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Ex1.xml" ContentType="application/vnd.ms-office.chartex+xml"/>
  <Override PartName="/ppt/charts/style6.xml" ContentType="application/vnd.ms-office.chartstyle+xml"/>
  <Override PartName="/ppt/charts/colors6.xml" ContentType="application/vnd.ms-office.chartcolorstyle+xml"/>
  <Override PartName="/ppt/charts/chartEx2.xml" ContentType="application/vnd.ms-office.chartex+xml"/>
  <Override PartName="/ppt/charts/style7.xml" ContentType="application/vnd.ms-office.chartstyle+xml"/>
  <Override PartName="/ppt/charts/colors7.xml" ContentType="application/vnd.ms-office.chartcolorstyle+xml"/>
  <Override PartName="/ppt/charts/chartEx3.xml" ContentType="application/vnd.ms-office.chartex+xml"/>
  <Override PartName="/ppt/charts/style8.xml" ContentType="application/vnd.ms-office.chartstyle+xml"/>
  <Override PartName="/ppt/charts/colors8.xml" ContentType="application/vnd.ms-office.chartcolorstyle+xml"/>
  <Override PartName="/ppt/charts/chartEx4.xml" ContentType="application/vnd.ms-office.chartex+xml"/>
  <Override PartName="/ppt/charts/style9.xml" ContentType="application/vnd.ms-office.chartstyle+xml"/>
  <Override PartName="/ppt/charts/colors9.xml" ContentType="application/vnd.ms-office.chartcolorstyle+xml"/>
  <Override PartName="/ppt/charts/chartEx5.xml" ContentType="application/vnd.ms-office.chartex+xml"/>
  <Override PartName="/ppt/charts/style10.xml" ContentType="application/vnd.ms-office.chartstyle+xml"/>
  <Override PartName="/ppt/charts/colors10.xml" ContentType="application/vnd.ms-office.chartcolorstyle+xml"/>
  <Override PartName="/ppt/charts/chartEx6.xml" ContentType="application/vnd.ms-office.chartex+xml"/>
  <Override PartName="/ppt/charts/style11.xml" ContentType="application/vnd.ms-office.chartstyle+xml"/>
  <Override PartName="/ppt/charts/colors11.xml" ContentType="application/vnd.ms-office.chartcolorstyle+xml"/>
  <Override PartName="/ppt/charts/chartEx7.xml" ContentType="application/vnd.ms-office.chartex+xml"/>
  <Override PartName="/ppt/charts/style12.xml" ContentType="application/vnd.ms-office.chartstyle+xml"/>
  <Override PartName="/ppt/charts/colors12.xml" ContentType="application/vnd.ms-office.chartcolorstyle+xml"/>
  <Override PartName="/ppt/charts/chartEx8.xml" ContentType="application/vnd.ms-office.chartex+xml"/>
  <Override PartName="/ppt/charts/style13.xml" ContentType="application/vnd.ms-office.chartstyle+xml"/>
  <Override PartName="/ppt/charts/colors13.xml" ContentType="application/vnd.ms-office.chartcolorstyle+xml"/>
  <Override PartName="/ppt/charts/chartEx9.xml" ContentType="application/vnd.ms-office.chartex+xml"/>
  <Override PartName="/ppt/charts/style14.xml" ContentType="application/vnd.ms-office.chartstyle+xml"/>
  <Override PartName="/ppt/charts/colors14.xml" ContentType="application/vnd.ms-office.chartcolorstyle+xml"/>
  <Override PartName="/ppt/charts/chart6.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7.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8.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9.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0.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11.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12.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13.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14.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15.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16.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17.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18.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19.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0.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21.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22.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23.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24.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25.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26.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27.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28.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29.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0.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31.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32.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3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34.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35.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36.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37.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38.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39.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0.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41.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42.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43.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44.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45.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46.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47.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48.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49.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0.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51.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52.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53.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54.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55.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56.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57.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58.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59.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60.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61.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62.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63.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64.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65.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66.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67.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68.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69.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70.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71.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72.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73.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74.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75.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76.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77.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78.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79.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80.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81.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82.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83.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84.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85.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86.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87.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88.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89.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90.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91.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92.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93.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94.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95.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96.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97.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98.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99.xml" ContentType="application/vnd.openxmlformats-officedocument.drawingml.chart+xml"/>
  <Override PartName="/ppt/charts/style108.xml" ContentType="application/vnd.ms-office.chartstyle+xml"/>
  <Override PartName="/ppt/charts/colors108.xml" ContentType="application/vnd.ms-office.chartcolorstyle+xml"/>
  <Override PartName="/ppt/charts/chart100.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01.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02.xml" ContentType="application/vnd.openxmlformats-officedocument.drawingml.chart+xml"/>
  <Override PartName="/ppt/charts/style111.xml" ContentType="application/vnd.ms-office.chartstyle+xml"/>
  <Override PartName="/ppt/charts/colors111.xml" ContentType="application/vnd.ms-office.chartcolorstyle+xml"/>
  <Override PartName="/ppt/charts/chart103.xml" ContentType="application/vnd.openxmlformats-officedocument.drawingml.chart+xml"/>
  <Override PartName="/ppt/charts/style112.xml" ContentType="application/vnd.ms-office.chartstyle+xml"/>
  <Override PartName="/ppt/charts/colors112.xml" ContentType="application/vnd.ms-office.chartcolorstyle+xml"/>
  <Override PartName="/ppt/charts/chart104.xml" ContentType="application/vnd.openxmlformats-officedocument.drawingml.chart+xml"/>
  <Override PartName="/ppt/charts/style113.xml" ContentType="application/vnd.ms-office.chartstyle+xml"/>
  <Override PartName="/ppt/charts/colors113.xml" ContentType="application/vnd.ms-office.chartcolorstyle+xml"/>
  <Override PartName="/ppt/charts/chart105.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106.xml" ContentType="application/vnd.openxmlformats-officedocument.drawingml.chart+xml"/>
  <Override PartName="/ppt/charts/style115.xml" ContentType="application/vnd.ms-office.chartstyle+xml"/>
  <Override PartName="/ppt/charts/colors115.xml" ContentType="application/vnd.ms-office.chartcolorstyle+xml"/>
  <Override PartName="/ppt/charts/chart107.xml" ContentType="application/vnd.openxmlformats-officedocument.drawingml.chart+xml"/>
  <Override PartName="/ppt/charts/style116.xml" ContentType="application/vnd.ms-office.chartstyle+xml"/>
  <Override PartName="/ppt/charts/colors116.xml" ContentType="application/vnd.ms-office.chartcolorstyle+xml"/>
  <Override PartName="/ppt/charts/chart108.xml" ContentType="application/vnd.openxmlformats-officedocument.drawingml.chart+xml"/>
  <Override PartName="/ppt/charts/style117.xml" ContentType="application/vnd.ms-office.chartstyle+xml"/>
  <Override PartName="/ppt/charts/colors117.xml" ContentType="application/vnd.ms-office.chartcolorstyle+xml"/>
  <Override PartName="/ppt/charts/chart109.xml" ContentType="application/vnd.openxmlformats-officedocument.drawingml.chart+xml"/>
  <Override PartName="/ppt/charts/style118.xml" ContentType="application/vnd.ms-office.chartstyle+xml"/>
  <Override PartName="/ppt/charts/colors118.xml" ContentType="application/vnd.ms-office.chartcolorstyle+xml"/>
  <Override PartName="/ppt/charts/chart110.xml" ContentType="application/vnd.openxmlformats-officedocument.drawingml.chart+xml"/>
  <Override PartName="/ppt/charts/style119.xml" ContentType="application/vnd.ms-office.chartstyle+xml"/>
  <Override PartName="/ppt/charts/colors119.xml" ContentType="application/vnd.ms-office.chartcolorstyle+xml"/>
  <Override PartName="/ppt/charts/chart111.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112.xml" ContentType="application/vnd.openxmlformats-officedocument.drawingml.chart+xml"/>
  <Override PartName="/ppt/charts/style121.xml" ContentType="application/vnd.ms-office.chartstyle+xml"/>
  <Override PartName="/ppt/charts/colors121.xml" ContentType="application/vnd.ms-office.chartcolorstyle+xml"/>
  <Override PartName="/ppt/charts/chart113.xml" ContentType="application/vnd.openxmlformats-officedocument.drawingml.chart+xml"/>
  <Override PartName="/ppt/charts/style122.xml" ContentType="application/vnd.ms-office.chartstyle+xml"/>
  <Override PartName="/ppt/charts/colors122.xml" ContentType="application/vnd.ms-office.chartcolorstyle+xml"/>
  <Override PartName="/ppt/charts/chart114.xml" ContentType="application/vnd.openxmlformats-officedocument.drawingml.chart+xml"/>
  <Override PartName="/ppt/charts/style123.xml" ContentType="application/vnd.ms-office.chartstyle+xml"/>
  <Override PartName="/ppt/charts/colors123.xml" ContentType="application/vnd.ms-office.chartcolorstyle+xml"/>
  <Override PartName="/ppt/charts/chart115.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16.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117.xml" ContentType="application/vnd.openxmlformats-officedocument.drawingml.chart+xml"/>
  <Override PartName="/ppt/charts/style126.xml" ContentType="application/vnd.ms-office.chartstyle+xml"/>
  <Override PartName="/ppt/charts/colors126.xml" ContentType="application/vnd.ms-office.chartcolorstyle+xml"/>
  <Override PartName="/ppt/charts/chart118.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119.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120.xml" ContentType="application/vnd.openxmlformats-officedocument.drawingml.chart+xml"/>
  <Override PartName="/ppt/charts/style129.xml" ContentType="application/vnd.ms-office.chartstyle+xml"/>
  <Override PartName="/ppt/charts/colors129.xml" ContentType="application/vnd.ms-office.chartcolorstyle+xml"/>
  <Override PartName="/ppt/charts/chart121.xml" ContentType="application/vnd.openxmlformats-officedocument.drawingml.chart+xml"/>
  <Override PartName="/ppt/charts/style130.xml" ContentType="application/vnd.ms-office.chartstyle+xml"/>
  <Override PartName="/ppt/charts/colors130.xml" ContentType="application/vnd.ms-office.chartcolorstyle+xml"/>
  <Override PartName="/ppt/charts/chart122.xml" ContentType="application/vnd.openxmlformats-officedocument.drawingml.chart+xml"/>
  <Override PartName="/ppt/charts/style131.xml" ContentType="application/vnd.ms-office.chartstyle+xml"/>
  <Override PartName="/ppt/charts/colors131.xml" ContentType="application/vnd.ms-office.chartcolorstyle+xml"/>
  <Override PartName="/ppt/charts/chart123.xml" ContentType="application/vnd.openxmlformats-officedocument.drawingml.chart+xml"/>
  <Override PartName="/ppt/charts/style132.xml" ContentType="application/vnd.ms-office.chartstyle+xml"/>
  <Override PartName="/ppt/charts/colors132.xml" ContentType="application/vnd.ms-office.chartcolorstyle+xml"/>
  <Override PartName="/ppt/charts/chart124.xml" ContentType="application/vnd.openxmlformats-officedocument.drawingml.chart+xml"/>
  <Override PartName="/ppt/charts/style133.xml" ContentType="application/vnd.ms-office.chartstyle+xml"/>
  <Override PartName="/ppt/charts/colors133.xml" ContentType="application/vnd.ms-office.chartcolorstyle+xml"/>
  <Override PartName="/ppt/charts/chart125.xml" ContentType="application/vnd.openxmlformats-officedocument.drawingml.chart+xml"/>
  <Override PartName="/ppt/charts/style134.xml" ContentType="application/vnd.ms-office.chartstyle+xml"/>
  <Override PartName="/ppt/charts/colors134.xml" ContentType="application/vnd.ms-office.chartcolorstyle+xml"/>
  <Override PartName="/ppt/charts/chart126.xml" ContentType="application/vnd.openxmlformats-officedocument.drawingml.chart+xml"/>
  <Override PartName="/ppt/charts/style135.xml" ContentType="application/vnd.ms-office.chartstyle+xml"/>
  <Override PartName="/ppt/charts/colors135.xml" ContentType="application/vnd.ms-office.chartcolorstyle+xml"/>
  <Override PartName="/ppt/charts/chart127.xml" ContentType="application/vnd.openxmlformats-officedocument.drawingml.chart+xml"/>
  <Override PartName="/ppt/charts/style136.xml" ContentType="application/vnd.ms-office.chartstyle+xml"/>
  <Override PartName="/ppt/charts/colors136.xml" ContentType="application/vnd.ms-office.chartcolorstyle+xml"/>
  <Override PartName="/ppt/charts/chart128.xml" ContentType="application/vnd.openxmlformats-officedocument.drawingml.chart+xml"/>
  <Override PartName="/ppt/charts/style137.xml" ContentType="application/vnd.ms-office.chartstyle+xml"/>
  <Override PartName="/ppt/charts/colors137.xml" ContentType="application/vnd.ms-office.chartcolorstyle+xml"/>
  <Override PartName="/ppt/charts/chart129.xml" ContentType="application/vnd.openxmlformats-officedocument.drawingml.chart+xml"/>
  <Override PartName="/ppt/charts/style138.xml" ContentType="application/vnd.ms-office.chartstyle+xml"/>
  <Override PartName="/ppt/charts/colors138.xml" ContentType="application/vnd.ms-office.chartcolorstyle+xml"/>
  <Override PartName="/ppt/charts/chart130.xml" ContentType="application/vnd.openxmlformats-officedocument.drawingml.chart+xml"/>
  <Override PartName="/ppt/charts/style139.xml" ContentType="application/vnd.ms-office.chartstyle+xml"/>
  <Override PartName="/ppt/charts/colors139.xml" ContentType="application/vnd.ms-office.chartcolorstyle+xml"/>
  <Override PartName="/ppt/charts/chart131.xml" ContentType="application/vnd.openxmlformats-officedocument.drawingml.chart+xml"/>
  <Override PartName="/ppt/charts/style140.xml" ContentType="application/vnd.ms-office.chartstyle+xml"/>
  <Override PartName="/ppt/charts/colors140.xml" ContentType="application/vnd.ms-office.chartcolorstyle+xml"/>
  <Override PartName="/ppt/charts/chart132.xml" ContentType="application/vnd.openxmlformats-officedocument.drawingml.chart+xml"/>
  <Override PartName="/ppt/charts/style141.xml" ContentType="application/vnd.ms-office.chartstyle+xml"/>
  <Override PartName="/ppt/charts/colors141.xml" ContentType="application/vnd.ms-office.chartcolorstyle+xml"/>
  <Override PartName="/ppt/charts/chart133.xml" ContentType="application/vnd.openxmlformats-officedocument.drawingml.chart+xml"/>
  <Override PartName="/ppt/charts/style142.xml" ContentType="application/vnd.ms-office.chartstyle+xml"/>
  <Override PartName="/ppt/charts/colors142.xml" ContentType="application/vnd.ms-office.chartcolorstyle+xml"/>
  <Override PartName="/ppt/charts/chart134.xml" ContentType="application/vnd.openxmlformats-officedocument.drawingml.chart+xml"/>
  <Override PartName="/ppt/charts/style143.xml" ContentType="application/vnd.ms-office.chartstyle+xml"/>
  <Override PartName="/ppt/charts/colors143.xml" ContentType="application/vnd.ms-office.chartcolorstyle+xml"/>
  <Override PartName="/ppt/charts/chart135.xml" ContentType="application/vnd.openxmlformats-officedocument.drawingml.chart+xml"/>
  <Override PartName="/ppt/charts/style144.xml" ContentType="application/vnd.ms-office.chartstyle+xml"/>
  <Override PartName="/ppt/charts/colors144.xml" ContentType="application/vnd.ms-office.chartcolorstyle+xml"/>
  <Override PartName="/ppt/charts/chart136.xml" ContentType="application/vnd.openxmlformats-officedocument.drawingml.chart+xml"/>
  <Override PartName="/ppt/charts/style145.xml" ContentType="application/vnd.ms-office.chartstyle+xml"/>
  <Override PartName="/ppt/charts/colors145.xml" ContentType="application/vnd.ms-office.chartcolorstyle+xml"/>
  <Override PartName="/ppt/charts/chart137.xml" ContentType="application/vnd.openxmlformats-officedocument.drawingml.chart+xml"/>
  <Override PartName="/ppt/charts/style146.xml" ContentType="application/vnd.ms-office.chartstyle+xml"/>
  <Override PartName="/ppt/charts/colors146.xml" ContentType="application/vnd.ms-office.chartcolorstyle+xml"/>
  <Override PartName="/ppt/charts/chart138.xml" ContentType="application/vnd.openxmlformats-officedocument.drawingml.chart+xml"/>
  <Override PartName="/ppt/charts/style147.xml" ContentType="application/vnd.ms-office.chartstyle+xml"/>
  <Override PartName="/ppt/charts/colors147.xml" ContentType="application/vnd.ms-office.chartcolorstyle+xml"/>
  <Override PartName="/ppt/charts/chart139.xml" ContentType="application/vnd.openxmlformats-officedocument.drawingml.chart+xml"/>
  <Override PartName="/ppt/charts/style148.xml" ContentType="application/vnd.ms-office.chartstyle+xml"/>
  <Override PartName="/ppt/charts/colors148.xml" ContentType="application/vnd.ms-office.chartcolorstyle+xml"/>
  <Override PartName="/ppt/charts/chart140.xml" ContentType="application/vnd.openxmlformats-officedocument.drawingml.chart+xml"/>
  <Override PartName="/ppt/charts/style149.xml" ContentType="application/vnd.ms-office.chartstyle+xml"/>
  <Override PartName="/ppt/charts/colors149.xml" ContentType="application/vnd.ms-office.chartcolorstyle+xml"/>
  <Override PartName="/ppt/charts/chart141.xml" ContentType="application/vnd.openxmlformats-officedocument.drawingml.chart+xml"/>
  <Override PartName="/ppt/charts/style150.xml" ContentType="application/vnd.ms-office.chartstyle+xml"/>
  <Override PartName="/ppt/charts/colors150.xml" ContentType="application/vnd.ms-office.chartcolorstyle+xml"/>
  <Override PartName="/ppt/charts/chart142.xml" ContentType="application/vnd.openxmlformats-officedocument.drawingml.chart+xml"/>
  <Override PartName="/ppt/charts/style151.xml" ContentType="application/vnd.ms-office.chartstyle+xml"/>
  <Override PartName="/ppt/charts/colors151.xml" ContentType="application/vnd.ms-office.chartcolorstyle+xml"/>
  <Override PartName="/ppt/charts/chart143.xml" ContentType="application/vnd.openxmlformats-officedocument.drawingml.chart+xml"/>
  <Override PartName="/ppt/charts/style152.xml" ContentType="application/vnd.ms-office.chartstyle+xml"/>
  <Override PartName="/ppt/charts/colors152.xml" ContentType="application/vnd.ms-office.chartcolorstyle+xml"/>
  <Override PartName="/ppt/charts/chart144.xml" ContentType="application/vnd.openxmlformats-officedocument.drawingml.chart+xml"/>
  <Override PartName="/ppt/charts/style153.xml" ContentType="application/vnd.ms-office.chartstyle+xml"/>
  <Override PartName="/ppt/charts/colors153.xml" ContentType="application/vnd.ms-office.chartcolorstyle+xml"/>
  <Override PartName="/ppt/charts/chart145.xml" ContentType="application/vnd.openxmlformats-officedocument.drawingml.chart+xml"/>
  <Override PartName="/ppt/charts/style154.xml" ContentType="application/vnd.ms-office.chartstyle+xml"/>
  <Override PartName="/ppt/charts/colors154.xml" ContentType="application/vnd.ms-office.chartcolorstyle+xml"/>
  <Override PartName="/ppt/charts/chart146.xml" ContentType="application/vnd.openxmlformats-officedocument.drawingml.chart+xml"/>
  <Override PartName="/ppt/charts/style155.xml" ContentType="application/vnd.ms-office.chartstyle+xml"/>
  <Override PartName="/ppt/charts/colors155.xml" ContentType="application/vnd.ms-office.chartcolorstyle+xml"/>
  <Override PartName="/ppt/charts/chart147.xml" ContentType="application/vnd.openxmlformats-officedocument.drawingml.chart+xml"/>
  <Override PartName="/ppt/charts/style156.xml" ContentType="application/vnd.ms-office.chartstyle+xml"/>
  <Override PartName="/ppt/charts/colors156.xml" ContentType="application/vnd.ms-office.chartcolorstyle+xml"/>
  <Override PartName="/ppt/charts/chart148.xml" ContentType="application/vnd.openxmlformats-officedocument.drawingml.chart+xml"/>
  <Override PartName="/ppt/charts/style157.xml" ContentType="application/vnd.ms-office.chartstyle+xml"/>
  <Override PartName="/ppt/charts/colors157.xml" ContentType="application/vnd.ms-office.chartcolorstyle+xml"/>
  <Override PartName="/ppt/charts/chart149.xml" ContentType="application/vnd.openxmlformats-officedocument.drawingml.chart+xml"/>
  <Override PartName="/ppt/charts/style158.xml" ContentType="application/vnd.ms-office.chartstyle+xml"/>
  <Override PartName="/ppt/charts/colors158.xml" ContentType="application/vnd.ms-office.chartcolorstyle+xml"/>
  <Override PartName="/ppt/charts/chart150.xml" ContentType="application/vnd.openxmlformats-officedocument.drawingml.chart+xml"/>
  <Override PartName="/ppt/charts/style159.xml" ContentType="application/vnd.ms-office.chartstyle+xml"/>
  <Override PartName="/ppt/charts/colors159.xml" ContentType="application/vnd.ms-office.chartcolorstyle+xml"/>
  <Override PartName="/ppt/charts/chart151.xml" ContentType="application/vnd.openxmlformats-officedocument.drawingml.chart+xml"/>
  <Override PartName="/ppt/charts/style160.xml" ContentType="application/vnd.ms-office.chartstyle+xml"/>
  <Override PartName="/ppt/charts/colors160.xml" ContentType="application/vnd.ms-office.chartcolorstyle+xml"/>
  <Override PartName="/ppt/charts/chart152.xml" ContentType="application/vnd.openxmlformats-officedocument.drawingml.chart+xml"/>
  <Override PartName="/ppt/charts/style161.xml" ContentType="application/vnd.ms-office.chartstyle+xml"/>
  <Override PartName="/ppt/charts/colors161.xml" ContentType="application/vnd.ms-office.chartcolorstyle+xml"/>
  <Override PartName="/ppt/charts/chart153.xml" ContentType="application/vnd.openxmlformats-officedocument.drawingml.chart+xml"/>
  <Override PartName="/ppt/charts/style162.xml" ContentType="application/vnd.ms-office.chartstyle+xml"/>
  <Override PartName="/ppt/charts/colors162.xml" ContentType="application/vnd.ms-office.chartcolorstyle+xml"/>
  <Override PartName="/ppt/charts/chart154.xml" ContentType="application/vnd.openxmlformats-officedocument.drawingml.chart+xml"/>
  <Override PartName="/ppt/charts/style163.xml" ContentType="application/vnd.ms-office.chartstyle+xml"/>
  <Override PartName="/ppt/charts/colors163.xml" ContentType="application/vnd.ms-office.chartcolorstyle+xml"/>
  <Override PartName="/ppt/charts/chart155.xml" ContentType="application/vnd.openxmlformats-officedocument.drawingml.chart+xml"/>
  <Override PartName="/ppt/charts/style164.xml" ContentType="application/vnd.ms-office.chartstyle+xml"/>
  <Override PartName="/ppt/charts/colors164.xml" ContentType="application/vnd.ms-office.chartcolorstyle+xml"/>
  <Override PartName="/ppt/charts/chart156.xml" ContentType="application/vnd.openxmlformats-officedocument.drawingml.chart+xml"/>
  <Override PartName="/ppt/charts/style165.xml" ContentType="application/vnd.ms-office.chartstyle+xml"/>
  <Override PartName="/ppt/charts/colors165.xml" ContentType="application/vnd.ms-office.chartcolorstyle+xml"/>
  <Override PartName="/ppt/charts/chart157.xml" ContentType="application/vnd.openxmlformats-officedocument.drawingml.chart+xml"/>
  <Override PartName="/ppt/charts/style166.xml" ContentType="application/vnd.ms-office.chartstyle+xml"/>
  <Override PartName="/ppt/charts/colors166.xml" ContentType="application/vnd.ms-office.chartcolorstyle+xml"/>
  <Override PartName="/ppt/charts/chart158.xml" ContentType="application/vnd.openxmlformats-officedocument.drawingml.chart+xml"/>
  <Override PartName="/ppt/charts/style167.xml" ContentType="application/vnd.ms-office.chartstyle+xml"/>
  <Override PartName="/ppt/charts/colors167.xml" ContentType="application/vnd.ms-office.chartcolorstyle+xml"/>
  <Override PartName="/ppt/charts/chart159.xml" ContentType="application/vnd.openxmlformats-officedocument.drawingml.chart+xml"/>
  <Override PartName="/ppt/charts/style168.xml" ContentType="application/vnd.ms-office.chartstyle+xml"/>
  <Override PartName="/ppt/charts/colors168.xml" ContentType="application/vnd.ms-office.chartcolorstyle+xml"/>
  <Override PartName="/ppt/charts/chart160.xml" ContentType="application/vnd.openxmlformats-officedocument.drawingml.chart+xml"/>
  <Override PartName="/ppt/charts/style169.xml" ContentType="application/vnd.ms-office.chartstyle+xml"/>
  <Override PartName="/ppt/charts/colors169.xml" ContentType="application/vnd.ms-office.chartcolorstyle+xml"/>
  <Override PartName="/ppt/charts/chart161.xml" ContentType="application/vnd.openxmlformats-officedocument.drawingml.chart+xml"/>
  <Override PartName="/ppt/charts/style170.xml" ContentType="application/vnd.ms-office.chartstyle+xml"/>
  <Override PartName="/ppt/charts/colors170.xml" ContentType="application/vnd.ms-office.chartcolorstyle+xml"/>
  <Override PartName="/ppt/charts/chart162.xml" ContentType="application/vnd.openxmlformats-officedocument.drawingml.chart+xml"/>
  <Override PartName="/ppt/charts/style171.xml" ContentType="application/vnd.ms-office.chartstyle+xml"/>
  <Override PartName="/ppt/charts/colors171.xml" ContentType="application/vnd.ms-office.chartcolorstyle+xml"/>
  <Override PartName="/ppt/charts/chart163.xml" ContentType="application/vnd.openxmlformats-officedocument.drawingml.chart+xml"/>
  <Override PartName="/ppt/charts/style172.xml" ContentType="application/vnd.ms-office.chartstyle+xml"/>
  <Override PartName="/ppt/charts/colors172.xml" ContentType="application/vnd.ms-office.chartcolorstyle+xml"/>
  <Override PartName="/ppt/charts/chart164.xml" ContentType="application/vnd.openxmlformats-officedocument.drawingml.chart+xml"/>
  <Override PartName="/ppt/charts/style173.xml" ContentType="application/vnd.ms-office.chartstyle+xml"/>
  <Override PartName="/ppt/charts/colors173.xml" ContentType="application/vnd.ms-office.chartcolorstyle+xml"/>
  <Override PartName="/ppt/charts/chart165.xml" ContentType="application/vnd.openxmlformats-officedocument.drawingml.chart+xml"/>
  <Override PartName="/ppt/charts/style174.xml" ContentType="application/vnd.ms-office.chartstyle+xml"/>
  <Override PartName="/ppt/charts/colors174.xml" ContentType="application/vnd.ms-office.chartcolorstyle+xml"/>
  <Override PartName="/ppt/charts/chart166.xml" ContentType="application/vnd.openxmlformats-officedocument.drawingml.chart+xml"/>
  <Override PartName="/ppt/charts/style175.xml" ContentType="application/vnd.ms-office.chartstyle+xml"/>
  <Override PartName="/ppt/charts/colors175.xml" ContentType="application/vnd.ms-office.chartcolorstyle+xml"/>
  <Override PartName="/ppt/charts/chart167.xml" ContentType="application/vnd.openxmlformats-officedocument.drawingml.chart+xml"/>
  <Override PartName="/ppt/charts/style176.xml" ContentType="application/vnd.ms-office.chartstyle+xml"/>
  <Override PartName="/ppt/charts/colors176.xml" ContentType="application/vnd.ms-office.chartcolorstyle+xml"/>
  <Override PartName="/ppt/charts/chart168.xml" ContentType="application/vnd.openxmlformats-officedocument.drawingml.chart+xml"/>
  <Override PartName="/ppt/charts/style177.xml" ContentType="application/vnd.ms-office.chartstyle+xml"/>
  <Override PartName="/ppt/charts/colors177.xml" ContentType="application/vnd.ms-office.chartcolorstyle+xml"/>
  <Override PartName="/ppt/charts/chart169.xml" ContentType="application/vnd.openxmlformats-officedocument.drawingml.chart+xml"/>
  <Override PartName="/ppt/charts/style178.xml" ContentType="application/vnd.ms-office.chartstyle+xml"/>
  <Override PartName="/ppt/charts/colors178.xml" ContentType="application/vnd.ms-office.chartcolorstyle+xml"/>
  <Override PartName="/ppt/charts/chart170.xml" ContentType="application/vnd.openxmlformats-officedocument.drawingml.chart+xml"/>
  <Override PartName="/ppt/charts/style179.xml" ContentType="application/vnd.ms-office.chartstyle+xml"/>
  <Override PartName="/ppt/charts/colors179.xml" ContentType="application/vnd.ms-office.chartcolorstyle+xml"/>
  <Override PartName="/ppt/charts/chart171.xml" ContentType="application/vnd.openxmlformats-officedocument.drawingml.chart+xml"/>
  <Override PartName="/ppt/charts/style180.xml" ContentType="application/vnd.ms-office.chartstyle+xml"/>
  <Override PartName="/ppt/charts/colors180.xml" ContentType="application/vnd.ms-office.chartcolorstyle+xml"/>
  <Override PartName="/ppt/charts/chart172.xml" ContentType="application/vnd.openxmlformats-officedocument.drawingml.chart+xml"/>
  <Override PartName="/ppt/charts/style181.xml" ContentType="application/vnd.ms-office.chartstyle+xml"/>
  <Override PartName="/ppt/charts/colors181.xml" ContentType="application/vnd.ms-office.chartcolorstyle+xml"/>
  <Override PartName="/ppt/charts/chart173.xml" ContentType="application/vnd.openxmlformats-officedocument.drawingml.chart+xml"/>
  <Override PartName="/ppt/charts/style182.xml" ContentType="application/vnd.ms-office.chartstyle+xml"/>
  <Override PartName="/ppt/charts/colors182.xml" ContentType="application/vnd.ms-office.chartcolorstyle+xml"/>
  <Override PartName="/ppt/charts/chart174.xml" ContentType="application/vnd.openxmlformats-officedocument.drawingml.chart+xml"/>
  <Override PartName="/ppt/charts/style183.xml" ContentType="application/vnd.ms-office.chartstyle+xml"/>
  <Override PartName="/ppt/charts/colors183.xml" ContentType="application/vnd.ms-office.chartcolorstyle+xml"/>
  <Override PartName="/ppt/charts/chart175.xml" ContentType="application/vnd.openxmlformats-officedocument.drawingml.chart+xml"/>
  <Override PartName="/ppt/charts/style184.xml" ContentType="application/vnd.ms-office.chartstyle+xml"/>
  <Override PartName="/ppt/charts/colors184.xml" ContentType="application/vnd.ms-office.chartcolorstyle+xml"/>
  <Override PartName="/ppt/charts/chart176.xml" ContentType="application/vnd.openxmlformats-officedocument.drawingml.chart+xml"/>
  <Override PartName="/ppt/charts/style185.xml" ContentType="application/vnd.ms-office.chartstyle+xml"/>
  <Override PartName="/ppt/charts/colors185.xml" ContentType="application/vnd.ms-office.chartcolorstyle+xml"/>
  <Override PartName="/ppt/charts/chart177.xml" ContentType="application/vnd.openxmlformats-officedocument.drawingml.chart+xml"/>
  <Override PartName="/ppt/charts/style186.xml" ContentType="application/vnd.ms-office.chartstyle+xml"/>
  <Override PartName="/ppt/charts/colors186.xml" ContentType="application/vnd.ms-office.chartcolorstyle+xml"/>
  <Override PartName="/ppt/charts/chart178.xml" ContentType="application/vnd.openxmlformats-officedocument.drawingml.chart+xml"/>
  <Override PartName="/ppt/charts/style187.xml" ContentType="application/vnd.ms-office.chartstyle+xml"/>
  <Override PartName="/ppt/charts/colors187.xml" ContentType="application/vnd.ms-office.chartcolorstyle+xml"/>
  <Override PartName="/ppt/charts/chart179.xml" ContentType="application/vnd.openxmlformats-officedocument.drawingml.chart+xml"/>
  <Override PartName="/ppt/charts/style188.xml" ContentType="application/vnd.ms-office.chartstyle+xml"/>
  <Override PartName="/ppt/charts/colors188.xml" ContentType="application/vnd.ms-office.chartcolorstyle+xml"/>
  <Override PartName="/ppt/charts/chart180.xml" ContentType="application/vnd.openxmlformats-officedocument.drawingml.chart+xml"/>
  <Override PartName="/ppt/charts/style189.xml" ContentType="application/vnd.ms-office.chartstyle+xml"/>
  <Override PartName="/ppt/charts/colors189.xml" ContentType="application/vnd.ms-office.chartcolorstyle+xml"/>
  <Override PartName="/ppt/charts/chart181.xml" ContentType="application/vnd.openxmlformats-officedocument.drawingml.chart+xml"/>
  <Override PartName="/ppt/charts/style190.xml" ContentType="application/vnd.ms-office.chartstyle+xml"/>
  <Override PartName="/ppt/charts/colors190.xml" ContentType="application/vnd.ms-office.chartcolorstyle+xml"/>
  <Override PartName="/ppt/charts/chart182.xml" ContentType="application/vnd.openxmlformats-officedocument.drawingml.chart+xml"/>
  <Override PartName="/ppt/charts/style191.xml" ContentType="application/vnd.ms-office.chartstyle+xml"/>
  <Override PartName="/ppt/charts/colors191.xml" ContentType="application/vnd.ms-office.chartcolorstyle+xml"/>
  <Override PartName="/ppt/charts/chart183.xml" ContentType="application/vnd.openxmlformats-officedocument.drawingml.chart+xml"/>
  <Override PartName="/ppt/charts/style192.xml" ContentType="application/vnd.ms-office.chartstyle+xml"/>
  <Override PartName="/ppt/charts/colors192.xml" ContentType="application/vnd.ms-office.chartcolorstyle+xml"/>
  <Override PartName="/ppt/charts/chart184.xml" ContentType="application/vnd.openxmlformats-officedocument.drawingml.chart+xml"/>
  <Override PartName="/ppt/charts/style193.xml" ContentType="application/vnd.ms-office.chartstyle+xml"/>
  <Override PartName="/ppt/charts/colors193.xml" ContentType="application/vnd.ms-office.chartcolorstyle+xml"/>
  <Override PartName="/ppt/charts/chart185.xml" ContentType="application/vnd.openxmlformats-officedocument.drawingml.chart+xml"/>
  <Override PartName="/ppt/charts/style194.xml" ContentType="application/vnd.ms-office.chartstyle+xml"/>
  <Override PartName="/ppt/charts/colors194.xml" ContentType="application/vnd.ms-office.chartcolorstyle+xml"/>
  <Override PartName="/ppt/charts/chart186.xml" ContentType="application/vnd.openxmlformats-officedocument.drawingml.chart+xml"/>
  <Override PartName="/ppt/charts/style195.xml" ContentType="application/vnd.ms-office.chartstyle+xml"/>
  <Override PartName="/ppt/charts/colors195.xml" ContentType="application/vnd.ms-office.chartcolorstyle+xml"/>
  <Override PartName="/ppt/charts/chart187.xml" ContentType="application/vnd.openxmlformats-officedocument.drawingml.chart+xml"/>
  <Override PartName="/ppt/charts/style196.xml" ContentType="application/vnd.ms-office.chartstyle+xml"/>
  <Override PartName="/ppt/charts/colors196.xml" ContentType="application/vnd.ms-office.chartcolorstyle+xml"/>
  <Override PartName="/ppt/charts/chart188.xml" ContentType="application/vnd.openxmlformats-officedocument.drawingml.chart+xml"/>
  <Override PartName="/ppt/charts/style197.xml" ContentType="application/vnd.ms-office.chartstyle+xml"/>
  <Override PartName="/ppt/charts/colors197.xml" ContentType="application/vnd.ms-office.chartcolorstyle+xml"/>
  <Override PartName="/ppt/charts/chart189.xml" ContentType="application/vnd.openxmlformats-officedocument.drawingml.chart+xml"/>
  <Override PartName="/ppt/charts/style198.xml" ContentType="application/vnd.ms-office.chartstyle+xml"/>
  <Override PartName="/ppt/charts/colors198.xml" ContentType="application/vnd.ms-office.chartcolorstyle+xml"/>
  <Override PartName="/ppt/charts/chart190.xml" ContentType="application/vnd.openxmlformats-officedocument.drawingml.chart+xml"/>
  <Override PartName="/ppt/charts/style199.xml" ContentType="application/vnd.ms-office.chartstyle+xml"/>
  <Override PartName="/ppt/charts/colors199.xml" ContentType="application/vnd.ms-office.chartcolorstyle+xml"/>
  <Override PartName="/ppt/charts/chart191.xml" ContentType="application/vnd.openxmlformats-officedocument.drawingml.chart+xml"/>
  <Override PartName="/ppt/charts/style200.xml" ContentType="application/vnd.ms-office.chartstyle+xml"/>
  <Override PartName="/ppt/charts/colors200.xml" ContentType="application/vnd.ms-office.chartcolorstyle+xml"/>
  <Override PartName="/ppt/charts/chart192.xml" ContentType="application/vnd.openxmlformats-officedocument.drawingml.chart+xml"/>
  <Override PartName="/ppt/charts/style201.xml" ContentType="application/vnd.ms-office.chartstyle+xml"/>
  <Override PartName="/ppt/charts/colors201.xml" ContentType="application/vnd.ms-office.chartcolorstyle+xml"/>
  <Override PartName="/ppt/charts/chart193.xml" ContentType="application/vnd.openxmlformats-officedocument.drawingml.chart+xml"/>
  <Override PartName="/ppt/charts/style202.xml" ContentType="application/vnd.ms-office.chartstyle+xml"/>
  <Override PartName="/ppt/charts/colors202.xml" ContentType="application/vnd.ms-office.chartcolorstyle+xml"/>
  <Override PartName="/ppt/charts/chart194.xml" ContentType="application/vnd.openxmlformats-officedocument.drawingml.chart+xml"/>
  <Override PartName="/ppt/charts/style203.xml" ContentType="application/vnd.ms-office.chartstyle+xml"/>
  <Override PartName="/ppt/charts/colors203.xml" ContentType="application/vnd.ms-office.chartcolorstyle+xml"/>
  <Override PartName="/ppt/charts/chart195.xml" ContentType="application/vnd.openxmlformats-officedocument.drawingml.chart+xml"/>
  <Override PartName="/ppt/charts/style204.xml" ContentType="application/vnd.ms-office.chartstyle+xml"/>
  <Override PartName="/ppt/charts/colors204.xml" ContentType="application/vnd.ms-office.chartcolorstyle+xml"/>
  <Override PartName="/ppt/charts/chart196.xml" ContentType="application/vnd.openxmlformats-officedocument.drawingml.chart+xml"/>
  <Override PartName="/ppt/charts/style205.xml" ContentType="application/vnd.ms-office.chartstyle+xml"/>
  <Override PartName="/ppt/charts/colors205.xml" ContentType="application/vnd.ms-office.chartcolorstyle+xml"/>
  <Override PartName="/ppt/charts/chart197.xml" ContentType="application/vnd.openxmlformats-officedocument.drawingml.chart+xml"/>
  <Override PartName="/ppt/charts/style206.xml" ContentType="application/vnd.ms-office.chartstyle+xml"/>
  <Override PartName="/ppt/charts/colors206.xml" ContentType="application/vnd.ms-office.chartcolorstyle+xml"/>
  <Override PartName="/ppt/charts/chart198.xml" ContentType="application/vnd.openxmlformats-officedocument.drawingml.chart+xml"/>
  <Override PartName="/ppt/charts/style207.xml" ContentType="application/vnd.ms-office.chartstyle+xml"/>
  <Override PartName="/ppt/charts/colors207.xml" ContentType="application/vnd.ms-office.chartcolorstyle+xml"/>
  <Override PartName="/ppt/charts/chart199.xml" ContentType="application/vnd.openxmlformats-officedocument.drawingml.chart+xml"/>
  <Override PartName="/ppt/charts/style208.xml" ContentType="application/vnd.ms-office.chartstyle+xml"/>
  <Override PartName="/ppt/charts/colors208.xml" ContentType="application/vnd.ms-office.chartcolorstyle+xml"/>
  <Override PartName="/ppt/charts/chart200.xml" ContentType="application/vnd.openxmlformats-officedocument.drawingml.chart+xml"/>
  <Override PartName="/ppt/charts/style209.xml" ContentType="application/vnd.ms-office.chartstyle+xml"/>
  <Override PartName="/ppt/charts/colors209.xml" ContentType="application/vnd.ms-office.chartcolorstyle+xml"/>
  <Override PartName="/ppt/charts/chart201.xml" ContentType="application/vnd.openxmlformats-officedocument.drawingml.chart+xml"/>
  <Override PartName="/ppt/charts/style210.xml" ContentType="application/vnd.ms-office.chartstyle+xml"/>
  <Override PartName="/ppt/charts/colors210.xml" ContentType="application/vnd.ms-office.chartcolorstyle+xml"/>
  <Override PartName="/ppt/charts/chart202.xml" ContentType="application/vnd.openxmlformats-officedocument.drawingml.chart+xml"/>
  <Override PartName="/ppt/charts/style211.xml" ContentType="application/vnd.ms-office.chartstyle+xml"/>
  <Override PartName="/ppt/charts/colors211.xml" ContentType="application/vnd.ms-office.chartcolorstyle+xml"/>
  <Override PartName="/ppt/charts/chart203.xml" ContentType="application/vnd.openxmlformats-officedocument.drawingml.chart+xml"/>
  <Override PartName="/ppt/charts/style212.xml" ContentType="application/vnd.ms-office.chartstyle+xml"/>
  <Override PartName="/ppt/charts/colors212.xml" ContentType="application/vnd.ms-office.chartcolorstyle+xml"/>
  <Override PartName="/ppt/charts/chart204.xml" ContentType="application/vnd.openxmlformats-officedocument.drawingml.chart+xml"/>
  <Override PartName="/ppt/charts/style213.xml" ContentType="application/vnd.ms-office.chartstyle+xml"/>
  <Override PartName="/ppt/charts/colors213.xml" ContentType="application/vnd.ms-office.chartcolorstyle+xml"/>
  <Override PartName="/ppt/charts/chart205.xml" ContentType="application/vnd.openxmlformats-officedocument.drawingml.chart+xml"/>
  <Override PartName="/ppt/charts/style214.xml" ContentType="application/vnd.ms-office.chartstyle+xml"/>
  <Override PartName="/ppt/charts/colors214.xml" ContentType="application/vnd.ms-office.chartcolorstyle+xml"/>
  <Override PartName="/ppt/charts/chart206.xml" ContentType="application/vnd.openxmlformats-officedocument.drawingml.chart+xml"/>
  <Override PartName="/ppt/charts/style215.xml" ContentType="application/vnd.ms-office.chartstyle+xml"/>
  <Override PartName="/ppt/charts/colors215.xml" ContentType="application/vnd.ms-office.chartcolorstyle+xml"/>
  <Override PartName="/ppt/charts/chart207.xml" ContentType="application/vnd.openxmlformats-officedocument.drawingml.chart+xml"/>
  <Override PartName="/ppt/charts/style216.xml" ContentType="application/vnd.ms-office.chartstyle+xml"/>
  <Override PartName="/ppt/charts/colors216.xml" ContentType="application/vnd.ms-office.chartcolorstyle+xml"/>
  <Override PartName="/ppt/charts/chart208.xml" ContentType="application/vnd.openxmlformats-officedocument.drawingml.chart+xml"/>
  <Override PartName="/ppt/charts/style217.xml" ContentType="application/vnd.ms-office.chartstyle+xml"/>
  <Override PartName="/ppt/charts/colors217.xml" ContentType="application/vnd.ms-office.chartcolorstyle+xml"/>
  <Override PartName="/ppt/charts/chart209.xml" ContentType="application/vnd.openxmlformats-officedocument.drawingml.chart+xml"/>
  <Override PartName="/ppt/charts/style218.xml" ContentType="application/vnd.ms-office.chartstyle+xml"/>
  <Override PartName="/ppt/charts/colors218.xml" ContentType="application/vnd.ms-office.chartcolorstyle+xml"/>
  <Override PartName="/ppt/charts/chart210.xml" ContentType="application/vnd.openxmlformats-officedocument.drawingml.chart+xml"/>
  <Override PartName="/ppt/charts/style219.xml" ContentType="application/vnd.ms-office.chartstyle+xml"/>
  <Override PartName="/ppt/charts/colors219.xml" ContentType="application/vnd.ms-office.chartcolorstyle+xml"/>
  <Override PartName="/ppt/charts/chart211.xml" ContentType="application/vnd.openxmlformats-officedocument.drawingml.chart+xml"/>
  <Override PartName="/ppt/charts/style220.xml" ContentType="application/vnd.ms-office.chartstyle+xml"/>
  <Override PartName="/ppt/charts/colors220.xml" ContentType="application/vnd.ms-office.chartcolorstyle+xml"/>
  <Override PartName="/ppt/charts/chart212.xml" ContentType="application/vnd.openxmlformats-officedocument.drawingml.chart+xml"/>
  <Override PartName="/ppt/charts/style221.xml" ContentType="application/vnd.ms-office.chartstyle+xml"/>
  <Override PartName="/ppt/charts/colors221.xml" ContentType="application/vnd.ms-office.chartcolorstyle+xml"/>
  <Override PartName="/ppt/charts/chart213.xml" ContentType="application/vnd.openxmlformats-officedocument.drawingml.chart+xml"/>
  <Override PartName="/ppt/charts/style222.xml" ContentType="application/vnd.ms-office.chartstyle+xml"/>
  <Override PartName="/ppt/charts/colors222.xml" ContentType="application/vnd.ms-office.chartcolorstyle+xml"/>
  <Override PartName="/ppt/charts/chart214.xml" ContentType="application/vnd.openxmlformats-officedocument.drawingml.chart+xml"/>
  <Override PartName="/ppt/charts/style223.xml" ContentType="application/vnd.ms-office.chartstyle+xml"/>
  <Override PartName="/ppt/charts/colors223.xml" ContentType="application/vnd.ms-office.chartcolorstyle+xml"/>
  <Override PartName="/ppt/charts/chart215.xml" ContentType="application/vnd.openxmlformats-officedocument.drawingml.chart+xml"/>
  <Override PartName="/ppt/charts/style224.xml" ContentType="application/vnd.ms-office.chartstyle+xml"/>
  <Override PartName="/ppt/charts/colors224.xml" ContentType="application/vnd.ms-office.chartcolorstyle+xml"/>
  <Override PartName="/ppt/charts/chart216.xml" ContentType="application/vnd.openxmlformats-officedocument.drawingml.chart+xml"/>
  <Override PartName="/ppt/charts/style225.xml" ContentType="application/vnd.ms-office.chartstyle+xml"/>
  <Override PartName="/ppt/charts/colors225.xml" ContentType="application/vnd.ms-office.chartcolorstyle+xml"/>
  <Override PartName="/ppt/charts/chart217.xml" ContentType="application/vnd.openxmlformats-officedocument.drawingml.chart+xml"/>
  <Override PartName="/ppt/charts/style226.xml" ContentType="application/vnd.ms-office.chartstyle+xml"/>
  <Override PartName="/ppt/charts/colors226.xml" ContentType="application/vnd.ms-office.chartcolorstyle+xml"/>
  <Override PartName="/ppt/charts/chart218.xml" ContentType="application/vnd.openxmlformats-officedocument.drawingml.chart+xml"/>
  <Override PartName="/ppt/charts/style227.xml" ContentType="application/vnd.ms-office.chartstyle+xml"/>
  <Override PartName="/ppt/charts/colors227.xml" ContentType="application/vnd.ms-office.chartcolorstyle+xml"/>
  <Override PartName="/ppt/charts/chart219.xml" ContentType="application/vnd.openxmlformats-officedocument.drawingml.chart+xml"/>
  <Override PartName="/ppt/charts/style228.xml" ContentType="application/vnd.ms-office.chartstyle+xml"/>
  <Override PartName="/ppt/charts/colors228.xml" ContentType="application/vnd.ms-office.chartcolorstyle+xml"/>
  <Override PartName="/ppt/charts/chart220.xml" ContentType="application/vnd.openxmlformats-officedocument.drawingml.chart+xml"/>
  <Override PartName="/ppt/charts/style229.xml" ContentType="application/vnd.ms-office.chartstyle+xml"/>
  <Override PartName="/ppt/charts/colors229.xml" ContentType="application/vnd.ms-office.chartcolorstyle+xml"/>
  <Override PartName="/ppt/charts/chart221.xml" ContentType="application/vnd.openxmlformats-officedocument.drawingml.chart+xml"/>
  <Override PartName="/ppt/charts/style230.xml" ContentType="application/vnd.ms-office.chartstyle+xml"/>
  <Override PartName="/ppt/charts/colors230.xml" ContentType="application/vnd.ms-office.chartcolorstyle+xml"/>
  <Override PartName="/ppt/charts/chart222.xml" ContentType="application/vnd.openxmlformats-officedocument.drawingml.chart+xml"/>
  <Override PartName="/ppt/charts/style231.xml" ContentType="application/vnd.ms-office.chartstyle+xml"/>
  <Override PartName="/ppt/charts/colors231.xml" ContentType="application/vnd.ms-office.chartcolorstyle+xml"/>
  <Override PartName="/ppt/charts/chart223.xml" ContentType="application/vnd.openxmlformats-officedocument.drawingml.chart+xml"/>
  <Override PartName="/ppt/charts/style232.xml" ContentType="application/vnd.ms-office.chartstyle+xml"/>
  <Override PartName="/ppt/charts/colors232.xml" ContentType="application/vnd.ms-office.chartcolorstyle+xml"/>
  <Override PartName="/ppt/charts/chart224.xml" ContentType="application/vnd.openxmlformats-officedocument.drawingml.chart+xml"/>
  <Override PartName="/ppt/charts/style233.xml" ContentType="application/vnd.ms-office.chartstyle+xml"/>
  <Override PartName="/ppt/charts/colors233.xml" ContentType="application/vnd.ms-office.chartcolorstyle+xml"/>
  <Override PartName="/ppt/charts/chart225.xml" ContentType="application/vnd.openxmlformats-officedocument.drawingml.chart+xml"/>
  <Override PartName="/ppt/charts/style234.xml" ContentType="application/vnd.ms-office.chartstyle+xml"/>
  <Override PartName="/ppt/charts/colors234.xml" ContentType="application/vnd.ms-office.chartcolorstyle+xml"/>
  <Override PartName="/ppt/charts/chart226.xml" ContentType="application/vnd.openxmlformats-officedocument.drawingml.chart+xml"/>
  <Override PartName="/ppt/charts/style235.xml" ContentType="application/vnd.ms-office.chartstyle+xml"/>
  <Override PartName="/ppt/charts/colors235.xml" ContentType="application/vnd.ms-office.chartcolorstyle+xml"/>
  <Override PartName="/ppt/charts/chart227.xml" ContentType="application/vnd.openxmlformats-officedocument.drawingml.chart+xml"/>
  <Override PartName="/ppt/charts/style236.xml" ContentType="application/vnd.ms-office.chartstyle+xml"/>
  <Override PartName="/ppt/charts/colors236.xml" ContentType="application/vnd.ms-office.chartcolorstyle+xml"/>
  <Override PartName="/ppt/charts/chart228.xml" ContentType="application/vnd.openxmlformats-officedocument.drawingml.chart+xml"/>
  <Override PartName="/ppt/charts/style237.xml" ContentType="application/vnd.ms-office.chartstyle+xml"/>
  <Override PartName="/ppt/charts/colors237.xml" ContentType="application/vnd.ms-office.chartcolorstyle+xml"/>
  <Override PartName="/ppt/charts/chart229.xml" ContentType="application/vnd.openxmlformats-officedocument.drawingml.chart+xml"/>
  <Override PartName="/ppt/charts/style238.xml" ContentType="application/vnd.ms-office.chartstyle+xml"/>
  <Override PartName="/ppt/charts/colors238.xml" ContentType="application/vnd.ms-office.chartcolorstyle+xml"/>
  <Override PartName="/ppt/charts/chart230.xml" ContentType="application/vnd.openxmlformats-officedocument.drawingml.chart+xml"/>
  <Override PartName="/ppt/charts/style239.xml" ContentType="application/vnd.ms-office.chartstyle+xml"/>
  <Override PartName="/ppt/charts/colors239.xml" ContentType="application/vnd.ms-office.chartcolorstyle+xml"/>
  <Override PartName="/ppt/charts/chart231.xml" ContentType="application/vnd.openxmlformats-officedocument.drawingml.chart+xml"/>
  <Override PartName="/ppt/charts/style240.xml" ContentType="application/vnd.ms-office.chartstyle+xml"/>
  <Override PartName="/ppt/charts/colors240.xml" ContentType="application/vnd.ms-office.chartcolorstyle+xml"/>
  <Override PartName="/ppt/charts/chart232.xml" ContentType="application/vnd.openxmlformats-officedocument.drawingml.chart+xml"/>
  <Override PartName="/ppt/charts/style241.xml" ContentType="application/vnd.ms-office.chartstyle+xml"/>
  <Override PartName="/ppt/charts/colors241.xml" ContentType="application/vnd.ms-office.chartcolorstyle+xml"/>
  <Override PartName="/ppt/charts/chart233.xml" ContentType="application/vnd.openxmlformats-officedocument.drawingml.chart+xml"/>
  <Override PartName="/ppt/charts/style242.xml" ContentType="application/vnd.ms-office.chartstyle+xml"/>
  <Override PartName="/ppt/charts/colors242.xml" ContentType="application/vnd.ms-office.chartcolorstyle+xml"/>
  <Override PartName="/ppt/charts/chart234.xml" ContentType="application/vnd.openxmlformats-officedocument.drawingml.chart+xml"/>
  <Override PartName="/ppt/charts/style243.xml" ContentType="application/vnd.ms-office.chartstyle+xml"/>
  <Override PartName="/ppt/charts/colors243.xml" ContentType="application/vnd.ms-office.chartcolorstyle+xml"/>
  <Override PartName="/ppt/charts/chart235.xml" ContentType="application/vnd.openxmlformats-officedocument.drawingml.chart+xml"/>
  <Override PartName="/ppt/charts/style244.xml" ContentType="application/vnd.ms-office.chartstyle+xml"/>
  <Override PartName="/ppt/charts/colors244.xml" ContentType="application/vnd.ms-office.chartcolorstyle+xml"/>
  <Override PartName="/ppt/charts/chart236.xml" ContentType="application/vnd.openxmlformats-officedocument.drawingml.chart+xml"/>
  <Override PartName="/ppt/charts/style245.xml" ContentType="application/vnd.ms-office.chartstyle+xml"/>
  <Override PartName="/ppt/charts/colors245.xml" ContentType="application/vnd.ms-office.chartcolorstyle+xml"/>
  <Override PartName="/ppt/charts/chart237.xml" ContentType="application/vnd.openxmlformats-officedocument.drawingml.chart+xml"/>
  <Override PartName="/ppt/charts/style246.xml" ContentType="application/vnd.ms-office.chartstyle+xml"/>
  <Override PartName="/ppt/charts/colors246.xml" ContentType="application/vnd.ms-office.chartcolorstyle+xml"/>
  <Override PartName="/ppt/charts/chart238.xml" ContentType="application/vnd.openxmlformats-officedocument.drawingml.chart+xml"/>
  <Override PartName="/ppt/charts/style247.xml" ContentType="application/vnd.ms-office.chartstyle+xml"/>
  <Override PartName="/ppt/charts/colors247.xml" ContentType="application/vnd.ms-office.chartcolorstyle+xml"/>
  <Override PartName="/ppt/charts/chart239.xml" ContentType="application/vnd.openxmlformats-officedocument.drawingml.chart+xml"/>
  <Override PartName="/ppt/charts/style248.xml" ContentType="application/vnd.ms-office.chartstyle+xml"/>
  <Override PartName="/ppt/charts/colors248.xml" ContentType="application/vnd.ms-office.chartcolorstyle+xml"/>
  <Override PartName="/ppt/charts/chart240.xml" ContentType="application/vnd.openxmlformats-officedocument.drawingml.chart+xml"/>
  <Override PartName="/ppt/charts/style249.xml" ContentType="application/vnd.ms-office.chartstyle+xml"/>
  <Override PartName="/ppt/charts/colors249.xml" ContentType="application/vnd.ms-office.chartcolorstyle+xml"/>
  <Override PartName="/ppt/charts/chart241.xml" ContentType="application/vnd.openxmlformats-officedocument.drawingml.chart+xml"/>
  <Override PartName="/ppt/charts/style250.xml" ContentType="application/vnd.ms-office.chartstyle+xml"/>
  <Override PartName="/ppt/charts/colors250.xml" ContentType="application/vnd.ms-office.chartcolorstyle+xml"/>
  <Override PartName="/ppt/charts/chart242.xml" ContentType="application/vnd.openxmlformats-officedocument.drawingml.chart+xml"/>
  <Override PartName="/ppt/charts/style251.xml" ContentType="application/vnd.ms-office.chartstyle+xml"/>
  <Override PartName="/ppt/charts/colors251.xml" ContentType="application/vnd.ms-office.chartcolorstyle+xml"/>
  <Override PartName="/ppt/charts/chart243.xml" ContentType="application/vnd.openxmlformats-officedocument.drawingml.chart+xml"/>
  <Override PartName="/ppt/charts/style252.xml" ContentType="application/vnd.ms-office.chartstyle+xml"/>
  <Override PartName="/ppt/charts/colors252.xml" ContentType="application/vnd.ms-office.chartcolorstyle+xml"/>
  <Override PartName="/ppt/charts/chart244.xml" ContentType="application/vnd.openxmlformats-officedocument.drawingml.chart+xml"/>
  <Override PartName="/ppt/charts/style253.xml" ContentType="application/vnd.ms-office.chartstyle+xml"/>
  <Override PartName="/ppt/charts/colors253.xml" ContentType="application/vnd.ms-office.chartcolorstyle+xml"/>
  <Override PartName="/ppt/charts/chart245.xml" ContentType="application/vnd.openxmlformats-officedocument.drawingml.chart+xml"/>
  <Override PartName="/ppt/charts/style254.xml" ContentType="application/vnd.ms-office.chartstyle+xml"/>
  <Override PartName="/ppt/charts/colors254.xml" ContentType="application/vnd.ms-office.chartcolorstyle+xml"/>
  <Override PartName="/ppt/charts/chart246.xml" ContentType="application/vnd.openxmlformats-officedocument.drawingml.chart+xml"/>
  <Override PartName="/ppt/charts/style255.xml" ContentType="application/vnd.ms-office.chartstyle+xml"/>
  <Override PartName="/ppt/charts/colors255.xml" ContentType="application/vnd.ms-office.chartcolorstyle+xml"/>
  <Override PartName="/ppt/charts/chart247.xml" ContentType="application/vnd.openxmlformats-officedocument.drawingml.chart+xml"/>
  <Override PartName="/ppt/charts/style256.xml" ContentType="application/vnd.ms-office.chartstyle+xml"/>
  <Override PartName="/ppt/charts/colors256.xml" ContentType="application/vnd.ms-office.chartcolorstyle+xml"/>
  <Override PartName="/ppt/charts/chart248.xml" ContentType="application/vnd.openxmlformats-officedocument.drawingml.chart+xml"/>
  <Override PartName="/ppt/charts/style257.xml" ContentType="application/vnd.ms-office.chartstyle+xml"/>
  <Override PartName="/ppt/charts/colors257.xml" ContentType="application/vnd.ms-office.chartcolorstyle+xml"/>
  <Override PartName="/ppt/charts/chart249.xml" ContentType="application/vnd.openxmlformats-officedocument.drawingml.chart+xml"/>
  <Override PartName="/ppt/charts/style258.xml" ContentType="application/vnd.ms-office.chartstyle+xml"/>
  <Override PartName="/ppt/charts/colors258.xml" ContentType="application/vnd.ms-office.chartcolorstyle+xml"/>
  <Override PartName="/ppt/charts/chart250.xml" ContentType="application/vnd.openxmlformats-officedocument.drawingml.chart+xml"/>
  <Override PartName="/ppt/charts/style259.xml" ContentType="application/vnd.ms-office.chartstyle+xml"/>
  <Override PartName="/ppt/charts/colors259.xml" ContentType="application/vnd.ms-office.chartcolorstyle+xml"/>
  <Override PartName="/ppt/charts/chart251.xml" ContentType="application/vnd.openxmlformats-officedocument.drawingml.chart+xml"/>
  <Override PartName="/ppt/charts/style260.xml" ContentType="application/vnd.ms-office.chartstyle+xml"/>
  <Override PartName="/ppt/charts/colors260.xml" ContentType="application/vnd.ms-office.chartcolorstyle+xml"/>
  <Override PartName="/ppt/charts/chart252.xml" ContentType="application/vnd.openxmlformats-officedocument.drawingml.chart+xml"/>
  <Override PartName="/ppt/charts/style261.xml" ContentType="application/vnd.ms-office.chartstyle+xml"/>
  <Override PartName="/ppt/charts/colors261.xml" ContentType="application/vnd.ms-office.chartcolorstyle+xml"/>
  <Override PartName="/ppt/charts/chart253.xml" ContentType="application/vnd.openxmlformats-officedocument.drawingml.chart+xml"/>
  <Override PartName="/ppt/charts/style262.xml" ContentType="application/vnd.ms-office.chartstyle+xml"/>
  <Override PartName="/ppt/charts/colors262.xml" ContentType="application/vnd.ms-office.chartcolorstyle+xml"/>
  <Override PartName="/ppt/charts/chart254.xml" ContentType="application/vnd.openxmlformats-officedocument.drawingml.chart+xml"/>
  <Override PartName="/ppt/charts/style263.xml" ContentType="application/vnd.ms-office.chartstyle+xml"/>
  <Override PartName="/ppt/charts/colors263.xml" ContentType="application/vnd.ms-office.chartcolorstyle+xml"/>
  <Override PartName="/ppt/charts/chart255.xml" ContentType="application/vnd.openxmlformats-officedocument.drawingml.chart+xml"/>
  <Override PartName="/ppt/charts/style264.xml" ContentType="application/vnd.ms-office.chartstyle+xml"/>
  <Override PartName="/ppt/charts/colors264.xml" ContentType="application/vnd.ms-office.chartcolorstyle+xml"/>
  <Override PartName="/ppt/charts/chart256.xml" ContentType="application/vnd.openxmlformats-officedocument.drawingml.chart+xml"/>
  <Override PartName="/ppt/charts/style265.xml" ContentType="application/vnd.ms-office.chartstyle+xml"/>
  <Override PartName="/ppt/charts/colors265.xml" ContentType="application/vnd.ms-office.chartcolorstyle+xml"/>
  <Override PartName="/ppt/charts/chart257.xml" ContentType="application/vnd.openxmlformats-officedocument.drawingml.chart+xml"/>
  <Override PartName="/ppt/charts/style266.xml" ContentType="application/vnd.ms-office.chartstyle+xml"/>
  <Override PartName="/ppt/charts/colors266.xml" ContentType="application/vnd.ms-office.chartcolorstyle+xml"/>
  <Override PartName="/ppt/charts/chart258.xml" ContentType="application/vnd.openxmlformats-officedocument.drawingml.chart+xml"/>
  <Override PartName="/ppt/charts/style267.xml" ContentType="application/vnd.ms-office.chartstyle+xml"/>
  <Override PartName="/ppt/charts/colors267.xml" ContentType="application/vnd.ms-office.chartcolorstyle+xml"/>
  <Override PartName="/ppt/charts/chart259.xml" ContentType="application/vnd.openxmlformats-officedocument.drawingml.chart+xml"/>
  <Override PartName="/ppt/charts/style268.xml" ContentType="application/vnd.ms-office.chartstyle+xml"/>
  <Override PartName="/ppt/charts/colors268.xml" ContentType="application/vnd.ms-office.chartcolorstyle+xml"/>
  <Override PartName="/ppt/charts/chart260.xml" ContentType="application/vnd.openxmlformats-officedocument.drawingml.chart+xml"/>
  <Override PartName="/ppt/charts/style269.xml" ContentType="application/vnd.ms-office.chartstyle+xml"/>
  <Override PartName="/ppt/charts/colors269.xml" ContentType="application/vnd.ms-office.chartcolorstyle+xml"/>
  <Override PartName="/ppt/charts/chart261.xml" ContentType="application/vnd.openxmlformats-officedocument.drawingml.chart+xml"/>
  <Override PartName="/ppt/charts/style270.xml" ContentType="application/vnd.ms-office.chartstyle+xml"/>
  <Override PartName="/ppt/charts/colors270.xml" ContentType="application/vnd.ms-office.chartcolorstyle+xml"/>
  <Override PartName="/ppt/charts/chart262.xml" ContentType="application/vnd.openxmlformats-officedocument.drawingml.chart+xml"/>
  <Override PartName="/ppt/charts/style271.xml" ContentType="application/vnd.ms-office.chartstyle+xml"/>
  <Override PartName="/ppt/charts/colors271.xml" ContentType="application/vnd.ms-office.chartcolorstyle+xml"/>
  <Override PartName="/ppt/charts/chart263.xml" ContentType="application/vnd.openxmlformats-officedocument.drawingml.chart+xml"/>
  <Override PartName="/ppt/charts/style272.xml" ContentType="application/vnd.ms-office.chartstyle+xml"/>
  <Override PartName="/ppt/charts/colors272.xml" ContentType="application/vnd.ms-office.chartcolorstyle+xml"/>
  <Override PartName="/ppt/charts/chart264.xml" ContentType="application/vnd.openxmlformats-officedocument.drawingml.chart+xml"/>
  <Override PartName="/ppt/charts/style273.xml" ContentType="application/vnd.ms-office.chartstyle+xml"/>
  <Override PartName="/ppt/charts/colors273.xml" ContentType="application/vnd.ms-office.chartcolorstyle+xml"/>
  <Override PartName="/ppt/charts/chart265.xml" ContentType="application/vnd.openxmlformats-officedocument.drawingml.chart+xml"/>
  <Override PartName="/ppt/charts/style274.xml" ContentType="application/vnd.ms-office.chartstyle+xml"/>
  <Override PartName="/ppt/charts/colors274.xml" ContentType="application/vnd.ms-office.chartcolorstyle+xml"/>
  <Override PartName="/ppt/charts/chart266.xml" ContentType="application/vnd.openxmlformats-officedocument.drawingml.chart+xml"/>
  <Override PartName="/ppt/charts/style275.xml" ContentType="application/vnd.ms-office.chartstyle+xml"/>
  <Override PartName="/ppt/charts/colors275.xml" ContentType="application/vnd.ms-office.chartcolorstyle+xml"/>
  <Override PartName="/ppt/charts/chart267.xml" ContentType="application/vnd.openxmlformats-officedocument.drawingml.chart+xml"/>
  <Override PartName="/ppt/charts/style276.xml" ContentType="application/vnd.ms-office.chartstyle+xml"/>
  <Override PartName="/ppt/charts/colors276.xml" ContentType="application/vnd.ms-office.chartcolorstyle+xml"/>
  <Override PartName="/ppt/charts/chart268.xml" ContentType="application/vnd.openxmlformats-officedocument.drawingml.chart+xml"/>
  <Override PartName="/ppt/charts/style277.xml" ContentType="application/vnd.ms-office.chartstyle+xml"/>
  <Override PartName="/ppt/charts/colors277.xml" ContentType="application/vnd.ms-office.chartcolorstyle+xml"/>
  <Override PartName="/ppt/charts/chart269.xml" ContentType="application/vnd.openxmlformats-officedocument.drawingml.chart+xml"/>
  <Override PartName="/ppt/charts/style278.xml" ContentType="application/vnd.ms-office.chartstyle+xml"/>
  <Override PartName="/ppt/charts/colors278.xml" ContentType="application/vnd.ms-office.chartcolorstyle+xml"/>
  <Override PartName="/ppt/charts/chart270.xml" ContentType="application/vnd.openxmlformats-officedocument.drawingml.chart+xml"/>
  <Override PartName="/ppt/charts/style279.xml" ContentType="application/vnd.ms-office.chartstyle+xml"/>
  <Override PartName="/ppt/charts/colors279.xml" ContentType="application/vnd.ms-office.chartcolorstyle+xml"/>
  <Override PartName="/ppt/charts/chart271.xml" ContentType="application/vnd.openxmlformats-officedocument.drawingml.chart+xml"/>
  <Override PartName="/ppt/charts/style280.xml" ContentType="application/vnd.ms-office.chartstyle+xml"/>
  <Override PartName="/ppt/charts/colors280.xml" ContentType="application/vnd.ms-office.chartcolorstyle+xml"/>
  <Override PartName="/ppt/charts/chart272.xml" ContentType="application/vnd.openxmlformats-officedocument.drawingml.chart+xml"/>
  <Override PartName="/ppt/charts/style281.xml" ContentType="application/vnd.ms-office.chartstyle+xml"/>
  <Override PartName="/ppt/charts/colors281.xml" ContentType="application/vnd.ms-office.chartcolorstyle+xml"/>
  <Override PartName="/ppt/charts/chart273.xml" ContentType="application/vnd.openxmlformats-officedocument.drawingml.chart+xml"/>
  <Override PartName="/ppt/charts/style282.xml" ContentType="application/vnd.ms-office.chartstyle+xml"/>
  <Override PartName="/ppt/charts/colors282.xml" ContentType="application/vnd.ms-office.chartcolorstyle+xml"/>
  <Override PartName="/ppt/charts/chart274.xml" ContentType="application/vnd.openxmlformats-officedocument.drawingml.chart+xml"/>
  <Override PartName="/ppt/charts/style283.xml" ContentType="application/vnd.ms-office.chartstyle+xml"/>
  <Override PartName="/ppt/charts/colors283.xml" ContentType="application/vnd.ms-office.chartcolorstyle+xml"/>
  <Override PartName="/ppt/charts/chart275.xml" ContentType="application/vnd.openxmlformats-officedocument.drawingml.chart+xml"/>
  <Override PartName="/ppt/charts/style284.xml" ContentType="application/vnd.ms-office.chartstyle+xml"/>
  <Override PartName="/ppt/charts/colors284.xml" ContentType="application/vnd.ms-office.chartcolorstyle+xml"/>
  <Override PartName="/ppt/charts/chart276.xml" ContentType="application/vnd.openxmlformats-officedocument.drawingml.chart+xml"/>
  <Override PartName="/ppt/charts/style285.xml" ContentType="application/vnd.ms-office.chartstyle+xml"/>
  <Override PartName="/ppt/charts/colors285.xml" ContentType="application/vnd.ms-office.chartcolorstyle+xml"/>
  <Override PartName="/ppt/charts/chart277.xml" ContentType="application/vnd.openxmlformats-officedocument.drawingml.chart+xml"/>
  <Override PartName="/ppt/charts/style286.xml" ContentType="application/vnd.ms-office.chartstyle+xml"/>
  <Override PartName="/ppt/charts/colors286.xml" ContentType="application/vnd.ms-office.chartcolorstyle+xml"/>
  <Override PartName="/ppt/charts/chart278.xml" ContentType="application/vnd.openxmlformats-officedocument.drawingml.chart+xml"/>
  <Override PartName="/ppt/charts/style287.xml" ContentType="application/vnd.ms-office.chartstyle+xml"/>
  <Override PartName="/ppt/charts/colors287.xml" ContentType="application/vnd.ms-office.chartcolorstyle+xml"/>
  <Override PartName="/ppt/charts/chart279.xml" ContentType="application/vnd.openxmlformats-officedocument.drawingml.chart+xml"/>
  <Override PartName="/ppt/charts/style288.xml" ContentType="application/vnd.ms-office.chartstyle+xml"/>
  <Override PartName="/ppt/charts/colors288.xml" ContentType="application/vnd.ms-office.chartcolorstyle+xml"/>
  <Override PartName="/ppt/charts/chart280.xml" ContentType="application/vnd.openxmlformats-officedocument.drawingml.chart+xml"/>
  <Override PartName="/ppt/charts/style289.xml" ContentType="application/vnd.ms-office.chartstyle+xml"/>
  <Override PartName="/ppt/charts/colors289.xml" ContentType="application/vnd.ms-office.chartcolorstyle+xml"/>
  <Override PartName="/ppt/charts/chart281.xml" ContentType="application/vnd.openxmlformats-officedocument.drawingml.chart+xml"/>
  <Override PartName="/ppt/charts/style290.xml" ContentType="application/vnd.ms-office.chartstyle+xml"/>
  <Override PartName="/ppt/charts/colors290.xml" ContentType="application/vnd.ms-office.chartcolorstyle+xml"/>
  <Override PartName="/ppt/charts/chart282.xml" ContentType="application/vnd.openxmlformats-officedocument.drawingml.chart+xml"/>
  <Override PartName="/ppt/charts/style291.xml" ContentType="application/vnd.ms-office.chartstyle+xml"/>
  <Override PartName="/ppt/charts/colors291.xml" ContentType="application/vnd.ms-office.chartcolorstyle+xml"/>
  <Override PartName="/ppt/charts/chart283.xml" ContentType="application/vnd.openxmlformats-officedocument.drawingml.chart+xml"/>
  <Override PartName="/ppt/charts/style292.xml" ContentType="application/vnd.ms-office.chartstyle+xml"/>
  <Override PartName="/ppt/charts/colors292.xml" ContentType="application/vnd.ms-office.chartcolorstyle+xml"/>
  <Override PartName="/ppt/charts/chart284.xml" ContentType="application/vnd.openxmlformats-officedocument.drawingml.chart+xml"/>
  <Override PartName="/ppt/charts/style293.xml" ContentType="application/vnd.ms-office.chartstyle+xml"/>
  <Override PartName="/ppt/charts/colors293.xml" ContentType="application/vnd.ms-office.chartcolorstyle+xml"/>
  <Override PartName="/ppt/charts/chart285.xml" ContentType="application/vnd.openxmlformats-officedocument.drawingml.chart+xml"/>
  <Override PartName="/ppt/charts/style294.xml" ContentType="application/vnd.ms-office.chartstyle+xml"/>
  <Override PartName="/ppt/charts/colors294.xml" ContentType="application/vnd.ms-office.chartcolorstyle+xml"/>
  <Override PartName="/ppt/charts/chart286.xml" ContentType="application/vnd.openxmlformats-officedocument.drawingml.chart+xml"/>
  <Override PartName="/ppt/charts/style295.xml" ContentType="application/vnd.ms-office.chartstyle+xml"/>
  <Override PartName="/ppt/charts/colors295.xml" ContentType="application/vnd.ms-office.chartcolorstyle+xml"/>
  <Override PartName="/ppt/charts/chart287.xml" ContentType="application/vnd.openxmlformats-officedocument.drawingml.chart+xml"/>
  <Override PartName="/ppt/charts/style296.xml" ContentType="application/vnd.ms-office.chartstyle+xml"/>
  <Override PartName="/ppt/charts/colors296.xml" ContentType="application/vnd.ms-office.chartcolorstyle+xml"/>
  <Override PartName="/ppt/charts/chart288.xml" ContentType="application/vnd.openxmlformats-officedocument.drawingml.chart+xml"/>
  <Override PartName="/ppt/charts/style297.xml" ContentType="application/vnd.ms-office.chartstyle+xml"/>
  <Override PartName="/ppt/charts/colors297.xml" ContentType="application/vnd.ms-office.chartcolorstyle+xml"/>
  <Override PartName="/ppt/charts/chart289.xml" ContentType="application/vnd.openxmlformats-officedocument.drawingml.chart+xml"/>
  <Override PartName="/ppt/charts/style298.xml" ContentType="application/vnd.ms-office.chartstyle+xml"/>
  <Override PartName="/ppt/charts/colors298.xml" ContentType="application/vnd.ms-office.chartcolorstyle+xml"/>
  <Override PartName="/ppt/charts/chart290.xml" ContentType="application/vnd.openxmlformats-officedocument.drawingml.chart+xml"/>
  <Override PartName="/ppt/charts/style299.xml" ContentType="application/vnd.ms-office.chartstyle+xml"/>
  <Override PartName="/ppt/charts/colors299.xml" ContentType="application/vnd.ms-office.chartcolorstyle+xml"/>
  <Override PartName="/ppt/charts/chart291.xml" ContentType="application/vnd.openxmlformats-officedocument.drawingml.chart+xml"/>
  <Override PartName="/ppt/charts/style300.xml" ContentType="application/vnd.ms-office.chartstyle+xml"/>
  <Override PartName="/ppt/charts/colors300.xml" ContentType="application/vnd.ms-office.chartcolorstyle+xml"/>
  <Override PartName="/ppt/charts/chart292.xml" ContentType="application/vnd.openxmlformats-officedocument.drawingml.chart+xml"/>
  <Override PartName="/ppt/charts/style301.xml" ContentType="application/vnd.ms-office.chartstyle+xml"/>
  <Override PartName="/ppt/charts/colors301.xml" ContentType="application/vnd.ms-office.chartcolorstyle+xml"/>
  <Override PartName="/ppt/charts/chart293.xml" ContentType="application/vnd.openxmlformats-officedocument.drawingml.chart+xml"/>
  <Override PartName="/ppt/charts/style302.xml" ContentType="application/vnd.ms-office.chartstyle+xml"/>
  <Override PartName="/ppt/charts/colors302.xml" ContentType="application/vnd.ms-office.chartcolorstyle+xml"/>
  <Override PartName="/ppt/charts/chart294.xml" ContentType="application/vnd.openxmlformats-officedocument.drawingml.chart+xml"/>
  <Override PartName="/ppt/charts/style303.xml" ContentType="application/vnd.ms-office.chartstyle+xml"/>
  <Override PartName="/ppt/charts/colors303.xml" ContentType="application/vnd.ms-office.chartcolorstyle+xml"/>
  <Override PartName="/ppt/charts/chart295.xml" ContentType="application/vnd.openxmlformats-officedocument.drawingml.chart+xml"/>
  <Override PartName="/ppt/charts/style304.xml" ContentType="application/vnd.ms-office.chartstyle+xml"/>
  <Override PartName="/ppt/charts/colors304.xml" ContentType="application/vnd.ms-office.chartcolorstyle+xml"/>
  <Override PartName="/ppt/charts/chart296.xml" ContentType="application/vnd.openxmlformats-officedocument.drawingml.chart+xml"/>
  <Override PartName="/ppt/charts/style305.xml" ContentType="application/vnd.ms-office.chartstyle+xml"/>
  <Override PartName="/ppt/charts/colors305.xml" ContentType="application/vnd.ms-office.chartcolorstyle+xml"/>
  <Override PartName="/ppt/charts/chart297.xml" ContentType="application/vnd.openxmlformats-officedocument.drawingml.chart+xml"/>
  <Override PartName="/ppt/charts/style306.xml" ContentType="application/vnd.ms-office.chartstyle+xml"/>
  <Override PartName="/ppt/charts/colors306.xml" ContentType="application/vnd.ms-office.chartcolorstyle+xml"/>
  <Override PartName="/ppt/charts/chart298.xml" ContentType="application/vnd.openxmlformats-officedocument.drawingml.chart+xml"/>
  <Override PartName="/ppt/charts/style307.xml" ContentType="application/vnd.ms-office.chartstyle+xml"/>
  <Override PartName="/ppt/charts/colors307.xml" ContentType="application/vnd.ms-office.chartcolorstyle+xml"/>
  <Override PartName="/ppt/charts/chart299.xml" ContentType="application/vnd.openxmlformats-officedocument.drawingml.chart+xml"/>
  <Override PartName="/ppt/charts/style308.xml" ContentType="application/vnd.ms-office.chartstyle+xml"/>
  <Override PartName="/ppt/charts/colors308.xml" ContentType="application/vnd.ms-office.chartcolorstyle+xml"/>
  <Override PartName="/ppt/charts/chart300.xml" ContentType="application/vnd.openxmlformats-officedocument.drawingml.chart+xml"/>
  <Override PartName="/ppt/charts/style309.xml" ContentType="application/vnd.ms-office.chartstyle+xml"/>
  <Override PartName="/ppt/charts/colors309.xml" ContentType="application/vnd.ms-office.chartcolorstyle+xml"/>
  <Override PartName="/ppt/charts/chart301.xml" ContentType="application/vnd.openxmlformats-officedocument.drawingml.chart+xml"/>
  <Override PartName="/ppt/charts/style310.xml" ContentType="application/vnd.ms-office.chartstyle+xml"/>
  <Override PartName="/ppt/charts/colors310.xml" ContentType="application/vnd.ms-office.chartcolorstyle+xml"/>
  <Override PartName="/ppt/charts/chart302.xml" ContentType="application/vnd.openxmlformats-officedocument.drawingml.chart+xml"/>
  <Override PartName="/ppt/charts/style311.xml" ContentType="application/vnd.ms-office.chartstyle+xml"/>
  <Override PartName="/ppt/charts/colors311.xml" ContentType="application/vnd.ms-office.chartcolorstyle+xml"/>
  <Override PartName="/ppt/charts/chart303.xml" ContentType="application/vnd.openxmlformats-officedocument.drawingml.chart+xml"/>
  <Override PartName="/ppt/charts/style312.xml" ContentType="application/vnd.ms-office.chartstyle+xml"/>
  <Override PartName="/ppt/charts/colors312.xml" ContentType="application/vnd.ms-office.chartcolorstyle+xml"/>
  <Override PartName="/ppt/charts/chart304.xml" ContentType="application/vnd.openxmlformats-officedocument.drawingml.chart+xml"/>
  <Override PartName="/ppt/charts/style313.xml" ContentType="application/vnd.ms-office.chartstyle+xml"/>
  <Override PartName="/ppt/charts/colors313.xml" ContentType="application/vnd.ms-office.chartcolorstyle+xml"/>
  <Override PartName="/ppt/charts/chart305.xml" ContentType="application/vnd.openxmlformats-officedocument.drawingml.chart+xml"/>
  <Override PartName="/ppt/charts/style314.xml" ContentType="application/vnd.ms-office.chartstyle+xml"/>
  <Override PartName="/ppt/charts/colors314.xml" ContentType="application/vnd.ms-office.chartcolorstyle+xml"/>
  <Override PartName="/ppt/charts/chart306.xml" ContentType="application/vnd.openxmlformats-officedocument.drawingml.chart+xml"/>
  <Override PartName="/ppt/charts/style315.xml" ContentType="application/vnd.ms-office.chartstyle+xml"/>
  <Override PartName="/ppt/charts/colors315.xml" ContentType="application/vnd.ms-office.chartcolorstyle+xml"/>
  <Override PartName="/ppt/charts/chart307.xml" ContentType="application/vnd.openxmlformats-officedocument.drawingml.chart+xml"/>
  <Override PartName="/ppt/charts/style316.xml" ContentType="application/vnd.ms-office.chartstyle+xml"/>
  <Override PartName="/ppt/charts/colors316.xml" ContentType="application/vnd.ms-office.chartcolorstyle+xml"/>
  <Override PartName="/ppt/charts/chart308.xml" ContentType="application/vnd.openxmlformats-officedocument.drawingml.chart+xml"/>
  <Override PartName="/ppt/charts/style317.xml" ContentType="application/vnd.ms-office.chartstyle+xml"/>
  <Override PartName="/ppt/charts/colors317.xml" ContentType="application/vnd.ms-office.chartcolorstyle+xml"/>
  <Override PartName="/ppt/charts/chart309.xml" ContentType="application/vnd.openxmlformats-officedocument.drawingml.chart+xml"/>
  <Override PartName="/ppt/charts/style318.xml" ContentType="application/vnd.ms-office.chartstyle+xml"/>
  <Override PartName="/ppt/charts/colors318.xml" ContentType="application/vnd.ms-office.chartcolorstyle+xml"/>
  <Override PartName="/ppt/charts/chart310.xml" ContentType="application/vnd.openxmlformats-officedocument.drawingml.chart+xml"/>
  <Override PartName="/ppt/charts/style319.xml" ContentType="application/vnd.ms-office.chartstyle+xml"/>
  <Override PartName="/ppt/charts/colors319.xml" ContentType="application/vnd.ms-office.chartcolorstyle+xml"/>
  <Override PartName="/ppt/charts/chart311.xml" ContentType="application/vnd.openxmlformats-officedocument.drawingml.chart+xml"/>
  <Override PartName="/ppt/charts/style320.xml" ContentType="application/vnd.ms-office.chartstyle+xml"/>
  <Override PartName="/ppt/charts/colors320.xml" ContentType="application/vnd.ms-office.chartcolorstyle+xml"/>
  <Override PartName="/ppt/charts/chart312.xml" ContentType="application/vnd.openxmlformats-officedocument.drawingml.chart+xml"/>
  <Override PartName="/ppt/charts/style321.xml" ContentType="application/vnd.ms-office.chartstyle+xml"/>
  <Override PartName="/ppt/charts/colors321.xml" ContentType="application/vnd.ms-office.chartcolorstyle+xml"/>
  <Override PartName="/ppt/charts/chart313.xml" ContentType="application/vnd.openxmlformats-officedocument.drawingml.chart+xml"/>
  <Override PartName="/ppt/charts/style322.xml" ContentType="application/vnd.ms-office.chartstyle+xml"/>
  <Override PartName="/ppt/charts/colors322.xml" ContentType="application/vnd.ms-office.chartcolorstyle+xml"/>
  <Override PartName="/ppt/charts/chart314.xml" ContentType="application/vnd.openxmlformats-officedocument.drawingml.chart+xml"/>
  <Override PartName="/ppt/charts/style323.xml" ContentType="application/vnd.ms-office.chartstyle+xml"/>
  <Override PartName="/ppt/charts/colors323.xml" ContentType="application/vnd.ms-office.chartcolorstyle+xml"/>
  <Override PartName="/ppt/charts/chart315.xml" ContentType="application/vnd.openxmlformats-officedocument.drawingml.chart+xml"/>
  <Override PartName="/ppt/charts/style324.xml" ContentType="application/vnd.ms-office.chartstyle+xml"/>
  <Override PartName="/ppt/charts/colors324.xml" ContentType="application/vnd.ms-office.chartcolorstyle+xml"/>
  <Override PartName="/ppt/charts/chart316.xml" ContentType="application/vnd.openxmlformats-officedocument.drawingml.chart+xml"/>
  <Override PartName="/ppt/charts/style325.xml" ContentType="application/vnd.ms-office.chartstyle+xml"/>
  <Override PartName="/ppt/charts/colors325.xml" ContentType="application/vnd.ms-office.chartcolorstyle+xml"/>
  <Override PartName="/ppt/charts/chart317.xml" ContentType="application/vnd.openxmlformats-officedocument.drawingml.chart+xml"/>
  <Override PartName="/ppt/charts/style326.xml" ContentType="application/vnd.ms-office.chartstyle+xml"/>
  <Override PartName="/ppt/charts/colors326.xml" ContentType="application/vnd.ms-office.chartcolorstyle+xml"/>
  <Override PartName="/ppt/charts/chart318.xml" ContentType="application/vnd.openxmlformats-officedocument.drawingml.chart+xml"/>
  <Override PartName="/ppt/charts/style327.xml" ContentType="application/vnd.ms-office.chartstyle+xml"/>
  <Override PartName="/ppt/charts/colors327.xml" ContentType="application/vnd.ms-office.chartcolorstyle+xml"/>
  <Override PartName="/ppt/charts/chart319.xml" ContentType="application/vnd.openxmlformats-officedocument.drawingml.chart+xml"/>
  <Override PartName="/ppt/charts/style328.xml" ContentType="application/vnd.ms-office.chartstyle+xml"/>
  <Override PartName="/ppt/charts/colors328.xml" ContentType="application/vnd.ms-office.chartcolorstyle+xml"/>
  <Override PartName="/ppt/charts/chart320.xml" ContentType="application/vnd.openxmlformats-officedocument.drawingml.chart+xml"/>
  <Override PartName="/ppt/charts/style329.xml" ContentType="application/vnd.ms-office.chartstyle+xml"/>
  <Override PartName="/ppt/charts/colors329.xml" ContentType="application/vnd.ms-office.chartcolorstyle+xml"/>
  <Override PartName="/ppt/charts/chart321.xml" ContentType="application/vnd.openxmlformats-officedocument.drawingml.chart+xml"/>
  <Override PartName="/ppt/charts/style330.xml" ContentType="application/vnd.ms-office.chartstyle+xml"/>
  <Override PartName="/ppt/charts/colors330.xml" ContentType="application/vnd.ms-office.chartcolorstyle+xml"/>
  <Override PartName="/ppt/charts/chart322.xml" ContentType="application/vnd.openxmlformats-officedocument.drawingml.chart+xml"/>
  <Override PartName="/ppt/charts/style331.xml" ContentType="application/vnd.ms-office.chartstyle+xml"/>
  <Override PartName="/ppt/charts/colors331.xml" ContentType="application/vnd.ms-office.chartcolorstyle+xml"/>
  <Override PartName="/ppt/charts/chart323.xml" ContentType="application/vnd.openxmlformats-officedocument.drawingml.chart+xml"/>
  <Override PartName="/ppt/charts/style332.xml" ContentType="application/vnd.ms-office.chartstyle+xml"/>
  <Override PartName="/ppt/charts/colors332.xml" ContentType="application/vnd.ms-office.chartcolorstyle+xml"/>
  <Override PartName="/ppt/charts/chart324.xml" ContentType="application/vnd.openxmlformats-officedocument.drawingml.chart+xml"/>
  <Override PartName="/ppt/charts/style333.xml" ContentType="application/vnd.ms-office.chartstyle+xml"/>
  <Override PartName="/ppt/charts/colors333.xml" ContentType="application/vnd.ms-office.chartcolorstyle+xml"/>
  <Override PartName="/ppt/charts/chart325.xml" ContentType="application/vnd.openxmlformats-officedocument.drawingml.chart+xml"/>
  <Override PartName="/ppt/charts/style334.xml" ContentType="application/vnd.ms-office.chartstyle+xml"/>
  <Override PartName="/ppt/charts/colors334.xml" ContentType="application/vnd.ms-office.chartcolorstyle+xml"/>
  <Override PartName="/ppt/charts/chart326.xml" ContentType="application/vnd.openxmlformats-officedocument.drawingml.chart+xml"/>
  <Override PartName="/ppt/charts/style335.xml" ContentType="application/vnd.ms-office.chartstyle+xml"/>
  <Override PartName="/ppt/charts/colors335.xml" ContentType="application/vnd.ms-office.chartcolorstyle+xml"/>
  <Override PartName="/ppt/charts/chart327.xml" ContentType="application/vnd.openxmlformats-officedocument.drawingml.chart+xml"/>
  <Override PartName="/ppt/charts/style336.xml" ContentType="application/vnd.ms-office.chartstyle+xml"/>
  <Override PartName="/ppt/charts/colors336.xml" ContentType="application/vnd.ms-office.chartcolorstyle+xml"/>
  <Override PartName="/ppt/charts/chart328.xml" ContentType="application/vnd.openxmlformats-officedocument.drawingml.chart+xml"/>
  <Override PartName="/ppt/charts/style337.xml" ContentType="application/vnd.ms-office.chartstyle+xml"/>
  <Override PartName="/ppt/charts/colors337.xml" ContentType="application/vnd.ms-office.chartcolorstyle+xml"/>
  <Override PartName="/ppt/charts/chart329.xml" ContentType="application/vnd.openxmlformats-officedocument.drawingml.chart+xml"/>
  <Override PartName="/ppt/charts/style338.xml" ContentType="application/vnd.ms-office.chartstyle+xml"/>
  <Override PartName="/ppt/charts/colors338.xml" ContentType="application/vnd.ms-office.chartcolorstyle+xml"/>
  <Override PartName="/ppt/charts/chart330.xml" ContentType="application/vnd.openxmlformats-officedocument.drawingml.chart+xml"/>
  <Override PartName="/ppt/charts/style339.xml" ContentType="application/vnd.ms-office.chartstyle+xml"/>
  <Override PartName="/ppt/charts/colors339.xml" ContentType="application/vnd.ms-office.chartcolorstyle+xml"/>
  <Override PartName="/ppt/charts/chart331.xml" ContentType="application/vnd.openxmlformats-officedocument.drawingml.chart+xml"/>
  <Override PartName="/ppt/charts/style340.xml" ContentType="application/vnd.ms-office.chartstyle+xml"/>
  <Override PartName="/ppt/charts/colors340.xml" ContentType="application/vnd.ms-office.chartcolorstyle+xml"/>
  <Override PartName="/ppt/charts/chart332.xml" ContentType="application/vnd.openxmlformats-officedocument.drawingml.chart+xml"/>
  <Override PartName="/ppt/charts/style341.xml" ContentType="application/vnd.ms-office.chartstyle+xml"/>
  <Override PartName="/ppt/charts/colors341.xml" ContentType="application/vnd.ms-office.chartcolorstyle+xml"/>
  <Override PartName="/ppt/charts/chart333.xml" ContentType="application/vnd.openxmlformats-officedocument.drawingml.chart+xml"/>
  <Override PartName="/ppt/charts/style342.xml" ContentType="application/vnd.ms-office.chartstyle+xml"/>
  <Override PartName="/ppt/charts/colors342.xml" ContentType="application/vnd.ms-office.chartcolorstyle+xml"/>
  <Override PartName="/ppt/charts/chart334.xml" ContentType="application/vnd.openxmlformats-officedocument.drawingml.chart+xml"/>
  <Override PartName="/ppt/charts/style343.xml" ContentType="application/vnd.ms-office.chartstyle+xml"/>
  <Override PartName="/ppt/charts/colors343.xml" ContentType="application/vnd.ms-office.chartcolorstyle+xml"/>
  <Override PartName="/ppt/charts/chart335.xml" ContentType="application/vnd.openxmlformats-officedocument.drawingml.chart+xml"/>
  <Override PartName="/ppt/charts/style344.xml" ContentType="application/vnd.ms-office.chartstyle+xml"/>
  <Override PartName="/ppt/charts/colors344.xml" ContentType="application/vnd.ms-office.chartcolorstyle+xml"/>
  <Override PartName="/ppt/charts/chart336.xml" ContentType="application/vnd.openxmlformats-officedocument.drawingml.chart+xml"/>
  <Override PartName="/ppt/charts/style345.xml" ContentType="application/vnd.ms-office.chartstyle+xml"/>
  <Override PartName="/ppt/charts/colors345.xml" ContentType="application/vnd.ms-office.chartcolorstyle+xml"/>
  <Override PartName="/ppt/charts/chart337.xml" ContentType="application/vnd.openxmlformats-officedocument.drawingml.chart+xml"/>
  <Override PartName="/ppt/charts/style346.xml" ContentType="application/vnd.ms-office.chartstyle+xml"/>
  <Override PartName="/ppt/charts/colors346.xml" ContentType="application/vnd.ms-office.chartcolorstyle+xml"/>
  <Override PartName="/ppt/charts/chart338.xml" ContentType="application/vnd.openxmlformats-officedocument.drawingml.chart+xml"/>
  <Override PartName="/ppt/charts/style347.xml" ContentType="application/vnd.ms-office.chartstyle+xml"/>
  <Override PartName="/ppt/charts/colors347.xml" ContentType="application/vnd.ms-office.chartcolorstyle+xml"/>
  <Override PartName="/ppt/charts/chart339.xml" ContentType="application/vnd.openxmlformats-officedocument.drawingml.chart+xml"/>
  <Override PartName="/ppt/charts/style348.xml" ContentType="application/vnd.ms-office.chartstyle+xml"/>
  <Override PartName="/ppt/charts/colors348.xml" ContentType="application/vnd.ms-office.chartcolorstyle+xml"/>
  <Override PartName="/ppt/charts/chart340.xml" ContentType="application/vnd.openxmlformats-officedocument.drawingml.chart+xml"/>
  <Override PartName="/ppt/charts/style349.xml" ContentType="application/vnd.ms-office.chartstyle+xml"/>
  <Override PartName="/ppt/charts/colors349.xml" ContentType="application/vnd.ms-office.chartcolorstyle+xml"/>
  <Override PartName="/ppt/charts/chart341.xml" ContentType="application/vnd.openxmlformats-officedocument.drawingml.chart+xml"/>
  <Override PartName="/ppt/charts/style350.xml" ContentType="application/vnd.ms-office.chartstyle+xml"/>
  <Override PartName="/ppt/charts/colors350.xml" ContentType="application/vnd.ms-office.chartcolorstyle+xml"/>
  <Override PartName="/ppt/charts/chart342.xml" ContentType="application/vnd.openxmlformats-officedocument.drawingml.chart+xml"/>
  <Override PartName="/ppt/charts/style351.xml" ContentType="application/vnd.ms-office.chartstyle+xml"/>
  <Override PartName="/ppt/charts/colors351.xml" ContentType="application/vnd.ms-office.chartcolorstyle+xml"/>
  <Override PartName="/ppt/charts/chart343.xml" ContentType="application/vnd.openxmlformats-officedocument.drawingml.chart+xml"/>
  <Override PartName="/ppt/charts/style352.xml" ContentType="application/vnd.ms-office.chartstyle+xml"/>
  <Override PartName="/ppt/charts/colors352.xml" ContentType="application/vnd.ms-office.chartcolorstyle+xml"/>
  <Override PartName="/ppt/charts/chart344.xml" ContentType="application/vnd.openxmlformats-officedocument.drawingml.chart+xml"/>
  <Override PartName="/ppt/charts/style353.xml" ContentType="application/vnd.ms-office.chartstyle+xml"/>
  <Override PartName="/ppt/charts/colors353.xml" ContentType="application/vnd.ms-office.chartcolorstyle+xml"/>
  <Override PartName="/ppt/charts/chart345.xml" ContentType="application/vnd.openxmlformats-officedocument.drawingml.chart+xml"/>
  <Override PartName="/ppt/charts/style354.xml" ContentType="application/vnd.ms-office.chartstyle+xml"/>
  <Override PartName="/ppt/charts/colors354.xml" ContentType="application/vnd.ms-office.chartcolorstyle+xml"/>
  <Override PartName="/ppt/charts/chart346.xml" ContentType="application/vnd.openxmlformats-officedocument.drawingml.chart+xml"/>
  <Override PartName="/ppt/charts/style355.xml" ContentType="application/vnd.ms-office.chartstyle+xml"/>
  <Override PartName="/ppt/charts/colors355.xml" ContentType="application/vnd.ms-office.chartcolorstyle+xml"/>
  <Override PartName="/ppt/charts/chart347.xml" ContentType="application/vnd.openxmlformats-officedocument.drawingml.chart+xml"/>
  <Override PartName="/ppt/charts/style356.xml" ContentType="application/vnd.ms-office.chartstyle+xml"/>
  <Override PartName="/ppt/charts/colors356.xml" ContentType="application/vnd.ms-office.chartcolorstyle+xml"/>
  <Override PartName="/ppt/charts/chart348.xml" ContentType="application/vnd.openxmlformats-officedocument.drawingml.chart+xml"/>
  <Override PartName="/ppt/charts/style357.xml" ContentType="application/vnd.ms-office.chartstyle+xml"/>
  <Override PartName="/ppt/charts/colors357.xml" ContentType="application/vnd.ms-office.chartcolorstyle+xml"/>
  <Override PartName="/ppt/charts/chart349.xml" ContentType="application/vnd.openxmlformats-officedocument.drawingml.chart+xml"/>
  <Override PartName="/ppt/charts/style358.xml" ContentType="application/vnd.ms-office.chartstyle+xml"/>
  <Override PartName="/ppt/charts/colors358.xml" ContentType="application/vnd.ms-office.chartcolorstyle+xml"/>
  <Override PartName="/ppt/charts/chart350.xml" ContentType="application/vnd.openxmlformats-officedocument.drawingml.chart+xml"/>
  <Override PartName="/ppt/charts/style359.xml" ContentType="application/vnd.ms-office.chartstyle+xml"/>
  <Override PartName="/ppt/charts/colors359.xml" ContentType="application/vnd.ms-office.chartcolorstyle+xml"/>
  <Override PartName="/ppt/charts/chart351.xml" ContentType="application/vnd.openxmlformats-officedocument.drawingml.chart+xml"/>
  <Override PartName="/ppt/charts/style360.xml" ContentType="application/vnd.ms-office.chartstyle+xml"/>
  <Override PartName="/ppt/charts/colors360.xml" ContentType="application/vnd.ms-office.chartcolorstyle+xml"/>
  <Override PartName="/ppt/charts/chart352.xml" ContentType="application/vnd.openxmlformats-officedocument.drawingml.chart+xml"/>
  <Override PartName="/ppt/charts/style361.xml" ContentType="application/vnd.ms-office.chartstyle+xml"/>
  <Override PartName="/ppt/charts/colors361.xml" ContentType="application/vnd.ms-office.chartcolorstyle+xml"/>
  <Override PartName="/ppt/charts/chart353.xml" ContentType="application/vnd.openxmlformats-officedocument.drawingml.chart+xml"/>
  <Override PartName="/ppt/charts/style362.xml" ContentType="application/vnd.ms-office.chartstyle+xml"/>
  <Override PartName="/ppt/charts/colors362.xml" ContentType="application/vnd.ms-office.chartcolorstyle+xml"/>
  <Override PartName="/ppt/charts/chart354.xml" ContentType="application/vnd.openxmlformats-officedocument.drawingml.chart+xml"/>
  <Override PartName="/ppt/charts/style363.xml" ContentType="application/vnd.ms-office.chartstyle+xml"/>
  <Override PartName="/ppt/charts/colors363.xml" ContentType="application/vnd.ms-office.chartcolorstyle+xml"/>
  <Override PartName="/ppt/charts/chart355.xml" ContentType="application/vnd.openxmlformats-officedocument.drawingml.chart+xml"/>
  <Override PartName="/ppt/charts/style364.xml" ContentType="application/vnd.ms-office.chartstyle+xml"/>
  <Override PartName="/ppt/charts/colors364.xml" ContentType="application/vnd.ms-office.chartcolorstyle+xml"/>
  <Override PartName="/ppt/charts/chart356.xml" ContentType="application/vnd.openxmlformats-officedocument.drawingml.chart+xml"/>
  <Override PartName="/ppt/charts/style365.xml" ContentType="application/vnd.ms-office.chartstyle+xml"/>
  <Override PartName="/ppt/charts/colors365.xml" ContentType="application/vnd.ms-office.chartcolorstyle+xml"/>
  <Override PartName="/ppt/charts/chart357.xml" ContentType="application/vnd.openxmlformats-officedocument.drawingml.chart+xml"/>
  <Override PartName="/ppt/charts/style366.xml" ContentType="application/vnd.ms-office.chartstyle+xml"/>
  <Override PartName="/ppt/charts/colors366.xml" ContentType="application/vnd.ms-office.chartcolorstyle+xml"/>
  <Override PartName="/ppt/charts/chart358.xml" ContentType="application/vnd.openxmlformats-officedocument.drawingml.chart+xml"/>
  <Override PartName="/ppt/charts/style367.xml" ContentType="application/vnd.ms-office.chartstyle+xml"/>
  <Override PartName="/ppt/charts/colors367.xml" ContentType="application/vnd.ms-office.chartcolorstyle+xml"/>
  <Override PartName="/ppt/charts/chart359.xml" ContentType="application/vnd.openxmlformats-officedocument.drawingml.chart+xml"/>
  <Override PartName="/ppt/charts/style368.xml" ContentType="application/vnd.ms-office.chartstyle+xml"/>
  <Override PartName="/ppt/charts/colors368.xml" ContentType="application/vnd.ms-office.chartcolorstyle+xml"/>
  <Override PartName="/ppt/charts/chart360.xml" ContentType="application/vnd.openxmlformats-officedocument.drawingml.chart+xml"/>
  <Override PartName="/ppt/charts/style369.xml" ContentType="application/vnd.ms-office.chartstyle+xml"/>
  <Override PartName="/ppt/charts/colors369.xml" ContentType="application/vnd.ms-office.chartcolorstyle+xml"/>
  <Override PartName="/ppt/charts/chart361.xml" ContentType="application/vnd.openxmlformats-officedocument.drawingml.chart+xml"/>
  <Override PartName="/ppt/charts/style370.xml" ContentType="application/vnd.ms-office.chartstyle+xml"/>
  <Override PartName="/ppt/charts/colors370.xml" ContentType="application/vnd.ms-office.chartcolorstyle+xml"/>
  <Override PartName="/ppt/charts/chart362.xml" ContentType="application/vnd.openxmlformats-officedocument.drawingml.chart+xml"/>
  <Override PartName="/ppt/charts/style371.xml" ContentType="application/vnd.ms-office.chartstyle+xml"/>
  <Override PartName="/ppt/charts/colors371.xml" ContentType="application/vnd.ms-office.chartcolorstyle+xml"/>
  <Override PartName="/ppt/charts/chart363.xml" ContentType="application/vnd.openxmlformats-officedocument.drawingml.chart+xml"/>
  <Override PartName="/ppt/charts/style372.xml" ContentType="application/vnd.ms-office.chartstyle+xml"/>
  <Override PartName="/ppt/charts/colors372.xml" ContentType="application/vnd.ms-office.chartcolorstyle+xml"/>
  <Override PartName="/ppt/charts/chart364.xml" ContentType="application/vnd.openxmlformats-officedocument.drawingml.chart+xml"/>
  <Override PartName="/ppt/charts/style373.xml" ContentType="application/vnd.ms-office.chartstyle+xml"/>
  <Override PartName="/ppt/charts/colors373.xml" ContentType="application/vnd.ms-office.chartcolorstyle+xml"/>
  <Override PartName="/ppt/charts/chart365.xml" ContentType="application/vnd.openxmlformats-officedocument.drawingml.chart+xml"/>
  <Override PartName="/ppt/charts/style374.xml" ContentType="application/vnd.ms-office.chartstyle+xml"/>
  <Override PartName="/ppt/charts/colors374.xml" ContentType="application/vnd.ms-office.chartcolorstyle+xml"/>
  <Override PartName="/ppt/charts/chart366.xml" ContentType="application/vnd.openxmlformats-officedocument.drawingml.chart+xml"/>
  <Override PartName="/ppt/charts/style375.xml" ContentType="application/vnd.ms-office.chartstyle+xml"/>
  <Override PartName="/ppt/charts/colors375.xml" ContentType="application/vnd.ms-office.chartcolorstyle+xml"/>
  <Override PartName="/ppt/charts/chart367.xml" ContentType="application/vnd.openxmlformats-officedocument.drawingml.chart+xml"/>
  <Override PartName="/ppt/charts/style376.xml" ContentType="application/vnd.ms-office.chartstyle+xml"/>
  <Override PartName="/ppt/charts/colors376.xml" ContentType="application/vnd.ms-office.chartcolorstyle+xml"/>
  <Override PartName="/ppt/charts/chart368.xml" ContentType="application/vnd.openxmlformats-officedocument.drawingml.chart+xml"/>
  <Override PartName="/ppt/charts/style377.xml" ContentType="application/vnd.ms-office.chartstyle+xml"/>
  <Override PartName="/ppt/charts/colors377.xml" ContentType="application/vnd.ms-office.chartcolorstyle+xml"/>
  <Override PartName="/ppt/charts/chart369.xml" ContentType="application/vnd.openxmlformats-officedocument.drawingml.chart+xml"/>
  <Override PartName="/ppt/charts/style378.xml" ContentType="application/vnd.ms-office.chartstyle+xml"/>
  <Override PartName="/ppt/charts/colors378.xml" ContentType="application/vnd.ms-office.chartcolorstyle+xml"/>
  <Override PartName="/ppt/charts/chart370.xml" ContentType="application/vnd.openxmlformats-officedocument.drawingml.chart+xml"/>
  <Override PartName="/ppt/charts/style379.xml" ContentType="application/vnd.ms-office.chartstyle+xml"/>
  <Override PartName="/ppt/charts/colors379.xml" ContentType="application/vnd.ms-office.chartcolorstyle+xml"/>
  <Override PartName="/ppt/charts/chart371.xml" ContentType="application/vnd.openxmlformats-officedocument.drawingml.chart+xml"/>
  <Override PartName="/ppt/charts/style380.xml" ContentType="application/vnd.ms-office.chartstyle+xml"/>
  <Override PartName="/ppt/charts/colors380.xml" ContentType="application/vnd.ms-office.chartcolorstyle+xml"/>
  <Override PartName="/ppt/charts/chart372.xml" ContentType="application/vnd.openxmlformats-officedocument.drawingml.chart+xml"/>
  <Override PartName="/ppt/charts/style381.xml" ContentType="application/vnd.ms-office.chartstyle+xml"/>
  <Override PartName="/ppt/charts/colors381.xml" ContentType="application/vnd.ms-office.chartcolorstyle+xml"/>
  <Override PartName="/ppt/charts/chart373.xml" ContentType="application/vnd.openxmlformats-officedocument.drawingml.chart+xml"/>
  <Override PartName="/ppt/charts/style382.xml" ContentType="application/vnd.ms-office.chartstyle+xml"/>
  <Override PartName="/ppt/charts/colors382.xml" ContentType="application/vnd.ms-office.chartcolorstyle+xml"/>
  <Override PartName="/ppt/charts/chart374.xml" ContentType="application/vnd.openxmlformats-officedocument.drawingml.chart+xml"/>
  <Override PartName="/ppt/charts/style383.xml" ContentType="application/vnd.ms-office.chartstyle+xml"/>
  <Override PartName="/ppt/charts/colors383.xml" ContentType="application/vnd.ms-office.chartcolorstyle+xml"/>
  <Override PartName="/ppt/charts/chart375.xml" ContentType="application/vnd.openxmlformats-officedocument.drawingml.chart+xml"/>
  <Override PartName="/ppt/charts/style384.xml" ContentType="application/vnd.ms-office.chartstyle+xml"/>
  <Override PartName="/ppt/charts/colors384.xml" ContentType="application/vnd.ms-office.chartcolorstyle+xml"/>
  <Override PartName="/ppt/charts/chart376.xml" ContentType="application/vnd.openxmlformats-officedocument.drawingml.chart+xml"/>
  <Override PartName="/ppt/charts/style385.xml" ContentType="application/vnd.ms-office.chartstyle+xml"/>
  <Override PartName="/ppt/charts/colors385.xml" ContentType="application/vnd.ms-office.chartcolorstyle+xml"/>
  <Override PartName="/ppt/charts/chart377.xml" ContentType="application/vnd.openxmlformats-officedocument.drawingml.chart+xml"/>
  <Override PartName="/ppt/charts/style386.xml" ContentType="application/vnd.ms-office.chartstyle+xml"/>
  <Override PartName="/ppt/charts/colors386.xml" ContentType="application/vnd.ms-office.chartcolorstyle+xml"/>
  <Override PartName="/ppt/charts/chart378.xml" ContentType="application/vnd.openxmlformats-officedocument.drawingml.chart+xml"/>
  <Override PartName="/ppt/charts/style387.xml" ContentType="application/vnd.ms-office.chartstyle+xml"/>
  <Override PartName="/ppt/charts/colors387.xml" ContentType="application/vnd.ms-office.chartcolorstyle+xml"/>
  <Override PartName="/ppt/charts/chart379.xml" ContentType="application/vnd.openxmlformats-officedocument.drawingml.chart+xml"/>
  <Override PartName="/ppt/charts/style388.xml" ContentType="application/vnd.ms-office.chartstyle+xml"/>
  <Override PartName="/ppt/charts/colors388.xml" ContentType="application/vnd.ms-office.chartcolorstyle+xml"/>
  <Override PartName="/ppt/charts/chart380.xml" ContentType="application/vnd.openxmlformats-officedocument.drawingml.chart+xml"/>
  <Override PartName="/ppt/charts/style389.xml" ContentType="application/vnd.ms-office.chartstyle+xml"/>
  <Override PartName="/ppt/charts/colors389.xml" ContentType="application/vnd.ms-office.chartcolorstyle+xml"/>
  <Override PartName="/ppt/charts/chart381.xml" ContentType="application/vnd.openxmlformats-officedocument.drawingml.chart+xml"/>
  <Override PartName="/ppt/charts/style390.xml" ContentType="application/vnd.ms-office.chartstyle+xml"/>
  <Override PartName="/ppt/charts/colors390.xml" ContentType="application/vnd.ms-office.chartcolorstyle+xml"/>
  <Override PartName="/ppt/charts/chart382.xml" ContentType="application/vnd.openxmlformats-officedocument.drawingml.chart+xml"/>
  <Override PartName="/ppt/charts/style391.xml" ContentType="application/vnd.ms-office.chartstyle+xml"/>
  <Override PartName="/ppt/charts/colors391.xml" ContentType="application/vnd.ms-office.chartcolorstyle+xml"/>
  <Override PartName="/ppt/charts/chart383.xml" ContentType="application/vnd.openxmlformats-officedocument.drawingml.chart+xml"/>
  <Override PartName="/ppt/charts/style392.xml" ContentType="application/vnd.ms-office.chartstyle+xml"/>
  <Override PartName="/ppt/charts/colors392.xml" ContentType="application/vnd.ms-office.chartcolorstyle+xml"/>
  <Override PartName="/ppt/charts/chart384.xml" ContentType="application/vnd.openxmlformats-officedocument.drawingml.chart+xml"/>
  <Override PartName="/ppt/charts/style393.xml" ContentType="application/vnd.ms-office.chartstyle+xml"/>
  <Override PartName="/ppt/charts/colors393.xml" ContentType="application/vnd.ms-office.chartcolorstyle+xml"/>
  <Override PartName="/ppt/charts/chart385.xml" ContentType="application/vnd.openxmlformats-officedocument.drawingml.chart+xml"/>
  <Override PartName="/ppt/charts/style394.xml" ContentType="application/vnd.ms-office.chartstyle+xml"/>
  <Override PartName="/ppt/charts/colors394.xml" ContentType="application/vnd.ms-office.chartcolorstyle+xml"/>
  <Override PartName="/ppt/charts/chart386.xml" ContentType="application/vnd.openxmlformats-officedocument.drawingml.chart+xml"/>
  <Override PartName="/ppt/charts/style395.xml" ContentType="application/vnd.ms-office.chartstyle+xml"/>
  <Override PartName="/ppt/charts/colors395.xml" ContentType="application/vnd.ms-office.chartcolorstyle+xml"/>
  <Override PartName="/ppt/charts/chart387.xml" ContentType="application/vnd.openxmlformats-officedocument.drawingml.chart+xml"/>
  <Override PartName="/ppt/charts/style396.xml" ContentType="application/vnd.ms-office.chartstyle+xml"/>
  <Override PartName="/ppt/charts/colors396.xml" ContentType="application/vnd.ms-office.chartcolorstyle+xml"/>
  <Override PartName="/ppt/charts/chart388.xml" ContentType="application/vnd.openxmlformats-officedocument.drawingml.chart+xml"/>
  <Override PartName="/ppt/charts/style397.xml" ContentType="application/vnd.ms-office.chartstyle+xml"/>
  <Override PartName="/ppt/charts/colors397.xml" ContentType="application/vnd.ms-office.chartcolorstyle+xml"/>
  <Override PartName="/ppt/charts/chart389.xml" ContentType="application/vnd.openxmlformats-officedocument.drawingml.chart+xml"/>
  <Override PartName="/ppt/charts/style398.xml" ContentType="application/vnd.ms-office.chartstyle+xml"/>
  <Override PartName="/ppt/charts/colors398.xml" ContentType="application/vnd.ms-office.chartcolorstyle+xml"/>
  <Override PartName="/ppt/charts/chart390.xml" ContentType="application/vnd.openxmlformats-officedocument.drawingml.chart+xml"/>
  <Override PartName="/ppt/charts/style399.xml" ContentType="application/vnd.ms-office.chartstyle+xml"/>
  <Override PartName="/ppt/charts/colors399.xml" ContentType="application/vnd.ms-office.chartcolorstyle+xml"/>
  <Override PartName="/ppt/charts/chart391.xml" ContentType="application/vnd.openxmlformats-officedocument.drawingml.chart+xml"/>
  <Override PartName="/ppt/charts/style400.xml" ContentType="application/vnd.ms-office.chartstyle+xml"/>
  <Override PartName="/ppt/charts/colors400.xml" ContentType="application/vnd.ms-office.chartcolorstyle+xml"/>
  <Override PartName="/ppt/charts/chart392.xml" ContentType="application/vnd.openxmlformats-officedocument.drawingml.chart+xml"/>
  <Override PartName="/ppt/charts/style401.xml" ContentType="application/vnd.ms-office.chartstyle+xml"/>
  <Override PartName="/ppt/charts/colors401.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sldIdLst>
    <p:sldId id="725" r:id="rId5"/>
    <p:sldId id="676" r:id="rId6"/>
    <p:sldId id="722" r:id="rId7"/>
    <p:sldId id="723" r:id="rId8"/>
    <p:sldId id="256" r:id="rId9"/>
    <p:sldId id="257" r:id="rId10"/>
    <p:sldId id="651" r:id="rId11"/>
    <p:sldId id="258" r:id="rId12"/>
    <p:sldId id="259" r:id="rId13"/>
    <p:sldId id="599" r:id="rId14"/>
    <p:sldId id="603" r:id="rId15"/>
    <p:sldId id="261" r:id="rId16"/>
    <p:sldId id="601" r:id="rId17"/>
    <p:sldId id="263" r:id="rId18"/>
    <p:sldId id="678" r:id="rId19"/>
    <p:sldId id="600" r:id="rId20"/>
    <p:sldId id="265" r:id="rId21"/>
    <p:sldId id="604" r:id="rId22"/>
    <p:sldId id="266" r:id="rId23"/>
    <p:sldId id="267" r:id="rId24"/>
    <p:sldId id="605" r:id="rId25"/>
    <p:sldId id="268" r:id="rId26"/>
    <p:sldId id="269" r:id="rId27"/>
    <p:sldId id="611" r:id="rId28"/>
    <p:sldId id="612" r:id="rId29"/>
    <p:sldId id="596" r:id="rId30"/>
    <p:sldId id="609" r:id="rId31"/>
    <p:sldId id="608" r:id="rId32"/>
    <p:sldId id="607" r:id="rId33"/>
    <p:sldId id="610" r:id="rId34"/>
    <p:sldId id="598" r:id="rId35"/>
    <p:sldId id="272" r:id="rId36"/>
    <p:sldId id="273" r:id="rId37"/>
    <p:sldId id="727" r:id="rId38"/>
    <p:sldId id="606" r:id="rId39"/>
    <p:sldId id="274" r:id="rId40"/>
    <p:sldId id="275" r:id="rId41"/>
    <p:sldId id="276" r:id="rId42"/>
    <p:sldId id="277" r:id="rId43"/>
    <p:sldId id="278" r:id="rId44"/>
    <p:sldId id="279" r:id="rId45"/>
    <p:sldId id="280" r:id="rId46"/>
    <p:sldId id="281" r:id="rId47"/>
    <p:sldId id="613" r:id="rId48"/>
    <p:sldId id="282" r:id="rId49"/>
    <p:sldId id="283" r:id="rId50"/>
    <p:sldId id="284" r:id="rId51"/>
    <p:sldId id="285" r:id="rId52"/>
    <p:sldId id="287" r:id="rId53"/>
    <p:sldId id="288" r:id="rId54"/>
    <p:sldId id="289" r:id="rId55"/>
    <p:sldId id="290" r:id="rId56"/>
    <p:sldId id="291" r:id="rId57"/>
    <p:sldId id="292" r:id="rId58"/>
    <p:sldId id="293" r:id="rId59"/>
    <p:sldId id="294" r:id="rId60"/>
    <p:sldId id="296" r:id="rId61"/>
    <p:sldId id="297" r:id="rId62"/>
    <p:sldId id="298" r:id="rId63"/>
    <p:sldId id="583" r:id="rId64"/>
    <p:sldId id="584" r:id="rId65"/>
    <p:sldId id="585" r:id="rId66"/>
    <p:sldId id="300" r:id="rId67"/>
    <p:sldId id="614" r:id="rId68"/>
    <p:sldId id="301" r:id="rId69"/>
    <p:sldId id="302" r:id="rId70"/>
    <p:sldId id="303" r:id="rId71"/>
    <p:sldId id="615" r:id="rId72"/>
    <p:sldId id="304" r:id="rId73"/>
    <p:sldId id="305" r:id="rId74"/>
    <p:sldId id="306" r:id="rId75"/>
    <p:sldId id="307" r:id="rId76"/>
    <p:sldId id="308" r:id="rId77"/>
    <p:sldId id="309" r:id="rId78"/>
    <p:sldId id="310" r:id="rId79"/>
    <p:sldId id="649" r:id="rId80"/>
    <p:sldId id="311" r:id="rId81"/>
    <p:sldId id="312" r:id="rId82"/>
    <p:sldId id="674" r:id="rId83"/>
    <p:sldId id="586" r:id="rId84"/>
    <p:sldId id="587" r:id="rId85"/>
    <p:sldId id="314" r:id="rId86"/>
    <p:sldId id="315" r:id="rId87"/>
    <p:sldId id="316" r:id="rId88"/>
    <p:sldId id="616" r:id="rId89"/>
    <p:sldId id="317" r:id="rId90"/>
    <p:sldId id="318" r:id="rId91"/>
    <p:sldId id="617" r:id="rId92"/>
    <p:sldId id="319" r:id="rId93"/>
    <p:sldId id="320" r:id="rId94"/>
    <p:sldId id="618" r:id="rId95"/>
    <p:sldId id="321" r:id="rId96"/>
    <p:sldId id="619" r:id="rId97"/>
    <p:sldId id="322" r:id="rId98"/>
    <p:sldId id="323" r:id="rId99"/>
    <p:sldId id="324" r:id="rId100"/>
    <p:sldId id="620" r:id="rId101"/>
    <p:sldId id="325" r:id="rId102"/>
    <p:sldId id="326" r:id="rId103"/>
    <p:sldId id="327" r:id="rId104"/>
    <p:sldId id="656" r:id="rId105"/>
    <p:sldId id="653" r:id="rId106"/>
    <p:sldId id="657" r:id="rId107"/>
    <p:sldId id="658" r:id="rId108"/>
    <p:sldId id="659" r:id="rId109"/>
    <p:sldId id="660" r:id="rId110"/>
    <p:sldId id="661" r:id="rId111"/>
    <p:sldId id="662" r:id="rId112"/>
    <p:sldId id="663" r:id="rId113"/>
    <p:sldId id="665" r:id="rId114"/>
    <p:sldId id="666" r:id="rId115"/>
    <p:sldId id="667" r:id="rId116"/>
    <p:sldId id="668" r:id="rId117"/>
    <p:sldId id="669" r:id="rId118"/>
    <p:sldId id="328" r:id="rId119"/>
    <p:sldId id="329" r:id="rId120"/>
    <p:sldId id="330" r:id="rId121"/>
    <p:sldId id="331" r:id="rId122"/>
    <p:sldId id="332" r:id="rId123"/>
    <p:sldId id="333" r:id="rId124"/>
    <p:sldId id="334" r:id="rId125"/>
    <p:sldId id="335" r:id="rId126"/>
    <p:sldId id="336" r:id="rId127"/>
    <p:sldId id="337" r:id="rId128"/>
    <p:sldId id="338" r:id="rId129"/>
    <p:sldId id="339" r:id="rId130"/>
    <p:sldId id="588" r:id="rId131"/>
    <p:sldId id="341" r:id="rId132"/>
    <p:sldId id="342" r:id="rId133"/>
    <p:sldId id="621" r:id="rId134"/>
    <p:sldId id="343" r:id="rId135"/>
    <p:sldId id="622" r:id="rId136"/>
    <p:sldId id="344" r:id="rId137"/>
    <p:sldId id="623" r:id="rId138"/>
    <p:sldId id="624" r:id="rId139"/>
    <p:sldId id="345" r:id="rId140"/>
    <p:sldId id="625" r:id="rId141"/>
    <p:sldId id="346" r:id="rId142"/>
    <p:sldId id="347" r:id="rId143"/>
    <p:sldId id="348" r:id="rId144"/>
    <p:sldId id="349" r:id="rId145"/>
    <p:sldId id="350" r:id="rId146"/>
    <p:sldId id="351" r:id="rId147"/>
    <p:sldId id="352" r:id="rId148"/>
    <p:sldId id="626" r:id="rId149"/>
    <p:sldId id="353" r:id="rId150"/>
    <p:sldId id="627" r:id="rId151"/>
    <p:sldId id="354" r:id="rId152"/>
    <p:sldId id="355" r:id="rId153"/>
    <p:sldId id="589" r:id="rId154"/>
    <p:sldId id="590" r:id="rId155"/>
    <p:sldId id="357" r:id="rId156"/>
    <p:sldId id="358" r:id="rId157"/>
    <p:sldId id="628" r:id="rId158"/>
    <p:sldId id="629" r:id="rId159"/>
    <p:sldId id="359" r:id="rId160"/>
    <p:sldId id="360" r:id="rId161"/>
    <p:sldId id="630" r:id="rId162"/>
    <p:sldId id="361" r:id="rId163"/>
    <p:sldId id="362" r:id="rId164"/>
    <p:sldId id="363" r:id="rId165"/>
    <p:sldId id="364" r:id="rId166"/>
    <p:sldId id="365" r:id="rId167"/>
    <p:sldId id="631" r:id="rId168"/>
    <p:sldId id="366" r:id="rId169"/>
    <p:sldId id="591" r:id="rId170"/>
    <p:sldId id="592" r:id="rId171"/>
    <p:sldId id="368" r:id="rId172"/>
    <p:sldId id="369" r:id="rId173"/>
    <p:sldId id="634" r:id="rId174"/>
    <p:sldId id="370" r:id="rId175"/>
    <p:sldId id="371" r:id="rId176"/>
    <p:sldId id="372" r:id="rId177"/>
    <p:sldId id="373" r:id="rId178"/>
    <p:sldId id="633" r:id="rId179"/>
    <p:sldId id="632" r:id="rId180"/>
    <p:sldId id="375" r:id="rId181"/>
    <p:sldId id="376" r:id="rId182"/>
    <p:sldId id="377" r:id="rId183"/>
    <p:sldId id="378" r:id="rId184"/>
    <p:sldId id="379" r:id="rId185"/>
    <p:sldId id="380" r:id="rId186"/>
    <p:sldId id="381" r:id="rId187"/>
    <p:sldId id="382" r:id="rId188"/>
    <p:sldId id="383" r:id="rId189"/>
    <p:sldId id="635" r:id="rId190"/>
    <p:sldId id="384" r:id="rId191"/>
    <p:sldId id="385" r:id="rId192"/>
    <p:sldId id="386" r:id="rId193"/>
    <p:sldId id="636" r:id="rId194"/>
    <p:sldId id="387" r:id="rId195"/>
    <p:sldId id="388" r:id="rId196"/>
    <p:sldId id="391" r:id="rId197"/>
    <p:sldId id="720" r:id="rId198"/>
    <p:sldId id="392" r:id="rId199"/>
    <p:sldId id="637" r:id="rId200"/>
    <p:sldId id="393" r:id="rId201"/>
    <p:sldId id="394" r:id="rId202"/>
    <p:sldId id="395" r:id="rId203"/>
    <p:sldId id="746" r:id="rId204"/>
    <p:sldId id="593" r:id="rId205"/>
    <p:sldId id="721" r:id="rId206"/>
    <p:sldId id="594" r:id="rId207"/>
    <p:sldId id="405" r:id="rId208"/>
    <p:sldId id="679" r:id="rId209"/>
    <p:sldId id="406" r:id="rId210"/>
    <p:sldId id="670" r:id="rId211"/>
    <p:sldId id="407" r:id="rId212"/>
    <p:sldId id="671" r:id="rId213"/>
    <p:sldId id="672" r:id="rId214"/>
    <p:sldId id="673" r:id="rId215"/>
    <p:sldId id="408" r:id="rId216"/>
    <p:sldId id="409" r:id="rId217"/>
    <p:sldId id="410" r:id="rId218"/>
    <p:sldId id="411" r:id="rId219"/>
    <p:sldId id="412" r:id="rId220"/>
    <p:sldId id="413" r:id="rId221"/>
    <p:sldId id="414" r:id="rId222"/>
    <p:sldId id="415" r:id="rId223"/>
    <p:sldId id="416" r:id="rId224"/>
    <p:sldId id="417" r:id="rId225"/>
    <p:sldId id="418" r:id="rId226"/>
    <p:sldId id="419" r:id="rId227"/>
    <p:sldId id="640" r:id="rId228"/>
    <p:sldId id="420" r:id="rId229"/>
    <p:sldId id="421" r:id="rId230"/>
    <p:sldId id="422" r:id="rId231"/>
    <p:sldId id="423" r:id="rId232"/>
    <p:sldId id="424" r:id="rId233"/>
    <p:sldId id="675" r:id="rId234"/>
    <p:sldId id="425" r:id="rId235"/>
    <p:sldId id="641" r:id="rId236"/>
    <p:sldId id="426" r:id="rId237"/>
    <p:sldId id="427" r:id="rId238"/>
    <p:sldId id="428" r:id="rId239"/>
    <p:sldId id="429" r:id="rId240"/>
    <p:sldId id="430" r:id="rId241"/>
    <p:sldId id="431" r:id="rId242"/>
    <p:sldId id="642" r:id="rId243"/>
    <p:sldId id="432" r:id="rId244"/>
    <p:sldId id="433" r:id="rId245"/>
    <p:sldId id="434" r:id="rId246"/>
    <p:sldId id="643" r:id="rId247"/>
    <p:sldId id="435" r:id="rId248"/>
    <p:sldId id="436" r:id="rId249"/>
    <p:sldId id="437" r:id="rId250"/>
    <p:sldId id="680" r:id="rId251"/>
    <p:sldId id="438" r:id="rId252"/>
    <p:sldId id="439" r:id="rId253"/>
    <p:sldId id="440" r:id="rId254"/>
    <p:sldId id="681" r:id="rId255"/>
    <p:sldId id="441" r:id="rId256"/>
    <p:sldId id="644" r:id="rId257"/>
    <p:sldId id="442" r:id="rId258"/>
    <p:sldId id="443" r:id="rId259"/>
    <p:sldId id="444" r:id="rId260"/>
    <p:sldId id="445" r:id="rId261"/>
    <p:sldId id="446" r:id="rId262"/>
    <p:sldId id="447" r:id="rId263"/>
    <p:sldId id="448" r:id="rId264"/>
    <p:sldId id="449" r:id="rId265"/>
    <p:sldId id="450" r:id="rId266"/>
    <p:sldId id="451" r:id="rId267"/>
    <p:sldId id="452" r:id="rId268"/>
    <p:sldId id="453" r:id="rId269"/>
    <p:sldId id="454" r:id="rId270"/>
    <p:sldId id="455" r:id="rId271"/>
    <p:sldId id="456" r:id="rId272"/>
    <p:sldId id="457" r:id="rId273"/>
    <p:sldId id="458" r:id="rId274"/>
    <p:sldId id="459" r:id="rId275"/>
    <p:sldId id="460" r:id="rId276"/>
    <p:sldId id="461" r:id="rId277"/>
    <p:sldId id="462" r:id="rId278"/>
    <p:sldId id="463" r:id="rId279"/>
    <p:sldId id="464" r:id="rId280"/>
    <p:sldId id="645" r:id="rId281"/>
    <p:sldId id="465" r:id="rId282"/>
    <p:sldId id="466" r:id="rId283"/>
    <p:sldId id="467" r:id="rId284"/>
    <p:sldId id="468" r:id="rId285"/>
    <p:sldId id="469" r:id="rId286"/>
    <p:sldId id="470" r:id="rId287"/>
    <p:sldId id="471" r:id="rId288"/>
    <p:sldId id="472" r:id="rId289"/>
    <p:sldId id="473" r:id="rId290"/>
    <p:sldId id="582" r:id="rId291"/>
    <p:sldId id="475" r:id="rId292"/>
    <p:sldId id="476" r:id="rId293"/>
    <p:sldId id="646" r:id="rId294"/>
    <p:sldId id="477" r:id="rId295"/>
    <p:sldId id="478" r:id="rId296"/>
    <p:sldId id="479" r:id="rId297"/>
    <p:sldId id="480" r:id="rId298"/>
    <p:sldId id="481" r:id="rId299"/>
    <p:sldId id="647" r:id="rId300"/>
    <p:sldId id="482" r:id="rId301"/>
    <p:sldId id="483" r:id="rId302"/>
    <p:sldId id="484" r:id="rId303"/>
    <p:sldId id="485" r:id="rId304"/>
    <p:sldId id="486" r:id="rId305"/>
    <p:sldId id="487" r:id="rId306"/>
    <p:sldId id="488" r:id="rId307"/>
    <p:sldId id="489" r:id="rId308"/>
    <p:sldId id="682" r:id="rId309"/>
    <p:sldId id="490" r:id="rId310"/>
    <p:sldId id="491" r:id="rId311"/>
    <p:sldId id="492" r:id="rId312"/>
    <p:sldId id="493" r:id="rId313"/>
    <p:sldId id="494" r:id="rId314"/>
    <p:sldId id="495" r:id="rId315"/>
    <p:sldId id="496" r:id="rId316"/>
    <p:sldId id="497" r:id="rId317"/>
    <p:sldId id="498" r:id="rId318"/>
    <p:sldId id="499" r:id="rId319"/>
    <p:sldId id="683" r:id="rId320"/>
    <p:sldId id="500" r:id="rId321"/>
    <p:sldId id="501" r:id="rId322"/>
    <p:sldId id="502" r:id="rId323"/>
    <p:sldId id="503" r:id="rId324"/>
    <p:sldId id="504" r:id="rId325"/>
    <p:sldId id="505" r:id="rId326"/>
    <p:sldId id="506" r:id="rId327"/>
    <p:sldId id="507" r:id="rId328"/>
    <p:sldId id="508" r:id="rId329"/>
    <p:sldId id="509" r:id="rId330"/>
    <p:sldId id="510" r:id="rId331"/>
    <p:sldId id="511" r:id="rId332"/>
    <p:sldId id="512" r:id="rId333"/>
    <p:sldId id="513" r:id="rId334"/>
    <p:sldId id="514" r:id="rId335"/>
    <p:sldId id="684" r:id="rId336"/>
    <p:sldId id="515" r:id="rId337"/>
    <p:sldId id="516" r:id="rId338"/>
    <p:sldId id="517" r:id="rId339"/>
    <p:sldId id="518" r:id="rId340"/>
    <p:sldId id="519" r:id="rId341"/>
    <p:sldId id="520" r:id="rId342"/>
    <p:sldId id="685" r:id="rId343"/>
    <p:sldId id="521" r:id="rId344"/>
    <p:sldId id="522" r:id="rId345"/>
    <p:sldId id="523" r:id="rId346"/>
    <p:sldId id="524" r:id="rId347"/>
    <p:sldId id="525" r:id="rId348"/>
    <p:sldId id="526" r:id="rId349"/>
    <p:sldId id="527" r:id="rId350"/>
    <p:sldId id="528" r:id="rId351"/>
    <p:sldId id="529" r:id="rId352"/>
    <p:sldId id="687" r:id="rId353"/>
    <p:sldId id="530" r:id="rId354"/>
    <p:sldId id="531" r:id="rId355"/>
    <p:sldId id="532" r:id="rId356"/>
    <p:sldId id="533" r:id="rId357"/>
    <p:sldId id="534" r:id="rId358"/>
    <p:sldId id="535" r:id="rId359"/>
    <p:sldId id="536" r:id="rId360"/>
    <p:sldId id="688" r:id="rId361"/>
    <p:sldId id="537" r:id="rId362"/>
    <p:sldId id="538" r:id="rId363"/>
    <p:sldId id="539" r:id="rId364"/>
    <p:sldId id="540" r:id="rId365"/>
    <p:sldId id="541" r:id="rId366"/>
    <p:sldId id="542" r:id="rId367"/>
    <p:sldId id="543" r:id="rId368"/>
    <p:sldId id="544" r:id="rId369"/>
    <p:sldId id="545" r:id="rId370"/>
    <p:sldId id="546" r:id="rId371"/>
    <p:sldId id="689" r:id="rId372"/>
    <p:sldId id="547" r:id="rId373"/>
    <p:sldId id="548" r:id="rId374"/>
    <p:sldId id="549" r:id="rId375"/>
    <p:sldId id="550" r:id="rId376"/>
    <p:sldId id="551" r:id="rId377"/>
    <p:sldId id="552" r:id="rId378"/>
    <p:sldId id="553" r:id="rId379"/>
    <p:sldId id="554" r:id="rId380"/>
    <p:sldId id="691" r:id="rId381"/>
    <p:sldId id="690" r:id="rId382"/>
    <p:sldId id="556" r:id="rId383"/>
    <p:sldId id="557" r:id="rId384"/>
    <p:sldId id="558" r:id="rId385"/>
    <p:sldId id="692" r:id="rId386"/>
    <p:sldId id="559" r:id="rId387"/>
    <p:sldId id="560" r:id="rId388"/>
    <p:sldId id="561" r:id="rId389"/>
    <p:sldId id="562" r:id="rId390"/>
    <p:sldId id="693" r:id="rId391"/>
    <p:sldId id="563" r:id="rId392"/>
    <p:sldId id="564" r:id="rId393"/>
    <p:sldId id="565" r:id="rId394"/>
    <p:sldId id="566" r:id="rId395"/>
    <p:sldId id="567" r:id="rId396"/>
    <p:sldId id="568" r:id="rId397"/>
    <p:sldId id="569" r:id="rId398"/>
    <p:sldId id="570" r:id="rId399"/>
    <p:sldId id="571" r:id="rId400"/>
    <p:sldId id="572" r:id="rId401"/>
    <p:sldId id="573" r:id="rId402"/>
    <p:sldId id="574" r:id="rId403"/>
    <p:sldId id="575" r:id="rId404"/>
    <p:sldId id="576" r:id="rId405"/>
    <p:sldId id="677" r:id="rId406"/>
    <p:sldId id="695" r:id="rId407"/>
    <p:sldId id="694" r:id="rId408"/>
    <p:sldId id="577" r:id="rId409"/>
    <p:sldId id="578" r:id="rId410"/>
    <p:sldId id="579" r:id="rId411"/>
    <p:sldId id="580" r:id="rId412"/>
    <p:sldId id="581" r:id="rId413"/>
    <p:sldId id="648" r:id="rId414"/>
    <p:sldId id="717" r:id="rId415"/>
    <p:sldId id="697" r:id="rId416"/>
    <p:sldId id="698" r:id="rId417"/>
    <p:sldId id="699" r:id="rId418"/>
    <p:sldId id="700" r:id="rId419"/>
    <p:sldId id="701" r:id="rId420"/>
    <p:sldId id="702" r:id="rId421"/>
    <p:sldId id="703" r:id="rId422"/>
    <p:sldId id="705" r:id="rId423"/>
    <p:sldId id="706" r:id="rId424"/>
    <p:sldId id="707" r:id="rId425"/>
    <p:sldId id="708" r:id="rId426"/>
    <p:sldId id="713" r:id="rId427"/>
    <p:sldId id="714" r:id="rId428"/>
    <p:sldId id="709" r:id="rId429"/>
    <p:sldId id="715" r:id="rId430"/>
    <p:sldId id="716" r:id="rId431"/>
    <p:sldId id="710" r:id="rId432"/>
    <p:sldId id="711" r:id="rId433"/>
    <p:sldId id="712" r:id="rId434"/>
    <p:sldId id="733" r:id="rId435"/>
    <p:sldId id="736" r:id="rId436"/>
    <p:sldId id="745" r:id="rId437"/>
    <p:sldId id="738" r:id="rId438"/>
    <p:sldId id="740" r:id="rId439"/>
    <p:sldId id="741" r:id="rId440"/>
    <p:sldId id="742" r:id="rId441"/>
    <p:sldId id="743" r:id="rId442"/>
    <p:sldId id="744" r:id="rId443"/>
    <p:sldId id="735" r:id="rId444"/>
    <p:sldId id="739" r:id="rId445"/>
    <p:sldId id="734" r:id="rId446"/>
    <p:sldId id="732" r:id="rId447"/>
    <p:sldId id="731" r:id="rId448"/>
    <p:sldId id="726" r:id="rId44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ED350CBB-DBFF-4BB4-9175-D5575B45D02B}">
          <p14:sldIdLst>
            <p14:sldId id="725"/>
            <p14:sldId id="676"/>
            <p14:sldId id="722"/>
            <p14:sldId id="723"/>
            <p14:sldId id="256"/>
            <p14:sldId id="257"/>
            <p14:sldId id="651"/>
            <p14:sldId id="258"/>
            <p14:sldId id="259"/>
            <p14:sldId id="599"/>
            <p14:sldId id="603"/>
            <p14:sldId id="261"/>
            <p14:sldId id="601"/>
            <p14:sldId id="263"/>
            <p14:sldId id="678"/>
            <p14:sldId id="600"/>
            <p14:sldId id="265"/>
            <p14:sldId id="604"/>
            <p14:sldId id="266"/>
            <p14:sldId id="267"/>
            <p14:sldId id="605"/>
            <p14:sldId id="268"/>
            <p14:sldId id="269"/>
            <p14:sldId id="611"/>
            <p14:sldId id="612"/>
            <p14:sldId id="596"/>
            <p14:sldId id="609"/>
            <p14:sldId id="608"/>
            <p14:sldId id="607"/>
            <p14:sldId id="610"/>
          </p14:sldIdLst>
        </p14:section>
        <p14:section name="Set-Asides" id="{2E2B130F-9D6D-4E11-90EE-DC1B31B1C8B1}">
          <p14:sldIdLst>
            <p14:sldId id="598"/>
            <p14:sldId id="272"/>
            <p14:sldId id="273"/>
            <p14:sldId id="727"/>
            <p14:sldId id="606"/>
            <p14:sldId id="274"/>
            <p14:sldId id="275"/>
            <p14:sldId id="276"/>
            <p14:sldId id="277"/>
            <p14:sldId id="278"/>
            <p14:sldId id="279"/>
            <p14:sldId id="280"/>
          </p14:sldIdLst>
        </p14:section>
        <p14:section name="Set-Asides Example" id="{FCDC80A7-30D1-4187-8F91-9D38FB398625}">
          <p14:sldIdLst>
            <p14:sldId id="281"/>
            <p14:sldId id="613"/>
            <p14:sldId id="282"/>
            <p14:sldId id="283"/>
            <p14:sldId id="284"/>
            <p14:sldId id="285"/>
            <p14:sldId id="287"/>
            <p14:sldId id="288"/>
            <p14:sldId id="289"/>
            <p14:sldId id="290"/>
            <p14:sldId id="291"/>
            <p14:sldId id="292"/>
            <p14:sldId id="293"/>
            <p14:sldId id="294"/>
            <p14:sldId id="296"/>
            <p14:sldId id="297"/>
            <p14:sldId id="298"/>
            <p14:sldId id="583"/>
            <p14:sldId id="584"/>
            <p14:sldId id="585"/>
          </p14:sldIdLst>
        </p14:section>
        <p14:section name="Transition Funding" id="{CED61455-D842-4E56-B423-3FCF25A4ED44}">
          <p14:sldIdLst>
            <p14:sldId id="300"/>
            <p14:sldId id="614"/>
            <p14:sldId id="301"/>
            <p14:sldId id="302"/>
            <p14:sldId id="303"/>
            <p14:sldId id="615"/>
            <p14:sldId id="304"/>
            <p14:sldId id="305"/>
            <p14:sldId id="306"/>
            <p14:sldId id="307"/>
            <p14:sldId id="308"/>
            <p14:sldId id="309"/>
          </p14:sldIdLst>
        </p14:section>
        <p14:section name="Transition Example" id="{3BDF79F9-180E-4FFF-97D6-3444605D7666}">
          <p14:sldIdLst>
            <p14:sldId id="310"/>
            <p14:sldId id="649"/>
            <p14:sldId id="311"/>
            <p14:sldId id="312"/>
            <p14:sldId id="674"/>
            <p14:sldId id="586"/>
            <p14:sldId id="587"/>
          </p14:sldIdLst>
        </p14:section>
        <p14:section name="Tribal Shares" id="{5989C6F3-04D4-4D24-B671-3894D98C6FF1}">
          <p14:sldIdLst>
            <p14:sldId id="314"/>
            <p14:sldId id="315"/>
            <p14:sldId id="316"/>
            <p14:sldId id="616"/>
            <p14:sldId id="317"/>
            <p14:sldId id="318"/>
            <p14:sldId id="617"/>
            <p14:sldId id="319"/>
            <p14:sldId id="320"/>
            <p14:sldId id="618"/>
            <p14:sldId id="321"/>
            <p14:sldId id="619"/>
            <p14:sldId id="322"/>
            <p14:sldId id="323"/>
            <p14:sldId id="324"/>
            <p14:sldId id="620"/>
            <p14:sldId id="325"/>
          </p14:sldIdLst>
        </p14:section>
        <p14:section name="Tribal Shares Example" id="{6A09B617-C388-4594-A69D-03EEE3618CC1}">
          <p14:sldIdLst>
            <p14:sldId id="326"/>
            <p14:sldId id="327"/>
            <p14:sldId id="656"/>
            <p14:sldId id="653"/>
            <p14:sldId id="657"/>
            <p14:sldId id="658"/>
            <p14:sldId id="659"/>
            <p14:sldId id="660"/>
            <p14:sldId id="661"/>
            <p14:sldId id="662"/>
            <p14:sldId id="663"/>
            <p14:sldId id="665"/>
            <p14:sldId id="666"/>
            <p14:sldId id="667"/>
            <p14:sldId id="668"/>
            <p14:sldId id="669"/>
            <p14:sldId id="328"/>
            <p14:sldId id="329"/>
            <p14:sldId id="330"/>
            <p14:sldId id="331"/>
            <p14:sldId id="332"/>
            <p14:sldId id="333"/>
            <p14:sldId id="334"/>
            <p14:sldId id="335"/>
            <p14:sldId id="336"/>
            <p14:sldId id="337"/>
            <p14:sldId id="338"/>
            <p14:sldId id="339"/>
            <p14:sldId id="588"/>
          </p14:sldIdLst>
        </p14:section>
        <p14:section name="Mileage Shares" id="{F33DDE75-45C7-43C9-8EBF-7D8EE1C689D5}">
          <p14:sldIdLst>
            <p14:sldId id="341"/>
            <p14:sldId id="342"/>
            <p14:sldId id="621"/>
            <p14:sldId id="343"/>
            <p14:sldId id="622"/>
            <p14:sldId id="344"/>
            <p14:sldId id="623"/>
            <p14:sldId id="624"/>
            <p14:sldId id="345"/>
          </p14:sldIdLst>
        </p14:section>
        <p14:section name="Mileage Example" id="{21202B39-A214-41BC-972C-83D47746B7F0}">
          <p14:sldIdLst>
            <p14:sldId id="625"/>
            <p14:sldId id="346"/>
            <p14:sldId id="347"/>
            <p14:sldId id="348"/>
            <p14:sldId id="349"/>
            <p14:sldId id="350"/>
            <p14:sldId id="351"/>
            <p14:sldId id="352"/>
            <p14:sldId id="626"/>
            <p14:sldId id="353"/>
            <p14:sldId id="627"/>
            <p14:sldId id="354"/>
            <p14:sldId id="355"/>
            <p14:sldId id="589"/>
            <p14:sldId id="590"/>
          </p14:sldIdLst>
        </p14:section>
        <p14:section name="Population Shares" id="{33E09303-E609-4668-AD25-3B29DB208869}">
          <p14:sldIdLst>
            <p14:sldId id="357"/>
            <p14:sldId id="358"/>
            <p14:sldId id="628"/>
            <p14:sldId id="629"/>
            <p14:sldId id="359"/>
          </p14:sldIdLst>
        </p14:section>
        <p14:section name="Population Example" id="{B22750B2-CB09-4869-9674-5AC91CF211C0}">
          <p14:sldIdLst>
            <p14:sldId id="360"/>
            <p14:sldId id="630"/>
            <p14:sldId id="361"/>
            <p14:sldId id="362"/>
            <p14:sldId id="363"/>
            <p14:sldId id="364"/>
            <p14:sldId id="365"/>
            <p14:sldId id="631"/>
            <p14:sldId id="366"/>
            <p14:sldId id="591"/>
            <p14:sldId id="592"/>
          </p14:sldIdLst>
        </p14:section>
        <p14:section name="Region Shares" id="{1AD2B279-0A10-4730-84C0-350026F3F136}">
          <p14:sldIdLst>
            <p14:sldId id="368"/>
            <p14:sldId id="369"/>
            <p14:sldId id="634"/>
            <p14:sldId id="370"/>
            <p14:sldId id="371"/>
            <p14:sldId id="372"/>
            <p14:sldId id="373"/>
            <p14:sldId id="633"/>
            <p14:sldId id="632"/>
            <p14:sldId id="375"/>
            <p14:sldId id="376"/>
            <p14:sldId id="377"/>
            <p14:sldId id="378"/>
            <p14:sldId id="379"/>
            <p14:sldId id="380"/>
            <p14:sldId id="381"/>
            <p14:sldId id="382"/>
          </p14:sldIdLst>
        </p14:section>
        <p14:section name="Region Example" id="{D16E3D4F-40C7-43E5-A8C4-22D6EF53EEB6}">
          <p14:sldIdLst>
            <p14:sldId id="383"/>
            <p14:sldId id="635"/>
            <p14:sldId id="384"/>
            <p14:sldId id="385"/>
            <p14:sldId id="386"/>
            <p14:sldId id="636"/>
            <p14:sldId id="387"/>
            <p14:sldId id="388"/>
            <p14:sldId id="391"/>
            <p14:sldId id="720"/>
            <p14:sldId id="392"/>
            <p14:sldId id="637"/>
            <p14:sldId id="393"/>
            <p14:sldId id="394"/>
            <p14:sldId id="395"/>
            <p14:sldId id="746"/>
            <p14:sldId id="593"/>
            <p14:sldId id="721"/>
            <p14:sldId id="594"/>
          </p14:sldIdLst>
        </p14:section>
        <p14:section name="Supplemental: Step 1" id="{EF36C8D5-A806-44F6-8633-61E0AF1B3F63}">
          <p14:sldIdLst>
            <p14:sldId id="405"/>
            <p14:sldId id="679"/>
            <p14:sldId id="406"/>
            <p14:sldId id="670"/>
            <p14:sldId id="407"/>
            <p14:sldId id="671"/>
            <p14:sldId id="672"/>
            <p14:sldId id="673"/>
            <p14:sldId id="408"/>
          </p14:sldIdLst>
        </p14:section>
        <p14:section name="Supplemental Step 1 Example" id="{3A087B2C-5276-4EA2-879C-1149FF54B735}">
          <p14:sldIdLst>
            <p14:sldId id="409"/>
            <p14:sldId id="410"/>
            <p14:sldId id="411"/>
            <p14:sldId id="412"/>
            <p14:sldId id="413"/>
            <p14:sldId id="414"/>
            <p14:sldId id="415"/>
            <p14:sldId id="416"/>
            <p14:sldId id="417"/>
            <p14:sldId id="418"/>
            <p14:sldId id="419"/>
            <p14:sldId id="640"/>
            <p14:sldId id="420"/>
            <p14:sldId id="421"/>
            <p14:sldId id="422"/>
            <p14:sldId id="423"/>
            <p14:sldId id="424"/>
            <p14:sldId id="675"/>
          </p14:sldIdLst>
        </p14:section>
        <p14:section name="Supplemental: Step 2" id="{05AEC8C9-552A-4509-B545-1584DA992F68}">
          <p14:sldIdLst>
            <p14:sldId id="425"/>
            <p14:sldId id="641"/>
            <p14:sldId id="426"/>
            <p14:sldId id="427"/>
            <p14:sldId id="428"/>
            <p14:sldId id="429"/>
            <p14:sldId id="430"/>
            <p14:sldId id="431"/>
            <p14:sldId id="642"/>
            <p14:sldId id="432"/>
            <p14:sldId id="433"/>
            <p14:sldId id="434"/>
            <p14:sldId id="643"/>
            <p14:sldId id="435"/>
            <p14:sldId id="436"/>
            <p14:sldId id="437"/>
            <p14:sldId id="680"/>
            <p14:sldId id="438"/>
            <p14:sldId id="439"/>
            <p14:sldId id="440"/>
            <p14:sldId id="681"/>
          </p14:sldIdLst>
        </p14:section>
        <p14:section name="Supplemental Step 2 Example" id="{38B3F831-D580-41DE-B031-490BB5EF4FF8}">
          <p14:sldIdLst>
            <p14:sldId id="441"/>
            <p14:sldId id="644"/>
            <p14:sldId id="442"/>
            <p14:sldId id="443"/>
            <p14:sldId id="444"/>
            <p14:sldId id="445"/>
            <p14:sldId id="446"/>
            <p14:sldId id="447"/>
            <p14:sldId id="448"/>
            <p14:sldId id="449"/>
            <p14:sldId id="450"/>
            <p14:sldId id="451"/>
            <p14:sldId id="452"/>
            <p14:sldId id="453"/>
            <p14:sldId id="454"/>
            <p14:sldId id="455"/>
            <p14:sldId id="456"/>
            <p14:sldId id="457"/>
            <p14:sldId id="458"/>
            <p14:sldId id="459"/>
            <p14:sldId id="460"/>
            <p14:sldId id="461"/>
            <p14:sldId id="462"/>
            <p14:sldId id="463"/>
            <p14:sldId id="464"/>
            <p14:sldId id="645"/>
            <p14:sldId id="465"/>
            <p14:sldId id="466"/>
            <p14:sldId id="467"/>
            <p14:sldId id="468"/>
            <p14:sldId id="469"/>
            <p14:sldId id="470"/>
            <p14:sldId id="471"/>
            <p14:sldId id="472"/>
            <p14:sldId id="473"/>
            <p14:sldId id="582"/>
            <p14:sldId id="475"/>
          </p14:sldIdLst>
        </p14:section>
        <p14:section name="Supplemental: Step 3" id="{7CF1F73D-0B40-4276-86CE-9EAD8E3FF2E9}">
          <p14:sldIdLst>
            <p14:sldId id="476"/>
            <p14:sldId id="646"/>
            <p14:sldId id="477"/>
            <p14:sldId id="478"/>
            <p14:sldId id="479"/>
            <p14:sldId id="480"/>
            <p14:sldId id="481"/>
            <p14:sldId id="647"/>
            <p14:sldId id="482"/>
            <p14:sldId id="483"/>
            <p14:sldId id="484"/>
            <p14:sldId id="485"/>
            <p14:sldId id="486"/>
            <p14:sldId id="487"/>
            <p14:sldId id="488"/>
            <p14:sldId id="489"/>
            <p14:sldId id="682"/>
            <p14:sldId id="490"/>
            <p14:sldId id="491"/>
            <p14:sldId id="492"/>
            <p14:sldId id="493"/>
            <p14:sldId id="494"/>
            <p14:sldId id="495"/>
            <p14:sldId id="496"/>
            <p14:sldId id="497"/>
            <p14:sldId id="498"/>
            <p14:sldId id="499"/>
            <p14:sldId id="683"/>
            <p14:sldId id="500"/>
            <p14:sldId id="501"/>
            <p14:sldId id="502"/>
            <p14:sldId id="503"/>
            <p14:sldId id="504"/>
            <p14:sldId id="505"/>
            <p14:sldId id="506"/>
            <p14:sldId id="507"/>
            <p14:sldId id="508"/>
            <p14:sldId id="509"/>
            <p14:sldId id="510"/>
            <p14:sldId id="511"/>
            <p14:sldId id="512"/>
            <p14:sldId id="513"/>
            <p14:sldId id="514"/>
            <p14:sldId id="684"/>
            <p14:sldId id="515"/>
            <p14:sldId id="516"/>
            <p14:sldId id="517"/>
            <p14:sldId id="518"/>
            <p14:sldId id="519"/>
            <p14:sldId id="520"/>
            <p14:sldId id="685"/>
            <p14:sldId id="521"/>
            <p14:sldId id="522"/>
            <p14:sldId id="523"/>
            <p14:sldId id="524"/>
            <p14:sldId id="525"/>
            <p14:sldId id="526"/>
            <p14:sldId id="527"/>
            <p14:sldId id="528"/>
            <p14:sldId id="529"/>
            <p14:sldId id="687"/>
            <p14:sldId id="530"/>
            <p14:sldId id="531"/>
            <p14:sldId id="532"/>
            <p14:sldId id="533"/>
            <p14:sldId id="534"/>
            <p14:sldId id="535"/>
            <p14:sldId id="536"/>
            <p14:sldId id="688"/>
            <p14:sldId id="537"/>
            <p14:sldId id="538"/>
            <p14:sldId id="539"/>
            <p14:sldId id="540"/>
            <p14:sldId id="541"/>
          </p14:sldIdLst>
        </p14:section>
        <p14:section name="Supplemental Step 3 Example" id="{4839E04F-EC39-4507-903C-C4383D79C06D}">
          <p14:sldIdLst>
            <p14:sldId id="542"/>
            <p14:sldId id="543"/>
            <p14:sldId id="544"/>
            <p14:sldId id="545"/>
            <p14:sldId id="546"/>
            <p14:sldId id="689"/>
            <p14:sldId id="547"/>
            <p14:sldId id="548"/>
            <p14:sldId id="549"/>
            <p14:sldId id="550"/>
            <p14:sldId id="551"/>
            <p14:sldId id="552"/>
            <p14:sldId id="553"/>
            <p14:sldId id="554"/>
            <p14:sldId id="691"/>
            <p14:sldId id="690"/>
            <p14:sldId id="556"/>
            <p14:sldId id="557"/>
            <p14:sldId id="558"/>
            <p14:sldId id="692"/>
            <p14:sldId id="559"/>
            <p14:sldId id="560"/>
            <p14:sldId id="561"/>
            <p14:sldId id="562"/>
            <p14:sldId id="693"/>
            <p14:sldId id="563"/>
            <p14:sldId id="564"/>
            <p14:sldId id="565"/>
            <p14:sldId id="566"/>
            <p14:sldId id="567"/>
            <p14:sldId id="568"/>
            <p14:sldId id="569"/>
            <p14:sldId id="570"/>
            <p14:sldId id="571"/>
            <p14:sldId id="572"/>
            <p14:sldId id="573"/>
            <p14:sldId id="574"/>
            <p14:sldId id="575"/>
            <p14:sldId id="576"/>
            <p14:sldId id="677"/>
            <p14:sldId id="695"/>
            <p14:sldId id="694"/>
            <p14:sldId id="577"/>
            <p14:sldId id="578"/>
            <p14:sldId id="579"/>
            <p14:sldId id="580"/>
            <p14:sldId id="581"/>
          </p14:sldIdLst>
        </p14:section>
        <p14:section name="Putting it Together" id="{62DA0ED0-9815-450E-BD3D-C49F9B985272}">
          <p14:sldIdLst>
            <p14:sldId id="648"/>
            <p14:sldId id="717"/>
            <p14:sldId id="697"/>
            <p14:sldId id="698"/>
            <p14:sldId id="699"/>
            <p14:sldId id="700"/>
            <p14:sldId id="701"/>
            <p14:sldId id="702"/>
            <p14:sldId id="703"/>
            <p14:sldId id="705"/>
            <p14:sldId id="706"/>
            <p14:sldId id="707"/>
            <p14:sldId id="708"/>
            <p14:sldId id="713"/>
            <p14:sldId id="714"/>
            <p14:sldId id="709"/>
            <p14:sldId id="715"/>
            <p14:sldId id="716"/>
            <p14:sldId id="710"/>
            <p14:sldId id="711"/>
            <p14:sldId id="712"/>
            <p14:sldId id="733"/>
            <p14:sldId id="736"/>
            <p14:sldId id="745"/>
            <p14:sldId id="738"/>
            <p14:sldId id="740"/>
            <p14:sldId id="741"/>
            <p14:sldId id="742"/>
            <p14:sldId id="743"/>
            <p14:sldId id="744"/>
            <p14:sldId id="735"/>
            <p14:sldId id="739"/>
            <p14:sldId id="734"/>
            <p14:sldId id="732"/>
            <p14:sldId id="731"/>
            <p14:sldId id="72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C3B45"/>
    <a:srgbClr val="F8CBAD"/>
    <a:srgbClr val="9CDC57"/>
    <a:srgbClr val="FDAD77"/>
    <a:srgbClr val="E3AD89"/>
    <a:srgbClr val="A25927"/>
    <a:srgbClr val="FC8637"/>
    <a:srgbClr val="FFC4AE"/>
    <a:srgbClr val="FDA66B"/>
    <a:srgbClr val="95C2E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showGuides="1">
      <p:cViewPr varScale="1">
        <p:scale>
          <a:sx n="113" d="100"/>
          <a:sy n="113" d="100"/>
        </p:scale>
        <p:origin x="510" y="102"/>
      </p:cViewPr>
      <p:guideLst>
        <p:guide orient="horz" pos="2160"/>
        <p:guide pos="3840"/>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slide" Target="slides/slide295.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324" Type="http://schemas.openxmlformats.org/officeDocument/2006/relationships/slide" Target="slides/slide320.xml"/><Relationship Id="rId366" Type="http://schemas.openxmlformats.org/officeDocument/2006/relationships/slide" Target="slides/slide362.xml"/><Relationship Id="rId170" Type="http://schemas.openxmlformats.org/officeDocument/2006/relationships/slide" Target="slides/slide166.xml"/><Relationship Id="rId226" Type="http://schemas.openxmlformats.org/officeDocument/2006/relationships/slide" Target="slides/slide222.xml"/><Relationship Id="rId433" Type="http://schemas.openxmlformats.org/officeDocument/2006/relationships/slide" Target="slides/slide429.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335" Type="http://schemas.openxmlformats.org/officeDocument/2006/relationships/slide" Target="slides/slide331.xml"/><Relationship Id="rId377" Type="http://schemas.openxmlformats.org/officeDocument/2006/relationships/slide" Target="slides/slide373.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402" Type="http://schemas.openxmlformats.org/officeDocument/2006/relationships/slide" Target="slides/slide398.xml"/><Relationship Id="rId279" Type="http://schemas.openxmlformats.org/officeDocument/2006/relationships/slide" Target="slides/slide275.xml"/><Relationship Id="rId444" Type="http://schemas.openxmlformats.org/officeDocument/2006/relationships/slide" Target="slides/slide440.xml"/><Relationship Id="rId43" Type="http://schemas.openxmlformats.org/officeDocument/2006/relationships/slide" Target="slides/slide39.xml"/><Relationship Id="rId139" Type="http://schemas.openxmlformats.org/officeDocument/2006/relationships/slide" Target="slides/slide135.xml"/><Relationship Id="rId290" Type="http://schemas.openxmlformats.org/officeDocument/2006/relationships/slide" Target="slides/slide286.xml"/><Relationship Id="rId304" Type="http://schemas.openxmlformats.org/officeDocument/2006/relationships/slide" Target="slides/slide300.xml"/><Relationship Id="rId346" Type="http://schemas.openxmlformats.org/officeDocument/2006/relationships/slide" Target="slides/slide342.xml"/><Relationship Id="rId388" Type="http://schemas.openxmlformats.org/officeDocument/2006/relationships/slide" Target="slides/slide384.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413" Type="http://schemas.openxmlformats.org/officeDocument/2006/relationships/slide" Target="slides/slide409.xml"/><Relationship Id="rId248" Type="http://schemas.openxmlformats.org/officeDocument/2006/relationships/slide" Target="slides/slide244.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357" Type="http://schemas.openxmlformats.org/officeDocument/2006/relationships/slide" Target="slides/slide353.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399" Type="http://schemas.openxmlformats.org/officeDocument/2006/relationships/slide" Target="slides/slide395.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424" Type="http://schemas.openxmlformats.org/officeDocument/2006/relationships/slide" Target="slides/slide420.xml"/><Relationship Id="rId445" Type="http://schemas.openxmlformats.org/officeDocument/2006/relationships/slide" Target="slides/slide441.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291" Type="http://schemas.openxmlformats.org/officeDocument/2006/relationships/slide" Target="slides/slide287.xml"/><Relationship Id="rId305" Type="http://schemas.openxmlformats.org/officeDocument/2006/relationships/slide" Target="slides/slide301.xml"/><Relationship Id="rId326" Type="http://schemas.openxmlformats.org/officeDocument/2006/relationships/slide" Target="slides/slide322.xml"/><Relationship Id="rId347" Type="http://schemas.openxmlformats.org/officeDocument/2006/relationships/slide" Target="slides/slide343.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368" Type="http://schemas.openxmlformats.org/officeDocument/2006/relationships/slide" Target="slides/slide364.xml"/><Relationship Id="rId389" Type="http://schemas.openxmlformats.org/officeDocument/2006/relationships/slide" Target="slides/slide385.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414" Type="http://schemas.openxmlformats.org/officeDocument/2006/relationships/slide" Target="slides/slide410.xml"/><Relationship Id="rId435" Type="http://schemas.openxmlformats.org/officeDocument/2006/relationships/slide" Target="slides/slide431.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slide" Target="slides/slide277.xml"/><Relationship Id="rId316" Type="http://schemas.openxmlformats.org/officeDocument/2006/relationships/slide" Target="slides/slide312.xml"/><Relationship Id="rId337" Type="http://schemas.openxmlformats.org/officeDocument/2006/relationships/slide" Target="slides/slide333.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358" Type="http://schemas.openxmlformats.org/officeDocument/2006/relationships/slide" Target="slides/slide354.xml"/><Relationship Id="rId379" Type="http://schemas.openxmlformats.org/officeDocument/2006/relationships/slide" Target="slides/slide375.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390" Type="http://schemas.openxmlformats.org/officeDocument/2006/relationships/slide" Target="slides/slide386.xml"/><Relationship Id="rId404" Type="http://schemas.openxmlformats.org/officeDocument/2006/relationships/slide" Target="slides/slide400.xml"/><Relationship Id="rId425" Type="http://schemas.openxmlformats.org/officeDocument/2006/relationships/slide" Target="slides/slide421.xml"/><Relationship Id="rId446" Type="http://schemas.openxmlformats.org/officeDocument/2006/relationships/slide" Target="slides/slide442.xml"/><Relationship Id="rId250" Type="http://schemas.openxmlformats.org/officeDocument/2006/relationships/slide" Target="slides/slide246.xml"/><Relationship Id="rId271" Type="http://schemas.openxmlformats.org/officeDocument/2006/relationships/slide" Target="slides/slide267.xml"/><Relationship Id="rId292" Type="http://schemas.openxmlformats.org/officeDocument/2006/relationships/slide" Target="slides/slide288.xml"/><Relationship Id="rId306" Type="http://schemas.openxmlformats.org/officeDocument/2006/relationships/slide" Target="slides/slide302.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327" Type="http://schemas.openxmlformats.org/officeDocument/2006/relationships/slide" Target="slides/slide323.xml"/><Relationship Id="rId348" Type="http://schemas.openxmlformats.org/officeDocument/2006/relationships/slide" Target="slides/slide344.xml"/><Relationship Id="rId369" Type="http://schemas.openxmlformats.org/officeDocument/2006/relationships/slide" Target="slides/slide365.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380" Type="http://schemas.openxmlformats.org/officeDocument/2006/relationships/slide" Target="slides/slide376.xml"/><Relationship Id="rId415" Type="http://schemas.openxmlformats.org/officeDocument/2006/relationships/slide" Target="slides/slide411.xml"/><Relationship Id="rId436" Type="http://schemas.openxmlformats.org/officeDocument/2006/relationships/slide" Target="slides/slide432.xml"/><Relationship Id="rId240" Type="http://schemas.openxmlformats.org/officeDocument/2006/relationships/slide" Target="slides/slide236.xml"/><Relationship Id="rId261" Type="http://schemas.openxmlformats.org/officeDocument/2006/relationships/slide" Target="slides/slide257.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17" Type="http://schemas.openxmlformats.org/officeDocument/2006/relationships/slide" Target="slides/slide313.xml"/><Relationship Id="rId338" Type="http://schemas.openxmlformats.org/officeDocument/2006/relationships/slide" Target="slides/slide334.xml"/><Relationship Id="rId359" Type="http://schemas.openxmlformats.org/officeDocument/2006/relationships/slide" Target="slides/slide355.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370" Type="http://schemas.openxmlformats.org/officeDocument/2006/relationships/slide" Target="slides/slide366.xml"/><Relationship Id="rId391" Type="http://schemas.openxmlformats.org/officeDocument/2006/relationships/slide" Target="slides/slide387.xml"/><Relationship Id="rId405" Type="http://schemas.openxmlformats.org/officeDocument/2006/relationships/slide" Target="slides/slide401.xml"/><Relationship Id="rId426" Type="http://schemas.openxmlformats.org/officeDocument/2006/relationships/slide" Target="slides/slide422.xml"/><Relationship Id="rId447" Type="http://schemas.openxmlformats.org/officeDocument/2006/relationships/slide" Target="slides/slide443.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72" Type="http://schemas.openxmlformats.org/officeDocument/2006/relationships/slide" Target="slides/slide268.xml"/><Relationship Id="rId293" Type="http://schemas.openxmlformats.org/officeDocument/2006/relationships/slide" Target="slides/slide289.xml"/><Relationship Id="rId307" Type="http://schemas.openxmlformats.org/officeDocument/2006/relationships/slide" Target="slides/slide303.xml"/><Relationship Id="rId328" Type="http://schemas.openxmlformats.org/officeDocument/2006/relationships/slide" Target="slides/slide324.xml"/><Relationship Id="rId349" Type="http://schemas.openxmlformats.org/officeDocument/2006/relationships/slide" Target="slides/slide345.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381" Type="http://schemas.openxmlformats.org/officeDocument/2006/relationships/slide" Target="slides/slide377.xml"/><Relationship Id="rId416" Type="http://schemas.openxmlformats.org/officeDocument/2006/relationships/slide" Target="slides/slide412.xml"/><Relationship Id="rId220" Type="http://schemas.openxmlformats.org/officeDocument/2006/relationships/slide" Target="slides/slide216.xml"/><Relationship Id="rId241" Type="http://schemas.openxmlformats.org/officeDocument/2006/relationships/slide" Target="slides/slide237.xml"/><Relationship Id="rId437" Type="http://schemas.openxmlformats.org/officeDocument/2006/relationships/slide" Target="slides/slide433.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slide" Target="slides/slide258.xml"/><Relationship Id="rId283" Type="http://schemas.openxmlformats.org/officeDocument/2006/relationships/slide" Target="slides/slide279.xml"/><Relationship Id="rId318" Type="http://schemas.openxmlformats.org/officeDocument/2006/relationships/slide" Target="slides/slide314.xml"/><Relationship Id="rId339" Type="http://schemas.openxmlformats.org/officeDocument/2006/relationships/slide" Target="slides/slide335.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350" Type="http://schemas.openxmlformats.org/officeDocument/2006/relationships/slide" Target="slides/slide346.xml"/><Relationship Id="rId371" Type="http://schemas.openxmlformats.org/officeDocument/2006/relationships/slide" Target="slides/slide367.xml"/><Relationship Id="rId406" Type="http://schemas.openxmlformats.org/officeDocument/2006/relationships/slide" Target="slides/slide402.xml"/><Relationship Id="rId9" Type="http://schemas.openxmlformats.org/officeDocument/2006/relationships/slide" Target="slides/slide5.xml"/><Relationship Id="rId210" Type="http://schemas.openxmlformats.org/officeDocument/2006/relationships/slide" Target="slides/slide206.xml"/><Relationship Id="rId392" Type="http://schemas.openxmlformats.org/officeDocument/2006/relationships/slide" Target="slides/slide388.xml"/><Relationship Id="rId427" Type="http://schemas.openxmlformats.org/officeDocument/2006/relationships/slide" Target="slides/slide423.xml"/><Relationship Id="rId448" Type="http://schemas.openxmlformats.org/officeDocument/2006/relationships/slide" Target="slides/slide444.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slide" Target="slides/slide290.xml"/><Relationship Id="rId308" Type="http://schemas.openxmlformats.org/officeDocument/2006/relationships/slide" Target="slides/slide304.xml"/><Relationship Id="rId329" Type="http://schemas.openxmlformats.org/officeDocument/2006/relationships/slide" Target="slides/slide325.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340" Type="http://schemas.openxmlformats.org/officeDocument/2006/relationships/slide" Target="slides/slide336.xml"/><Relationship Id="rId361" Type="http://schemas.openxmlformats.org/officeDocument/2006/relationships/slide" Target="slides/slide357.xml"/><Relationship Id="rId196" Type="http://schemas.openxmlformats.org/officeDocument/2006/relationships/slide" Target="slides/slide192.xml"/><Relationship Id="rId200" Type="http://schemas.openxmlformats.org/officeDocument/2006/relationships/slide" Target="slides/slide196.xml"/><Relationship Id="rId382" Type="http://schemas.openxmlformats.org/officeDocument/2006/relationships/slide" Target="slides/slide378.xml"/><Relationship Id="rId417" Type="http://schemas.openxmlformats.org/officeDocument/2006/relationships/slide" Target="slides/slide413.xml"/><Relationship Id="rId438" Type="http://schemas.openxmlformats.org/officeDocument/2006/relationships/slide" Target="slides/slide434.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19" Type="http://schemas.openxmlformats.org/officeDocument/2006/relationships/slide" Target="slides/slide315.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330" Type="http://schemas.openxmlformats.org/officeDocument/2006/relationships/slide" Target="slides/slide326.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351" Type="http://schemas.openxmlformats.org/officeDocument/2006/relationships/slide" Target="slides/slide347.xml"/><Relationship Id="rId372" Type="http://schemas.openxmlformats.org/officeDocument/2006/relationships/slide" Target="slides/slide368.xml"/><Relationship Id="rId393" Type="http://schemas.openxmlformats.org/officeDocument/2006/relationships/slide" Target="slides/slide389.xml"/><Relationship Id="rId407" Type="http://schemas.openxmlformats.org/officeDocument/2006/relationships/slide" Target="slides/slide403.xml"/><Relationship Id="rId428" Type="http://schemas.openxmlformats.org/officeDocument/2006/relationships/slide" Target="slides/slide424.xml"/><Relationship Id="rId449" Type="http://schemas.openxmlformats.org/officeDocument/2006/relationships/slide" Target="slides/slide445.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slide" Target="slides/slide291.xml"/><Relationship Id="rId309" Type="http://schemas.openxmlformats.org/officeDocument/2006/relationships/slide" Target="slides/slide305.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320" Type="http://schemas.openxmlformats.org/officeDocument/2006/relationships/slide" Target="slides/slide316.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341" Type="http://schemas.openxmlformats.org/officeDocument/2006/relationships/slide" Target="slides/slide337.xml"/><Relationship Id="rId362" Type="http://schemas.openxmlformats.org/officeDocument/2006/relationships/slide" Target="slides/slide358.xml"/><Relationship Id="rId383" Type="http://schemas.openxmlformats.org/officeDocument/2006/relationships/slide" Target="slides/slide379.xml"/><Relationship Id="rId418" Type="http://schemas.openxmlformats.org/officeDocument/2006/relationships/slide" Target="slides/slide414.xml"/><Relationship Id="rId439" Type="http://schemas.openxmlformats.org/officeDocument/2006/relationships/slide" Target="slides/slide435.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450" Type="http://schemas.openxmlformats.org/officeDocument/2006/relationships/presProps" Target="presProp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310" Type="http://schemas.openxmlformats.org/officeDocument/2006/relationships/slide" Target="slides/slide306.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331" Type="http://schemas.openxmlformats.org/officeDocument/2006/relationships/slide" Target="slides/slide327.xml"/><Relationship Id="rId352" Type="http://schemas.openxmlformats.org/officeDocument/2006/relationships/slide" Target="slides/slide348.xml"/><Relationship Id="rId373" Type="http://schemas.openxmlformats.org/officeDocument/2006/relationships/slide" Target="slides/slide369.xml"/><Relationship Id="rId394" Type="http://schemas.openxmlformats.org/officeDocument/2006/relationships/slide" Target="slides/slide390.xml"/><Relationship Id="rId408" Type="http://schemas.openxmlformats.org/officeDocument/2006/relationships/slide" Target="slides/slide404.xml"/><Relationship Id="rId429" Type="http://schemas.openxmlformats.org/officeDocument/2006/relationships/slide" Target="slides/slide425.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440" Type="http://schemas.openxmlformats.org/officeDocument/2006/relationships/slide" Target="slides/slide436.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slide" Target="slides/slide292.xml"/><Relationship Id="rId300" Type="http://schemas.openxmlformats.org/officeDocument/2006/relationships/slide" Target="slides/slide296.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321" Type="http://schemas.openxmlformats.org/officeDocument/2006/relationships/slide" Target="slides/slide317.xml"/><Relationship Id="rId342" Type="http://schemas.openxmlformats.org/officeDocument/2006/relationships/slide" Target="slides/slide338.xml"/><Relationship Id="rId363" Type="http://schemas.openxmlformats.org/officeDocument/2006/relationships/slide" Target="slides/slide359.xml"/><Relationship Id="rId384" Type="http://schemas.openxmlformats.org/officeDocument/2006/relationships/slide" Target="slides/slide380.xml"/><Relationship Id="rId419" Type="http://schemas.openxmlformats.org/officeDocument/2006/relationships/slide" Target="slides/slide415.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430" Type="http://schemas.openxmlformats.org/officeDocument/2006/relationships/slide" Target="slides/slide426.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451" Type="http://schemas.openxmlformats.org/officeDocument/2006/relationships/viewProps" Target="viewProps.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311" Type="http://schemas.openxmlformats.org/officeDocument/2006/relationships/slide" Target="slides/slide307.xml"/><Relationship Id="rId332" Type="http://schemas.openxmlformats.org/officeDocument/2006/relationships/slide" Target="slides/slide328.xml"/><Relationship Id="rId353" Type="http://schemas.openxmlformats.org/officeDocument/2006/relationships/slide" Target="slides/slide349.xml"/><Relationship Id="rId374" Type="http://schemas.openxmlformats.org/officeDocument/2006/relationships/slide" Target="slides/slide370.xml"/><Relationship Id="rId395" Type="http://schemas.openxmlformats.org/officeDocument/2006/relationships/slide" Target="slides/slide391.xml"/><Relationship Id="rId409" Type="http://schemas.openxmlformats.org/officeDocument/2006/relationships/slide" Target="slides/slide405.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420" Type="http://schemas.openxmlformats.org/officeDocument/2006/relationships/slide" Target="slides/slide416.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297" Type="http://schemas.openxmlformats.org/officeDocument/2006/relationships/slide" Target="slides/slide293.xml"/><Relationship Id="rId441" Type="http://schemas.openxmlformats.org/officeDocument/2006/relationships/slide" Target="slides/slide437.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301" Type="http://schemas.openxmlformats.org/officeDocument/2006/relationships/slide" Target="slides/slide297.xml"/><Relationship Id="rId322" Type="http://schemas.openxmlformats.org/officeDocument/2006/relationships/slide" Target="slides/slide318.xml"/><Relationship Id="rId343" Type="http://schemas.openxmlformats.org/officeDocument/2006/relationships/slide" Target="slides/slide339.xml"/><Relationship Id="rId364" Type="http://schemas.openxmlformats.org/officeDocument/2006/relationships/slide" Target="slides/slide360.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385" Type="http://schemas.openxmlformats.org/officeDocument/2006/relationships/slide" Target="slides/slide381.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287" Type="http://schemas.openxmlformats.org/officeDocument/2006/relationships/slide" Target="slides/slide283.xml"/><Relationship Id="rId410" Type="http://schemas.openxmlformats.org/officeDocument/2006/relationships/slide" Target="slides/slide406.xml"/><Relationship Id="rId431" Type="http://schemas.openxmlformats.org/officeDocument/2006/relationships/slide" Target="slides/slide427.xml"/><Relationship Id="rId452" Type="http://schemas.openxmlformats.org/officeDocument/2006/relationships/theme" Target="theme/theme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312" Type="http://schemas.openxmlformats.org/officeDocument/2006/relationships/slide" Target="slides/slide308.xml"/><Relationship Id="rId333" Type="http://schemas.openxmlformats.org/officeDocument/2006/relationships/slide" Target="slides/slide329.xml"/><Relationship Id="rId354" Type="http://schemas.openxmlformats.org/officeDocument/2006/relationships/slide" Target="slides/slide350.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75" Type="http://schemas.openxmlformats.org/officeDocument/2006/relationships/slide" Target="slides/slide371.xml"/><Relationship Id="rId396" Type="http://schemas.openxmlformats.org/officeDocument/2006/relationships/slide" Target="slides/slide392.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slide" Target="slides/slide294.xml"/><Relationship Id="rId400" Type="http://schemas.openxmlformats.org/officeDocument/2006/relationships/slide" Target="slides/slide396.xml"/><Relationship Id="rId421" Type="http://schemas.openxmlformats.org/officeDocument/2006/relationships/slide" Target="slides/slide417.xml"/><Relationship Id="rId442" Type="http://schemas.openxmlformats.org/officeDocument/2006/relationships/slide" Target="slides/slide438.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302" Type="http://schemas.openxmlformats.org/officeDocument/2006/relationships/slide" Target="slides/slide298.xml"/><Relationship Id="rId323" Type="http://schemas.openxmlformats.org/officeDocument/2006/relationships/slide" Target="slides/slide319.xml"/><Relationship Id="rId344" Type="http://schemas.openxmlformats.org/officeDocument/2006/relationships/slide" Target="slides/slide340.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365" Type="http://schemas.openxmlformats.org/officeDocument/2006/relationships/slide" Target="slides/slide361.xml"/><Relationship Id="rId386" Type="http://schemas.openxmlformats.org/officeDocument/2006/relationships/slide" Target="slides/slide382.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411" Type="http://schemas.openxmlformats.org/officeDocument/2006/relationships/slide" Target="slides/slide407.xml"/><Relationship Id="rId432" Type="http://schemas.openxmlformats.org/officeDocument/2006/relationships/slide" Target="slides/slide428.xml"/><Relationship Id="rId453" Type="http://schemas.openxmlformats.org/officeDocument/2006/relationships/tableStyles" Target="tableStyles.xml"/><Relationship Id="rId106" Type="http://schemas.openxmlformats.org/officeDocument/2006/relationships/slide" Target="slides/slide102.xml"/><Relationship Id="rId127" Type="http://schemas.openxmlformats.org/officeDocument/2006/relationships/slide" Target="slides/slide123.xml"/><Relationship Id="rId313" Type="http://schemas.openxmlformats.org/officeDocument/2006/relationships/slide" Target="slides/slide309.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334" Type="http://schemas.openxmlformats.org/officeDocument/2006/relationships/slide" Target="slides/slide330.xml"/><Relationship Id="rId355" Type="http://schemas.openxmlformats.org/officeDocument/2006/relationships/slide" Target="slides/slide351.xml"/><Relationship Id="rId376" Type="http://schemas.openxmlformats.org/officeDocument/2006/relationships/slide" Target="slides/slide372.xml"/><Relationship Id="rId397" Type="http://schemas.openxmlformats.org/officeDocument/2006/relationships/slide" Target="slides/slide393.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401" Type="http://schemas.openxmlformats.org/officeDocument/2006/relationships/slide" Target="slides/slide397.xml"/><Relationship Id="rId422" Type="http://schemas.openxmlformats.org/officeDocument/2006/relationships/slide" Target="slides/slide418.xml"/><Relationship Id="rId443" Type="http://schemas.openxmlformats.org/officeDocument/2006/relationships/slide" Target="slides/slide439.xml"/><Relationship Id="rId303" Type="http://schemas.openxmlformats.org/officeDocument/2006/relationships/slide" Target="slides/slide299.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387" Type="http://schemas.openxmlformats.org/officeDocument/2006/relationships/slide" Target="slides/slide383.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412" Type="http://schemas.openxmlformats.org/officeDocument/2006/relationships/slide" Target="slides/slide408.xml"/><Relationship Id="rId107" Type="http://schemas.openxmlformats.org/officeDocument/2006/relationships/slide" Target="slides/slide103.xml"/><Relationship Id="rId289" Type="http://schemas.openxmlformats.org/officeDocument/2006/relationships/slide" Target="slides/slide285.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398" Type="http://schemas.openxmlformats.org/officeDocument/2006/relationships/slide" Target="slides/slide394.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423" Type="http://schemas.openxmlformats.org/officeDocument/2006/relationships/slide" Target="slides/slide419.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434" Type="http://schemas.openxmlformats.org/officeDocument/2006/relationships/slide" Target="slides/slide430.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slide" Target="slides/slide374.xml"/><Relationship Id="rId403" Type="http://schemas.openxmlformats.org/officeDocument/2006/relationships/slide" Target="slides/slide399.xml"/></Relationships>
</file>

<file path=ppt/charts/_rels/chart1.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xml"/><Relationship Id="rId1" Type="http://schemas.microsoft.com/office/2011/relationships/chartStyle" Target="style19.xml"/></Relationships>
</file>

<file path=ppt/charts/_rels/chart10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9.xml"/><Relationship Id="rId1" Type="http://schemas.microsoft.com/office/2011/relationships/chartStyle" Target="style109.xml"/></Relationships>
</file>

<file path=ppt/charts/_rels/chart10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0.xml"/><Relationship Id="rId1" Type="http://schemas.microsoft.com/office/2011/relationships/chartStyle" Target="style110.xml"/></Relationships>
</file>

<file path=ppt/charts/_rels/chart10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1.xml"/><Relationship Id="rId1" Type="http://schemas.microsoft.com/office/2011/relationships/chartStyle" Target="style111.xml"/></Relationships>
</file>

<file path=ppt/charts/_rels/chart10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2.xml"/><Relationship Id="rId1" Type="http://schemas.microsoft.com/office/2011/relationships/chartStyle" Target="style112.xml"/></Relationships>
</file>

<file path=ppt/charts/_rels/chart10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3.xml"/><Relationship Id="rId1" Type="http://schemas.microsoft.com/office/2011/relationships/chartStyle" Target="style113.xml"/></Relationships>
</file>

<file path=ppt/charts/_rels/chart10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4.xml"/><Relationship Id="rId1" Type="http://schemas.microsoft.com/office/2011/relationships/chartStyle" Target="style114.xml"/></Relationships>
</file>

<file path=ppt/charts/_rels/chart10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5.xml"/><Relationship Id="rId1" Type="http://schemas.microsoft.com/office/2011/relationships/chartStyle" Target="style115.xml"/></Relationships>
</file>

<file path=ppt/charts/_rels/chart10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6.xml"/><Relationship Id="rId1" Type="http://schemas.microsoft.com/office/2011/relationships/chartStyle" Target="style116.xml"/></Relationships>
</file>

<file path=ppt/charts/_rels/chart10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7.xml"/><Relationship Id="rId1" Type="http://schemas.microsoft.com/office/2011/relationships/chartStyle" Target="style117.xml"/></Relationships>
</file>

<file path=ppt/charts/_rels/chart10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8.xml"/><Relationship Id="rId1" Type="http://schemas.microsoft.com/office/2011/relationships/chartStyle" Target="style118.xml"/></Relationships>
</file>

<file path=ppt/charts/_rels/chart1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xml"/><Relationship Id="rId1" Type="http://schemas.microsoft.com/office/2011/relationships/chartStyle" Target="style20.xml"/></Relationships>
</file>

<file path=ppt/charts/_rels/chart11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19.xml"/><Relationship Id="rId1" Type="http://schemas.microsoft.com/office/2011/relationships/chartStyle" Target="style119.xml"/></Relationships>
</file>

<file path=ppt/charts/_rels/chart11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0.xml"/><Relationship Id="rId1" Type="http://schemas.microsoft.com/office/2011/relationships/chartStyle" Target="style120.xml"/></Relationships>
</file>

<file path=ppt/charts/_rels/chart11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1.xml"/><Relationship Id="rId1" Type="http://schemas.microsoft.com/office/2011/relationships/chartStyle" Target="style121.xml"/></Relationships>
</file>

<file path=ppt/charts/_rels/chart11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2.xml"/><Relationship Id="rId1" Type="http://schemas.microsoft.com/office/2011/relationships/chartStyle" Target="style122.xml"/></Relationships>
</file>

<file path=ppt/charts/_rels/chart11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3.xml"/><Relationship Id="rId1" Type="http://schemas.microsoft.com/office/2011/relationships/chartStyle" Target="style123.xml"/></Relationships>
</file>

<file path=ppt/charts/_rels/chart11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4.xml"/><Relationship Id="rId1" Type="http://schemas.microsoft.com/office/2011/relationships/chartStyle" Target="style124.xml"/></Relationships>
</file>

<file path=ppt/charts/_rels/chart11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5.xml"/><Relationship Id="rId1" Type="http://schemas.microsoft.com/office/2011/relationships/chartStyle" Target="style125.xml"/></Relationships>
</file>

<file path=ppt/charts/_rels/chart11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6.xml"/><Relationship Id="rId1" Type="http://schemas.microsoft.com/office/2011/relationships/chartStyle" Target="style126.xml"/></Relationships>
</file>

<file path=ppt/charts/_rels/chart11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7.xml"/><Relationship Id="rId1" Type="http://schemas.microsoft.com/office/2011/relationships/chartStyle" Target="style127.xml"/></Relationships>
</file>

<file path=ppt/charts/_rels/chart11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8.xml"/><Relationship Id="rId1" Type="http://schemas.microsoft.com/office/2011/relationships/chartStyle" Target="style128.xml"/></Relationships>
</file>

<file path=ppt/charts/_rels/chart1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xml"/><Relationship Id="rId1" Type="http://schemas.microsoft.com/office/2011/relationships/chartStyle" Target="style21.xml"/></Relationships>
</file>

<file path=ppt/charts/_rels/chart12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29.xml"/><Relationship Id="rId1" Type="http://schemas.microsoft.com/office/2011/relationships/chartStyle" Target="style129.xml"/></Relationships>
</file>

<file path=ppt/charts/_rels/chart12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0.xml"/><Relationship Id="rId1" Type="http://schemas.microsoft.com/office/2011/relationships/chartStyle" Target="style130.xml"/></Relationships>
</file>

<file path=ppt/charts/_rels/chart12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1.xml"/><Relationship Id="rId1" Type="http://schemas.microsoft.com/office/2011/relationships/chartStyle" Target="style131.xml"/></Relationships>
</file>

<file path=ppt/charts/_rels/chart12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2.xml"/><Relationship Id="rId1" Type="http://schemas.microsoft.com/office/2011/relationships/chartStyle" Target="style132.xml"/></Relationships>
</file>

<file path=ppt/charts/_rels/chart12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3.xml"/><Relationship Id="rId1" Type="http://schemas.microsoft.com/office/2011/relationships/chartStyle" Target="style133.xml"/></Relationships>
</file>

<file path=ppt/charts/_rels/chart12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4.xml"/><Relationship Id="rId1" Type="http://schemas.microsoft.com/office/2011/relationships/chartStyle" Target="style134.xml"/></Relationships>
</file>

<file path=ppt/charts/_rels/chart12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5.xml"/><Relationship Id="rId1" Type="http://schemas.microsoft.com/office/2011/relationships/chartStyle" Target="style135.xml"/></Relationships>
</file>

<file path=ppt/charts/_rels/chart12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6.xml"/><Relationship Id="rId1" Type="http://schemas.microsoft.com/office/2011/relationships/chartStyle" Target="style136.xml"/></Relationships>
</file>

<file path=ppt/charts/_rels/chart12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7.xml"/><Relationship Id="rId1" Type="http://schemas.microsoft.com/office/2011/relationships/chartStyle" Target="style137.xml"/></Relationships>
</file>

<file path=ppt/charts/_rels/chart12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8.xml"/><Relationship Id="rId1" Type="http://schemas.microsoft.com/office/2011/relationships/chartStyle" Target="style138.xml"/></Relationships>
</file>

<file path=ppt/charts/_rels/chart1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xml"/><Relationship Id="rId1" Type="http://schemas.microsoft.com/office/2011/relationships/chartStyle" Target="style22.xml"/></Relationships>
</file>

<file path=ppt/charts/_rels/chart13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39.xml"/><Relationship Id="rId1" Type="http://schemas.microsoft.com/office/2011/relationships/chartStyle" Target="style139.xml"/></Relationships>
</file>

<file path=ppt/charts/_rels/chart13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0.xml"/><Relationship Id="rId1" Type="http://schemas.microsoft.com/office/2011/relationships/chartStyle" Target="style140.xml"/></Relationships>
</file>

<file path=ppt/charts/_rels/chart13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1.xml"/><Relationship Id="rId1" Type="http://schemas.microsoft.com/office/2011/relationships/chartStyle" Target="style141.xml"/></Relationships>
</file>

<file path=ppt/charts/_rels/chart13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2.xml"/><Relationship Id="rId1" Type="http://schemas.microsoft.com/office/2011/relationships/chartStyle" Target="style142.xml"/></Relationships>
</file>

<file path=ppt/charts/_rels/chart13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3.xml"/><Relationship Id="rId1" Type="http://schemas.microsoft.com/office/2011/relationships/chartStyle" Target="style143.xml"/></Relationships>
</file>

<file path=ppt/charts/_rels/chart13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4.xml"/><Relationship Id="rId1" Type="http://schemas.microsoft.com/office/2011/relationships/chartStyle" Target="style144.xml"/></Relationships>
</file>

<file path=ppt/charts/_rels/chart13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5.xml"/><Relationship Id="rId1" Type="http://schemas.microsoft.com/office/2011/relationships/chartStyle" Target="style145.xml"/></Relationships>
</file>

<file path=ppt/charts/_rels/chart13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6.xml"/><Relationship Id="rId1" Type="http://schemas.microsoft.com/office/2011/relationships/chartStyle" Target="style146.xml"/></Relationships>
</file>

<file path=ppt/charts/_rels/chart13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7.xml"/><Relationship Id="rId1" Type="http://schemas.microsoft.com/office/2011/relationships/chartStyle" Target="style147.xml"/></Relationships>
</file>

<file path=ppt/charts/_rels/chart13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8.xml"/><Relationship Id="rId1" Type="http://schemas.microsoft.com/office/2011/relationships/chartStyle" Target="style148.xml"/></Relationships>
</file>

<file path=ppt/charts/_rels/chart1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xml"/><Relationship Id="rId1" Type="http://schemas.microsoft.com/office/2011/relationships/chartStyle" Target="style23.xml"/></Relationships>
</file>

<file path=ppt/charts/_rels/chart14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49.xml"/><Relationship Id="rId1" Type="http://schemas.microsoft.com/office/2011/relationships/chartStyle" Target="style149.xml"/></Relationships>
</file>

<file path=ppt/charts/_rels/chart14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0.xml"/><Relationship Id="rId1" Type="http://schemas.microsoft.com/office/2011/relationships/chartStyle" Target="style150.xml"/></Relationships>
</file>

<file path=ppt/charts/_rels/chart14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1.xml"/><Relationship Id="rId1" Type="http://schemas.microsoft.com/office/2011/relationships/chartStyle" Target="style151.xml"/></Relationships>
</file>

<file path=ppt/charts/_rels/chart14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2.xml"/><Relationship Id="rId1" Type="http://schemas.microsoft.com/office/2011/relationships/chartStyle" Target="style152.xml"/></Relationships>
</file>

<file path=ppt/charts/_rels/chart14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3.xml"/><Relationship Id="rId1" Type="http://schemas.microsoft.com/office/2011/relationships/chartStyle" Target="style153.xml"/></Relationships>
</file>

<file path=ppt/charts/_rels/chart14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4.xml"/><Relationship Id="rId1" Type="http://schemas.microsoft.com/office/2011/relationships/chartStyle" Target="style154.xml"/></Relationships>
</file>

<file path=ppt/charts/_rels/chart14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5.xml"/><Relationship Id="rId1" Type="http://schemas.microsoft.com/office/2011/relationships/chartStyle" Target="style155.xml"/></Relationships>
</file>

<file path=ppt/charts/_rels/chart14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6.xml"/><Relationship Id="rId1" Type="http://schemas.microsoft.com/office/2011/relationships/chartStyle" Target="style156.xml"/></Relationships>
</file>

<file path=ppt/charts/_rels/chart14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7.xml"/><Relationship Id="rId1" Type="http://schemas.microsoft.com/office/2011/relationships/chartStyle" Target="style157.xml"/></Relationships>
</file>

<file path=ppt/charts/_rels/chart14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8.xml"/><Relationship Id="rId1" Type="http://schemas.microsoft.com/office/2011/relationships/chartStyle" Target="style158.xml"/></Relationships>
</file>

<file path=ppt/charts/_rels/chart1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xml"/><Relationship Id="rId1" Type="http://schemas.microsoft.com/office/2011/relationships/chartStyle" Target="style24.xml"/></Relationships>
</file>

<file path=ppt/charts/_rels/chart15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9.xml"/><Relationship Id="rId1" Type="http://schemas.microsoft.com/office/2011/relationships/chartStyle" Target="style159.xml"/></Relationships>
</file>

<file path=ppt/charts/_rels/chart15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0.xml"/><Relationship Id="rId1" Type="http://schemas.microsoft.com/office/2011/relationships/chartStyle" Target="style160.xml"/></Relationships>
</file>

<file path=ppt/charts/_rels/chart15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1.xml"/><Relationship Id="rId1" Type="http://schemas.microsoft.com/office/2011/relationships/chartStyle" Target="style161.xml"/></Relationships>
</file>

<file path=ppt/charts/_rels/chart15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2.xml"/><Relationship Id="rId1" Type="http://schemas.microsoft.com/office/2011/relationships/chartStyle" Target="style162.xml"/></Relationships>
</file>

<file path=ppt/charts/_rels/chart15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3.xml"/><Relationship Id="rId1" Type="http://schemas.microsoft.com/office/2011/relationships/chartStyle" Target="style163.xml"/></Relationships>
</file>

<file path=ppt/charts/_rels/chart15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4.xml"/><Relationship Id="rId1" Type="http://schemas.microsoft.com/office/2011/relationships/chartStyle" Target="style164.xml"/></Relationships>
</file>

<file path=ppt/charts/_rels/chart15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5.xml"/><Relationship Id="rId1" Type="http://schemas.microsoft.com/office/2011/relationships/chartStyle" Target="style165.xml"/></Relationships>
</file>

<file path=ppt/charts/_rels/chart15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6.xml"/><Relationship Id="rId1" Type="http://schemas.microsoft.com/office/2011/relationships/chartStyle" Target="style166.xml"/></Relationships>
</file>

<file path=ppt/charts/_rels/chart15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7.xml"/><Relationship Id="rId1" Type="http://schemas.microsoft.com/office/2011/relationships/chartStyle" Target="style167.xml"/></Relationships>
</file>

<file path=ppt/charts/_rels/chart15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8.xml"/><Relationship Id="rId1" Type="http://schemas.microsoft.com/office/2011/relationships/chartStyle" Target="style168.xml"/></Relationships>
</file>

<file path=ppt/charts/_rels/chart1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xml"/><Relationship Id="rId1" Type="http://schemas.microsoft.com/office/2011/relationships/chartStyle" Target="style25.xml"/></Relationships>
</file>

<file path=ppt/charts/_rels/chart16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9.xml"/><Relationship Id="rId1" Type="http://schemas.microsoft.com/office/2011/relationships/chartStyle" Target="style169.xml"/></Relationships>
</file>

<file path=ppt/charts/_rels/chart16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0.xml"/><Relationship Id="rId1" Type="http://schemas.microsoft.com/office/2011/relationships/chartStyle" Target="style170.xml"/></Relationships>
</file>

<file path=ppt/charts/_rels/chart16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1.xml"/><Relationship Id="rId1" Type="http://schemas.microsoft.com/office/2011/relationships/chartStyle" Target="style171.xml"/></Relationships>
</file>

<file path=ppt/charts/_rels/chart16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2.xml"/><Relationship Id="rId1" Type="http://schemas.microsoft.com/office/2011/relationships/chartStyle" Target="style172.xml"/></Relationships>
</file>

<file path=ppt/charts/_rels/chart16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3.xml"/><Relationship Id="rId1" Type="http://schemas.microsoft.com/office/2011/relationships/chartStyle" Target="style173.xml"/></Relationships>
</file>

<file path=ppt/charts/_rels/chart16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4.xml"/><Relationship Id="rId1" Type="http://schemas.microsoft.com/office/2011/relationships/chartStyle" Target="style174.xml"/></Relationships>
</file>

<file path=ppt/charts/_rels/chart16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5.xml"/><Relationship Id="rId1" Type="http://schemas.microsoft.com/office/2011/relationships/chartStyle" Target="style175.xml"/></Relationships>
</file>

<file path=ppt/charts/_rels/chart16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6.xml"/><Relationship Id="rId1" Type="http://schemas.microsoft.com/office/2011/relationships/chartStyle" Target="style176.xml"/></Relationships>
</file>

<file path=ppt/charts/_rels/chart16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7.xml"/><Relationship Id="rId1" Type="http://schemas.microsoft.com/office/2011/relationships/chartStyle" Target="style177.xml"/></Relationships>
</file>

<file path=ppt/charts/_rels/chart16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8.xml"/><Relationship Id="rId1" Type="http://schemas.microsoft.com/office/2011/relationships/chartStyle" Target="style178.xml"/></Relationships>
</file>

<file path=ppt/charts/_rels/chart1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xml"/><Relationship Id="rId1" Type="http://schemas.microsoft.com/office/2011/relationships/chartStyle" Target="style26.xml"/></Relationships>
</file>

<file path=ppt/charts/_rels/chart17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9.xml"/><Relationship Id="rId1" Type="http://schemas.microsoft.com/office/2011/relationships/chartStyle" Target="style179.xml"/></Relationships>
</file>

<file path=ppt/charts/_rels/chart17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0.xml"/><Relationship Id="rId1" Type="http://schemas.microsoft.com/office/2011/relationships/chartStyle" Target="style180.xml"/></Relationships>
</file>

<file path=ppt/charts/_rels/chart17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1.xml"/><Relationship Id="rId1" Type="http://schemas.microsoft.com/office/2011/relationships/chartStyle" Target="style181.xml"/></Relationships>
</file>

<file path=ppt/charts/_rels/chart17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2.xml"/><Relationship Id="rId1" Type="http://schemas.microsoft.com/office/2011/relationships/chartStyle" Target="style182.xml"/></Relationships>
</file>

<file path=ppt/charts/_rels/chart17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3.xml"/><Relationship Id="rId1" Type="http://schemas.microsoft.com/office/2011/relationships/chartStyle" Target="style183.xml"/></Relationships>
</file>

<file path=ppt/charts/_rels/chart17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4.xml"/><Relationship Id="rId1" Type="http://schemas.microsoft.com/office/2011/relationships/chartStyle" Target="style184.xml"/></Relationships>
</file>

<file path=ppt/charts/_rels/chart17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5.xml"/><Relationship Id="rId1" Type="http://schemas.microsoft.com/office/2011/relationships/chartStyle" Target="style185.xml"/></Relationships>
</file>

<file path=ppt/charts/_rels/chart17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6.xml"/><Relationship Id="rId1" Type="http://schemas.microsoft.com/office/2011/relationships/chartStyle" Target="style186.xml"/></Relationships>
</file>

<file path=ppt/charts/_rels/chart17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7.xml"/><Relationship Id="rId1" Type="http://schemas.microsoft.com/office/2011/relationships/chartStyle" Target="style187.xml"/></Relationships>
</file>

<file path=ppt/charts/_rels/chart17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8.xml"/><Relationship Id="rId1" Type="http://schemas.microsoft.com/office/2011/relationships/chartStyle" Target="style188.xml"/></Relationships>
</file>

<file path=ppt/charts/_rels/chart1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xml"/><Relationship Id="rId1" Type="http://schemas.microsoft.com/office/2011/relationships/chartStyle" Target="style27.xml"/></Relationships>
</file>

<file path=ppt/charts/_rels/chart18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9.xml"/><Relationship Id="rId1" Type="http://schemas.microsoft.com/office/2011/relationships/chartStyle" Target="style189.xml"/></Relationships>
</file>

<file path=ppt/charts/_rels/chart18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0.xml"/><Relationship Id="rId1" Type="http://schemas.microsoft.com/office/2011/relationships/chartStyle" Target="style190.xml"/></Relationships>
</file>

<file path=ppt/charts/_rels/chart18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1.xml"/><Relationship Id="rId1" Type="http://schemas.microsoft.com/office/2011/relationships/chartStyle" Target="style191.xml"/></Relationships>
</file>

<file path=ppt/charts/_rels/chart18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2.xml"/><Relationship Id="rId1" Type="http://schemas.microsoft.com/office/2011/relationships/chartStyle" Target="style192.xml"/></Relationships>
</file>

<file path=ppt/charts/_rels/chart18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3.xml"/><Relationship Id="rId1" Type="http://schemas.microsoft.com/office/2011/relationships/chartStyle" Target="style193.xml"/></Relationships>
</file>

<file path=ppt/charts/_rels/chart18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4.xml"/><Relationship Id="rId1" Type="http://schemas.microsoft.com/office/2011/relationships/chartStyle" Target="style194.xml"/></Relationships>
</file>

<file path=ppt/charts/_rels/chart18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5.xml"/><Relationship Id="rId1" Type="http://schemas.microsoft.com/office/2011/relationships/chartStyle" Target="style195.xml"/></Relationships>
</file>

<file path=ppt/charts/_rels/chart18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6.xml"/><Relationship Id="rId1" Type="http://schemas.microsoft.com/office/2011/relationships/chartStyle" Target="style196.xml"/></Relationships>
</file>

<file path=ppt/charts/_rels/chart18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7.xml"/><Relationship Id="rId1" Type="http://schemas.microsoft.com/office/2011/relationships/chartStyle" Target="style197.xml"/></Relationships>
</file>

<file path=ppt/charts/_rels/chart18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8.xml"/><Relationship Id="rId1" Type="http://schemas.microsoft.com/office/2011/relationships/chartStyle" Target="style198.xml"/></Relationships>
</file>

<file path=ppt/charts/_rels/chart1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xml"/><Relationship Id="rId1" Type="http://schemas.microsoft.com/office/2011/relationships/chartStyle" Target="style28.xml"/></Relationships>
</file>

<file path=ppt/charts/_rels/chart19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99.xml"/><Relationship Id="rId1" Type="http://schemas.microsoft.com/office/2011/relationships/chartStyle" Target="style199.xml"/></Relationships>
</file>

<file path=ppt/charts/_rels/chart19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0.xml"/><Relationship Id="rId1" Type="http://schemas.microsoft.com/office/2011/relationships/chartStyle" Target="style200.xml"/></Relationships>
</file>

<file path=ppt/charts/_rels/chart19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1.xml"/><Relationship Id="rId1" Type="http://schemas.microsoft.com/office/2011/relationships/chartStyle" Target="style201.xml"/></Relationships>
</file>

<file path=ppt/charts/_rels/chart19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2.xml"/><Relationship Id="rId1" Type="http://schemas.microsoft.com/office/2011/relationships/chartStyle" Target="style202.xml"/></Relationships>
</file>

<file path=ppt/charts/_rels/chart19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3.xml"/><Relationship Id="rId1" Type="http://schemas.microsoft.com/office/2011/relationships/chartStyle" Target="style203.xml"/></Relationships>
</file>

<file path=ppt/charts/_rels/chart19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4.xml"/><Relationship Id="rId1" Type="http://schemas.microsoft.com/office/2011/relationships/chartStyle" Target="style204.xml"/></Relationships>
</file>

<file path=ppt/charts/_rels/chart19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5.xml"/><Relationship Id="rId1" Type="http://schemas.microsoft.com/office/2011/relationships/chartStyle" Target="style205.xml"/></Relationships>
</file>

<file path=ppt/charts/_rels/chart19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6.xml"/><Relationship Id="rId1" Type="http://schemas.microsoft.com/office/2011/relationships/chartStyle" Target="style206.xml"/></Relationships>
</file>

<file path=ppt/charts/_rels/chart19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7.xml"/><Relationship Id="rId1" Type="http://schemas.microsoft.com/office/2011/relationships/chartStyle" Target="style207.xml"/></Relationships>
</file>

<file path=ppt/charts/_rels/chart19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8.xml"/><Relationship Id="rId1" Type="http://schemas.microsoft.com/office/2011/relationships/chartStyle" Target="style208.xml"/></Relationships>
</file>

<file path=ppt/charts/_rels/chart2.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xml"/><Relationship Id="rId1" Type="http://schemas.microsoft.com/office/2011/relationships/chartStyle" Target="style29.xml"/></Relationships>
</file>

<file path=ppt/charts/_rels/chart20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09.xml"/><Relationship Id="rId1" Type="http://schemas.microsoft.com/office/2011/relationships/chartStyle" Target="style209.xml"/></Relationships>
</file>

<file path=ppt/charts/_rels/chart20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0.xml"/><Relationship Id="rId1" Type="http://schemas.microsoft.com/office/2011/relationships/chartStyle" Target="style210.xml"/></Relationships>
</file>

<file path=ppt/charts/_rels/chart20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1.xml"/><Relationship Id="rId1" Type="http://schemas.microsoft.com/office/2011/relationships/chartStyle" Target="style211.xml"/></Relationships>
</file>

<file path=ppt/charts/_rels/chart20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2.xml"/><Relationship Id="rId1" Type="http://schemas.microsoft.com/office/2011/relationships/chartStyle" Target="style212.xml"/></Relationships>
</file>

<file path=ppt/charts/_rels/chart20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3.xml"/><Relationship Id="rId1" Type="http://schemas.microsoft.com/office/2011/relationships/chartStyle" Target="style213.xml"/></Relationships>
</file>

<file path=ppt/charts/_rels/chart20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4.xml"/><Relationship Id="rId1" Type="http://schemas.microsoft.com/office/2011/relationships/chartStyle" Target="style214.xml"/></Relationships>
</file>

<file path=ppt/charts/_rels/chart20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5.xml"/><Relationship Id="rId1" Type="http://schemas.microsoft.com/office/2011/relationships/chartStyle" Target="style215.xml"/></Relationships>
</file>

<file path=ppt/charts/_rels/chart20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6.xml"/><Relationship Id="rId1" Type="http://schemas.microsoft.com/office/2011/relationships/chartStyle" Target="style216.xml"/></Relationships>
</file>

<file path=ppt/charts/_rels/chart20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7.xml"/><Relationship Id="rId1" Type="http://schemas.microsoft.com/office/2011/relationships/chartStyle" Target="style217.xml"/></Relationships>
</file>

<file path=ppt/charts/_rels/chart20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8.xml"/><Relationship Id="rId1" Type="http://schemas.microsoft.com/office/2011/relationships/chartStyle" Target="style218.xml"/></Relationships>
</file>

<file path=ppt/charts/_rels/chart2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xml"/><Relationship Id="rId1" Type="http://schemas.microsoft.com/office/2011/relationships/chartStyle" Target="style30.xml"/></Relationships>
</file>

<file path=ppt/charts/_rels/chart21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19.xml"/><Relationship Id="rId1" Type="http://schemas.microsoft.com/office/2011/relationships/chartStyle" Target="style219.xml"/></Relationships>
</file>

<file path=ppt/charts/_rels/chart21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0.xml"/><Relationship Id="rId1" Type="http://schemas.microsoft.com/office/2011/relationships/chartStyle" Target="style220.xml"/></Relationships>
</file>

<file path=ppt/charts/_rels/chart21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1.xml"/><Relationship Id="rId1" Type="http://schemas.microsoft.com/office/2011/relationships/chartStyle" Target="style221.xml"/></Relationships>
</file>

<file path=ppt/charts/_rels/chart21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2.xml"/><Relationship Id="rId1" Type="http://schemas.microsoft.com/office/2011/relationships/chartStyle" Target="style222.xml"/></Relationships>
</file>

<file path=ppt/charts/_rels/chart21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3.xml"/><Relationship Id="rId1" Type="http://schemas.microsoft.com/office/2011/relationships/chartStyle" Target="style223.xml"/></Relationships>
</file>

<file path=ppt/charts/_rels/chart21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4.xml"/><Relationship Id="rId1" Type="http://schemas.microsoft.com/office/2011/relationships/chartStyle" Target="style224.xml"/></Relationships>
</file>

<file path=ppt/charts/_rels/chart21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5.xml"/><Relationship Id="rId1" Type="http://schemas.microsoft.com/office/2011/relationships/chartStyle" Target="style225.xml"/></Relationships>
</file>

<file path=ppt/charts/_rels/chart21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6.xml"/><Relationship Id="rId1" Type="http://schemas.microsoft.com/office/2011/relationships/chartStyle" Target="style226.xml"/></Relationships>
</file>

<file path=ppt/charts/_rels/chart21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7.xml"/><Relationship Id="rId1" Type="http://schemas.microsoft.com/office/2011/relationships/chartStyle" Target="style227.xml"/></Relationships>
</file>

<file path=ppt/charts/_rels/chart21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8.xml"/><Relationship Id="rId1" Type="http://schemas.microsoft.com/office/2011/relationships/chartStyle" Target="style228.xml"/></Relationships>
</file>

<file path=ppt/charts/_rels/chart2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xml"/><Relationship Id="rId1" Type="http://schemas.microsoft.com/office/2011/relationships/chartStyle" Target="style31.xml"/></Relationships>
</file>

<file path=ppt/charts/_rels/chart22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29.xml"/><Relationship Id="rId1" Type="http://schemas.microsoft.com/office/2011/relationships/chartStyle" Target="style229.xml"/></Relationships>
</file>

<file path=ppt/charts/_rels/chart22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0.xml"/><Relationship Id="rId1" Type="http://schemas.microsoft.com/office/2011/relationships/chartStyle" Target="style230.xml"/></Relationships>
</file>

<file path=ppt/charts/_rels/chart22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1.xml"/><Relationship Id="rId1" Type="http://schemas.microsoft.com/office/2011/relationships/chartStyle" Target="style231.xml"/></Relationships>
</file>

<file path=ppt/charts/_rels/chart22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2.xml"/><Relationship Id="rId1" Type="http://schemas.microsoft.com/office/2011/relationships/chartStyle" Target="style232.xml"/></Relationships>
</file>

<file path=ppt/charts/_rels/chart22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3.xml"/><Relationship Id="rId1" Type="http://schemas.microsoft.com/office/2011/relationships/chartStyle" Target="style233.xml"/></Relationships>
</file>

<file path=ppt/charts/_rels/chart22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4.xml"/><Relationship Id="rId1" Type="http://schemas.microsoft.com/office/2011/relationships/chartStyle" Target="style234.xml"/></Relationships>
</file>

<file path=ppt/charts/_rels/chart22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5.xml"/><Relationship Id="rId1" Type="http://schemas.microsoft.com/office/2011/relationships/chartStyle" Target="style235.xml"/></Relationships>
</file>

<file path=ppt/charts/_rels/chart22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6.xml"/><Relationship Id="rId1" Type="http://schemas.microsoft.com/office/2011/relationships/chartStyle" Target="style236.xml"/></Relationships>
</file>

<file path=ppt/charts/_rels/chart22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7.xml"/><Relationship Id="rId1" Type="http://schemas.microsoft.com/office/2011/relationships/chartStyle" Target="style237.xml"/></Relationships>
</file>

<file path=ppt/charts/_rels/chart22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8.xml"/><Relationship Id="rId1" Type="http://schemas.microsoft.com/office/2011/relationships/chartStyle" Target="style238.xml"/></Relationships>
</file>

<file path=ppt/charts/_rels/chart2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xml"/><Relationship Id="rId1" Type="http://schemas.microsoft.com/office/2011/relationships/chartStyle" Target="style32.xml"/></Relationships>
</file>

<file path=ppt/charts/_rels/chart23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39.xml"/><Relationship Id="rId1" Type="http://schemas.microsoft.com/office/2011/relationships/chartStyle" Target="style239.xml"/></Relationships>
</file>

<file path=ppt/charts/_rels/chart23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0.xml"/><Relationship Id="rId1" Type="http://schemas.microsoft.com/office/2011/relationships/chartStyle" Target="style240.xml"/></Relationships>
</file>

<file path=ppt/charts/_rels/chart23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1.xml"/><Relationship Id="rId1" Type="http://schemas.microsoft.com/office/2011/relationships/chartStyle" Target="style241.xml"/></Relationships>
</file>

<file path=ppt/charts/_rels/chart23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2.xml"/><Relationship Id="rId1" Type="http://schemas.microsoft.com/office/2011/relationships/chartStyle" Target="style242.xml"/></Relationships>
</file>

<file path=ppt/charts/_rels/chart23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3.xml"/><Relationship Id="rId1" Type="http://schemas.microsoft.com/office/2011/relationships/chartStyle" Target="style243.xml"/></Relationships>
</file>

<file path=ppt/charts/_rels/chart23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4.xml"/><Relationship Id="rId1" Type="http://schemas.microsoft.com/office/2011/relationships/chartStyle" Target="style244.xml"/></Relationships>
</file>

<file path=ppt/charts/_rels/chart23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5.xml"/><Relationship Id="rId1" Type="http://schemas.microsoft.com/office/2011/relationships/chartStyle" Target="style245.xml"/></Relationships>
</file>

<file path=ppt/charts/_rels/chart23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6.xml"/><Relationship Id="rId1" Type="http://schemas.microsoft.com/office/2011/relationships/chartStyle" Target="style246.xml"/></Relationships>
</file>

<file path=ppt/charts/_rels/chart23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7.xml"/><Relationship Id="rId1" Type="http://schemas.microsoft.com/office/2011/relationships/chartStyle" Target="style247.xml"/></Relationships>
</file>

<file path=ppt/charts/_rels/chart23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8.xml"/><Relationship Id="rId1" Type="http://schemas.microsoft.com/office/2011/relationships/chartStyle" Target="style248.xml"/></Relationships>
</file>

<file path=ppt/charts/_rels/chart2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xml"/><Relationship Id="rId1" Type="http://schemas.microsoft.com/office/2011/relationships/chartStyle" Target="style33.xml"/></Relationships>
</file>

<file path=ppt/charts/_rels/chart24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49.xml"/><Relationship Id="rId1" Type="http://schemas.microsoft.com/office/2011/relationships/chartStyle" Target="style249.xml"/></Relationships>
</file>

<file path=ppt/charts/_rels/chart24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0.xml"/><Relationship Id="rId1" Type="http://schemas.microsoft.com/office/2011/relationships/chartStyle" Target="style250.xml"/></Relationships>
</file>

<file path=ppt/charts/_rels/chart24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1.xml"/><Relationship Id="rId1" Type="http://schemas.microsoft.com/office/2011/relationships/chartStyle" Target="style251.xml"/></Relationships>
</file>

<file path=ppt/charts/_rels/chart24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2.xml"/><Relationship Id="rId1" Type="http://schemas.microsoft.com/office/2011/relationships/chartStyle" Target="style252.xml"/></Relationships>
</file>

<file path=ppt/charts/_rels/chart24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3.xml"/><Relationship Id="rId1" Type="http://schemas.microsoft.com/office/2011/relationships/chartStyle" Target="style253.xml"/></Relationships>
</file>

<file path=ppt/charts/_rels/chart24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4.xml"/><Relationship Id="rId1" Type="http://schemas.microsoft.com/office/2011/relationships/chartStyle" Target="style254.xml"/></Relationships>
</file>

<file path=ppt/charts/_rels/chart24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5.xml"/><Relationship Id="rId1" Type="http://schemas.microsoft.com/office/2011/relationships/chartStyle" Target="style255.xml"/></Relationships>
</file>

<file path=ppt/charts/_rels/chart24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6.xml"/><Relationship Id="rId1" Type="http://schemas.microsoft.com/office/2011/relationships/chartStyle" Target="style256.xml"/></Relationships>
</file>

<file path=ppt/charts/_rels/chart24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7.xml"/><Relationship Id="rId1" Type="http://schemas.microsoft.com/office/2011/relationships/chartStyle" Target="style257.xml"/></Relationships>
</file>

<file path=ppt/charts/_rels/chart24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8.xml"/><Relationship Id="rId1" Type="http://schemas.microsoft.com/office/2011/relationships/chartStyle" Target="style258.xml"/></Relationships>
</file>

<file path=ppt/charts/_rels/chart2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xml"/><Relationship Id="rId1" Type="http://schemas.microsoft.com/office/2011/relationships/chartStyle" Target="style34.xml"/></Relationships>
</file>

<file path=ppt/charts/_rels/chart25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59.xml"/><Relationship Id="rId1" Type="http://schemas.microsoft.com/office/2011/relationships/chartStyle" Target="style259.xml"/></Relationships>
</file>

<file path=ppt/charts/_rels/chart25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0.xml"/><Relationship Id="rId1" Type="http://schemas.microsoft.com/office/2011/relationships/chartStyle" Target="style260.xml"/></Relationships>
</file>

<file path=ppt/charts/_rels/chart25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1.xml"/><Relationship Id="rId1" Type="http://schemas.microsoft.com/office/2011/relationships/chartStyle" Target="style261.xml"/></Relationships>
</file>

<file path=ppt/charts/_rels/chart25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2.xml"/><Relationship Id="rId1" Type="http://schemas.microsoft.com/office/2011/relationships/chartStyle" Target="style262.xml"/></Relationships>
</file>

<file path=ppt/charts/_rels/chart25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3.xml"/><Relationship Id="rId1" Type="http://schemas.microsoft.com/office/2011/relationships/chartStyle" Target="style263.xml"/></Relationships>
</file>

<file path=ppt/charts/_rels/chart25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4.xml"/><Relationship Id="rId1" Type="http://schemas.microsoft.com/office/2011/relationships/chartStyle" Target="style264.xml"/></Relationships>
</file>

<file path=ppt/charts/_rels/chart25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5.xml"/><Relationship Id="rId1" Type="http://schemas.microsoft.com/office/2011/relationships/chartStyle" Target="style265.xml"/></Relationships>
</file>

<file path=ppt/charts/_rels/chart25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6.xml"/><Relationship Id="rId1" Type="http://schemas.microsoft.com/office/2011/relationships/chartStyle" Target="style266.xml"/></Relationships>
</file>

<file path=ppt/charts/_rels/chart25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7.xml"/><Relationship Id="rId1" Type="http://schemas.microsoft.com/office/2011/relationships/chartStyle" Target="style267.xml"/></Relationships>
</file>

<file path=ppt/charts/_rels/chart25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8.xml"/><Relationship Id="rId1" Type="http://schemas.microsoft.com/office/2011/relationships/chartStyle" Target="style268.xml"/></Relationships>
</file>

<file path=ppt/charts/_rels/chart2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xml"/><Relationship Id="rId1" Type="http://schemas.microsoft.com/office/2011/relationships/chartStyle" Target="style35.xml"/></Relationships>
</file>

<file path=ppt/charts/_rels/chart26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69.xml"/><Relationship Id="rId1" Type="http://schemas.microsoft.com/office/2011/relationships/chartStyle" Target="style269.xml"/></Relationships>
</file>

<file path=ppt/charts/_rels/chart26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0.xml"/><Relationship Id="rId1" Type="http://schemas.microsoft.com/office/2011/relationships/chartStyle" Target="style270.xml"/></Relationships>
</file>

<file path=ppt/charts/_rels/chart26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1.xml"/><Relationship Id="rId1" Type="http://schemas.microsoft.com/office/2011/relationships/chartStyle" Target="style271.xml"/></Relationships>
</file>

<file path=ppt/charts/_rels/chart26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2.xml"/><Relationship Id="rId1" Type="http://schemas.microsoft.com/office/2011/relationships/chartStyle" Target="style272.xml"/></Relationships>
</file>

<file path=ppt/charts/_rels/chart26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3.xml"/><Relationship Id="rId1" Type="http://schemas.microsoft.com/office/2011/relationships/chartStyle" Target="style273.xml"/></Relationships>
</file>

<file path=ppt/charts/_rels/chart26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4.xml"/><Relationship Id="rId1" Type="http://schemas.microsoft.com/office/2011/relationships/chartStyle" Target="style274.xml"/></Relationships>
</file>

<file path=ppt/charts/_rels/chart26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5.xml"/><Relationship Id="rId1" Type="http://schemas.microsoft.com/office/2011/relationships/chartStyle" Target="style275.xml"/></Relationships>
</file>

<file path=ppt/charts/_rels/chart26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6.xml"/><Relationship Id="rId1" Type="http://schemas.microsoft.com/office/2011/relationships/chartStyle" Target="style276.xml"/></Relationships>
</file>

<file path=ppt/charts/_rels/chart26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7.xml"/><Relationship Id="rId1" Type="http://schemas.microsoft.com/office/2011/relationships/chartStyle" Target="style277.xml"/></Relationships>
</file>

<file path=ppt/charts/_rels/chart26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8.xml"/><Relationship Id="rId1" Type="http://schemas.microsoft.com/office/2011/relationships/chartStyle" Target="style278.xml"/></Relationships>
</file>

<file path=ppt/charts/_rels/chart2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xml"/><Relationship Id="rId1" Type="http://schemas.microsoft.com/office/2011/relationships/chartStyle" Target="style36.xml"/></Relationships>
</file>

<file path=ppt/charts/_rels/chart27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79.xml"/><Relationship Id="rId1" Type="http://schemas.microsoft.com/office/2011/relationships/chartStyle" Target="style279.xml"/></Relationships>
</file>

<file path=ppt/charts/_rels/chart27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0.xml"/><Relationship Id="rId1" Type="http://schemas.microsoft.com/office/2011/relationships/chartStyle" Target="style280.xml"/></Relationships>
</file>

<file path=ppt/charts/_rels/chart27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1.xml"/><Relationship Id="rId1" Type="http://schemas.microsoft.com/office/2011/relationships/chartStyle" Target="style281.xml"/></Relationships>
</file>

<file path=ppt/charts/_rels/chart27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2.xml"/><Relationship Id="rId1" Type="http://schemas.microsoft.com/office/2011/relationships/chartStyle" Target="style282.xml"/></Relationships>
</file>

<file path=ppt/charts/_rels/chart27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3.xml"/><Relationship Id="rId1" Type="http://schemas.microsoft.com/office/2011/relationships/chartStyle" Target="style283.xml"/></Relationships>
</file>

<file path=ppt/charts/_rels/chart27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4.xml"/><Relationship Id="rId1" Type="http://schemas.microsoft.com/office/2011/relationships/chartStyle" Target="style284.xml"/></Relationships>
</file>

<file path=ppt/charts/_rels/chart27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5.xml"/><Relationship Id="rId1" Type="http://schemas.microsoft.com/office/2011/relationships/chartStyle" Target="style285.xml"/></Relationships>
</file>

<file path=ppt/charts/_rels/chart27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6.xml"/><Relationship Id="rId1" Type="http://schemas.microsoft.com/office/2011/relationships/chartStyle" Target="style286.xml"/></Relationships>
</file>

<file path=ppt/charts/_rels/chart27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7.xml"/><Relationship Id="rId1" Type="http://schemas.microsoft.com/office/2011/relationships/chartStyle" Target="style287.xml"/></Relationships>
</file>

<file path=ppt/charts/_rels/chart27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8.xml"/><Relationship Id="rId1" Type="http://schemas.microsoft.com/office/2011/relationships/chartStyle" Target="style288.xml"/></Relationships>
</file>

<file path=ppt/charts/_rels/chart2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xml"/><Relationship Id="rId1" Type="http://schemas.microsoft.com/office/2011/relationships/chartStyle" Target="style37.xml"/></Relationships>
</file>

<file path=ppt/charts/_rels/chart28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89.xml"/><Relationship Id="rId1" Type="http://schemas.microsoft.com/office/2011/relationships/chartStyle" Target="style289.xml"/></Relationships>
</file>

<file path=ppt/charts/_rels/chart28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0.xml"/><Relationship Id="rId1" Type="http://schemas.microsoft.com/office/2011/relationships/chartStyle" Target="style290.xml"/></Relationships>
</file>

<file path=ppt/charts/_rels/chart28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1.xml"/><Relationship Id="rId1" Type="http://schemas.microsoft.com/office/2011/relationships/chartStyle" Target="style291.xml"/></Relationships>
</file>

<file path=ppt/charts/_rels/chart28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2.xml"/><Relationship Id="rId1" Type="http://schemas.microsoft.com/office/2011/relationships/chartStyle" Target="style292.xml"/></Relationships>
</file>

<file path=ppt/charts/_rels/chart28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3.xml"/><Relationship Id="rId1" Type="http://schemas.microsoft.com/office/2011/relationships/chartStyle" Target="style293.xml"/></Relationships>
</file>

<file path=ppt/charts/_rels/chart28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4.xml"/><Relationship Id="rId1" Type="http://schemas.microsoft.com/office/2011/relationships/chartStyle" Target="style294.xml"/></Relationships>
</file>

<file path=ppt/charts/_rels/chart28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5.xml"/><Relationship Id="rId1" Type="http://schemas.microsoft.com/office/2011/relationships/chartStyle" Target="style295.xml"/></Relationships>
</file>

<file path=ppt/charts/_rels/chart28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6.xml"/><Relationship Id="rId1" Type="http://schemas.microsoft.com/office/2011/relationships/chartStyle" Target="style296.xml"/></Relationships>
</file>

<file path=ppt/charts/_rels/chart28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7.xml"/><Relationship Id="rId1" Type="http://schemas.microsoft.com/office/2011/relationships/chartStyle" Target="style297.xml"/></Relationships>
</file>

<file path=ppt/charts/_rels/chart28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8.xml"/><Relationship Id="rId1" Type="http://schemas.microsoft.com/office/2011/relationships/chartStyle" Target="style298.xml"/></Relationships>
</file>

<file path=ppt/charts/_rels/chart2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xml"/><Relationship Id="rId1" Type="http://schemas.microsoft.com/office/2011/relationships/chartStyle" Target="style38.xml"/></Relationships>
</file>

<file path=ppt/charts/_rels/chart29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299.xml"/><Relationship Id="rId1" Type="http://schemas.microsoft.com/office/2011/relationships/chartStyle" Target="style299.xml"/></Relationships>
</file>

<file path=ppt/charts/_rels/chart29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0.xml"/><Relationship Id="rId1" Type="http://schemas.microsoft.com/office/2011/relationships/chartStyle" Target="style300.xml"/></Relationships>
</file>

<file path=ppt/charts/_rels/chart29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1.xml"/><Relationship Id="rId1" Type="http://schemas.microsoft.com/office/2011/relationships/chartStyle" Target="style301.xml"/></Relationships>
</file>

<file path=ppt/charts/_rels/chart29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2.xml"/><Relationship Id="rId1" Type="http://schemas.microsoft.com/office/2011/relationships/chartStyle" Target="style302.xml"/></Relationships>
</file>

<file path=ppt/charts/_rels/chart29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3.xml"/><Relationship Id="rId1" Type="http://schemas.microsoft.com/office/2011/relationships/chartStyle" Target="style303.xml"/></Relationships>
</file>

<file path=ppt/charts/_rels/chart29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4.xml"/><Relationship Id="rId1" Type="http://schemas.microsoft.com/office/2011/relationships/chartStyle" Target="style304.xml"/></Relationships>
</file>

<file path=ppt/charts/_rels/chart29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5.xml"/><Relationship Id="rId1" Type="http://schemas.microsoft.com/office/2011/relationships/chartStyle" Target="style305.xml"/></Relationships>
</file>

<file path=ppt/charts/_rels/chart29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6.xml"/><Relationship Id="rId1" Type="http://schemas.microsoft.com/office/2011/relationships/chartStyle" Target="style306.xml"/></Relationships>
</file>

<file path=ppt/charts/_rels/chart29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7.xml"/><Relationship Id="rId1" Type="http://schemas.microsoft.com/office/2011/relationships/chartStyle" Target="style307.xml"/></Relationships>
</file>

<file path=ppt/charts/_rels/chart29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8.xml"/><Relationship Id="rId1" Type="http://schemas.microsoft.com/office/2011/relationships/chartStyle" Target="style308.xml"/></Relationships>
</file>

<file path=ppt/charts/_rels/chart3.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xml"/><Relationship Id="rId1" Type="http://schemas.microsoft.com/office/2011/relationships/chartStyle" Target="style39.xml"/></Relationships>
</file>

<file path=ppt/charts/_rels/chart30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09.xml"/><Relationship Id="rId1" Type="http://schemas.microsoft.com/office/2011/relationships/chartStyle" Target="style309.xml"/></Relationships>
</file>

<file path=ppt/charts/_rels/chart30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0.xml"/><Relationship Id="rId1" Type="http://schemas.microsoft.com/office/2011/relationships/chartStyle" Target="style310.xml"/></Relationships>
</file>

<file path=ppt/charts/_rels/chart30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1.xml"/><Relationship Id="rId1" Type="http://schemas.microsoft.com/office/2011/relationships/chartStyle" Target="style311.xml"/></Relationships>
</file>

<file path=ppt/charts/_rels/chart30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2.xml"/><Relationship Id="rId1" Type="http://schemas.microsoft.com/office/2011/relationships/chartStyle" Target="style312.xml"/></Relationships>
</file>

<file path=ppt/charts/_rels/chart30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3.xml"/><Relationship Id="rId1" Type="http://schemas.microsoft.com/office/2011/relationships/chartStyle" Target="style313.xml"/></Relationships>
</file>

<file path=ppt/charts/_rels/chart30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4.xml"/><Relationship Id="rId1" Type="http://schemas.microsoft.com/office/2011/relationships/chartStyle" Target="style314.xml"/></Relationships>
</file>

<file path=ppt/charts/_rels/chart30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5.xml"/><Relationship Id="rId1" Type="http://schemas.microsoft.com/office/2011/relationships/chartStyle" Target="style315.xml"/></Relationships>
</file>

<file path=ppt/charts/_rels/chart30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6.xml"/><Relationship Id="rId1" Type="http://schemas.microsoft.com/office/2011/relationships/chartStyle" Target="style316.xml"/></Relationships>
</file>

<file path=ppt/charts/_rels/chart30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7.xml"/><Relationship Id="rId1" Type="http://schemas.microsoft.com/office/2011/relationships/chartStyle" Target="style317.xml"/></Relationships>
</file>

<file path=ppt/charts/_rels/chart30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8.xml"/><Relationship Id="rId1" Type="http://schemas.microsoft.com/office/2011/relationships/chartStyle" Target="style318.xml"/></Relationships>
</file>

<file path=ppt/charts/_rels/chart3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0.xml"/><Relationship Id="rId1" Type="http://schemas.microsoft.com/office/2011/relationships/chartStyle" Target="style40.xml"/></Relationships>
</file>

<file path=ppt/charts/_rels/chart31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19.xml"/><Relationship Id="rId1" Type="http://schemas.microsoft.com/office/2011/relationships/chartStyle" Target="style319.xml"/></Relationships>
</file>

<file path=ppt/charts/_rels/chart31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0.xml"/><Relationship Id="rId1" Type="http://schemas.microsoft.com/office/2011/relationships/chartStyle" Target="style320.xml"/></Relationships>
</file>

<file path=ppt/charts/_rels/chart31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1.xml"/><Relationship Id="rId1" Type="http://schemas.microsoft.com/office/2011/relationships/chartStyle" Target="style321.xml"/></Relationships>
</file>

<file path=ppt/charts/_rels/chart31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2.xml"/><Relationship Id="rId1" Type="http://schemas.microsoft.com/office/2011/relationships/chartStyle" Target="style322.xml"/></Relationships>
</file>

<file path=ppt/charts/_rels/chart31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3.xml"/><Relationship Id="rId1" Type="http://schemas.microsoft.com/office/2011/relationships/chartStyle" Target="style323.xml"/></Relationships>
</file>

<file path=ppt/charts/_rels/chart31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4.xml"/><Relationship Id="rId1" Type="http://schemas.microsoft.com/office/2011/relationships/chartStyle" Target="style324.xml"/></Relationships>
</file>

<file path=ppt/charts/_rels/chart31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5.xml"/><Relationship Id="rId1" Type="http://schemas.microsoft.com/office/2011/relationships/chartStyle" Target="style325.xml"/></Relationships>
</file>

<file path=ppt/charts/_rels/chart31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6.xml"/><Relationship Id="rId1" Type="http://schemas.microsoft.com/office/2011/relationships/chartStyle" Target="style326.xml"/></Relationships>
</file>

<file path=ppt/charts/_rels/chart31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7.xml"/><Relationship Id="rId1" Type="http://schemas.microsoft.com/office/2011/relationships/chartStyle" Target="style327.xml"/></Relationships>
</file>

<file path=ppt/charts/_rels/chart31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8.xml"/><Relationship Id="rId1" Type="http://schemas.microsoft.com/office/2011/relationships/chartStyle" Target="style328.xml"/></Relationships>
</file>

<file path=ppt/charts/_rels/chart3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1.xml"/><Relationship Id="rId1" Type="http://schemas.microsoft.com/office/2011/relationships/chartStyle" Target="style41.xml"/></Relationships>
</file>

<file path=ppt/charts/_rels/chart32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29.xml"/><Relationship Id="rId1" Type="http://schemas.microsoft.com/office/2011/relationships/chartStyle" Target="style329.xml"/></Relationships>
</file>

<file path=ppt/charts/_rels/chart32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0.xml"/><Relationship Id="rId1" Type="http://schemas.microsoft.com/office/2011/relationships/chartStyle" Target="style330.xml"/></Relationships>
</file>

<file path=ppt/charts/_rels/chart32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1.xml"/><Relationship Id="rId1" Type="http://schemas.microsoft.com/office/2011/relationships/chartStyle" Target="style331.xml"/></Relationships>
</file>

<file path=ppt/charts/_rels/chart32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2.xml"/><Relationship Id="rId1" Type="http://schemas.microsoft.com/office/2011/relationships/chartStyle" Target="style332.xml"/></Relationships>
</file>

<file path=ppt/charts/_rels/chart32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3.xml"/><Relationship Id="rId1" Type="http://schemas.microsoft.com/office/2011/relationships/chartStyle" Target="style333.xml"/></Relationships>
</file>

<file path=ppt/charts/_rels/chart32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4.xml"/><Relationship Id="rId1" Type="http://schemas.microsoft.com/office/2011/relationships/chartStyle" Target="style334.xml"/></Relationships>
</file>

<file path=ppt/charts/_rels/chart32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5.xml"/><Relationship Id="rId1" Type="http://schemas.microsoft.com/office/2011/relationships/chartStyle" Target="style335.xml"/></Relationships>
</file>

<file path=ppt/charts/_rels/chart32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6.xml"/><Relationship Id="rId1" Type="http://schemas.microsoft.com/office/2011/relationships/chartStyle" Target="style336.xml"/></Relationships>
</file>

<file path=ppt/charts/_rels/chart32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7.xml"/><Relationship Id="rId1" Type="http://schemas.microsoft.com/office/2011/relationships/chartStyle" Target="style337.xml"/></Relationships>
</file>

<file path=ppt/charts/_rels/chart32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8.xml"/><Relationship Id="rId1" Type="http://schemas.microsoft.com/office/2011/relationships/chartStyle" Target="style338.xml"/></Relationships>
</file>

<file path=ppt/charts/_rels/chart3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2.xml"/><Relationship Id="rId1" Type="http://schemas.microsoft.com/office/2011/relationships/chartStyle" Target="style42.xml"/></Relationships>
</file>

<file path=ppt/charts/_rels/chart33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39.xml"/><Relationship Id="rId1" Type="http://schemas.microsoft.com/office/2011/relationships/chartStyle" Target="style339.xml"/></Relationships>
</file>

<file path=ppt/charts/_rels/chart33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0.xml"/><Relationship Id="rId1" Type="http://schemas.microsoft.com/office/2011/relationships/chartStyle" Target="style340.xml"/></Relationships>
</file>

<file path=ppt/charts/_rels/chart33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1.xml"/><Relationship Id="rId1" Type="http://schemas.microsoft.com/office/2011/relationships/chartStyle" Target="style341.xml"/></Relationships>
</file>

<file path=ppt/charts/_rels/chart33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2.xml"/><Relationship Id="rId1" Type="http://schemas.microsoft.com/office/2011/relationships/chartStyle" Target="style342.xml"/></Relationships>
</file>

<file path=ppt/charts/_rels/chart33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3.xml"/><Relationship Id="rId1" Type="http://schemas.microsoft.com/office/2011/relationships/chartStyle" Target="style343.xml"/></Relationships>
</file>

<file path=ppt/charts/_rels/chart33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4.xml"/><Relationship Id="rId1" Type="http://schemas.microsoft.com/office/2011/relationships/chartStyle" Target="style344.xml"/></Relationships>
</file>

<file path=ppt/charts/_rels/chart33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5.xml"/><Relationship Id="rId1" Type="http://schemas.microsoft.com/office/2011/relationships/chartStyle" Target="style345.xml"/></Relationships>
</file>

<file path=ppt/charts/_rels/chart33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6.xml"/><Relationship Id="rId1" Type="http://schemas.microsoft.com/office/2011/relationships/chartStyle" Target="style346.xml"/></Relationships>
</file>

<file path=ppt/charts/_rels/chart33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7.xml"/><Relationship Id="rId1" Type="http://schemas.microsoft.com/office/2011/relationships/chartStyle" Target="style347.xml"/></Relationships>
</file>

<file path=ppt/charts/_rels/chart33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8.xml"/><Relationship Id="rId1" Type="http://schemas.microsoft.com/office/2011/relationships/chartStyle" Target="style348.xml"/></Relationships>
</file>

<file path=ppt/charts/_rels/chart3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3.xml"/><Relationship Id="rId1" Type="http://schemas.microsoft.com/office/2011/relationships/chartStyle" Target="style43.xml"/></Relationships>
</file>

<file path=ppt/charts/_rels/chart34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49.xml"/><Relationship Id="rId1" Type="http://schemas.microsoft.com/office/2011/relationships/chartStyle" Target="style349.xml"/></Relationships>
</file>

<file path=ppt/charts/_rels/chart34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0.xml"/><Relationship Id="rId1" Type="http://schemas.microsoft.com/office/2011/relationships/chartStyle" Target="style350.xml"/></Relationships>
</file>

<file path=ppt/charts/_rels/chart34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1.xml"/><Relationship Id="rId1" Type="http://schemas.microsoft.com/office/2011/relationships/chartStyle" Target="style351.xml"/></Relationships>
</file>

<file path=ppt/charts/_rels/chart34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2.xml"/><Relationship Id="rId1" Type="http://schemas.microsoft.com/office/2011/relationships/chartStyle" Target="style352.xml"/></Relationships>
</file>

<file path=ppt/charts/_rels/chart34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3.xml"/><Relationship Id="rId1" Type="http://schemas.microsoft.com/office/2011/relationships/chartStyle" Target="style353.xml"/></Relationships>
</file>

<file path=ppt/charts/_rels/chart34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4.xml"/><Relationship Id="rId1" Type="http://schemas.microsoft.com/office/2011/relationships/chartStyle" Target="style354.xml"/></Relationships>
</file>

<file path=ppt/charts/_rels/chart34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5.xml"/><Relationship Id="rId1" Type="http://schemas.microsoft.com/office/2011/relationships/chartStyle" Target="style355.xml"/></Relationships>
</file>

<file path=ppt/charts/_rels/chart34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6.xml"/><Relationship Id="rId1" Type="http://schemas.microsoft.com/office/2011/relationships/chartStyle" Target="style356.xml"/></Relationships>
</file>

<file path=ppt/charts/_rels/chart34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7.xml"/><Relationship Id="rId1" Type="http://schemas.microsoft.com/office/2011/relationships/chartStyle" Target="style357.xml"/></Relationships>
</file>

<file path=ppt/charts/_rels/chart34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8.xml"/><Relationship Id="rId1" Type="http://schemas.microsoft.com/office/2011/relationships/chartStyle" Target="style358.xml"/></Relationships>
</file>

<file path=ppt/charts/_rels/chart3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4.xml"/><Relationship Id="rId1" Type="http://schemas.microsoft.com/office/2011/relationships/chartStyle" Target="style44.xml"/></Relationships>
</file>

<file path=ppt/charts/_rels/chart35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59.xml"/><Relationship Id="rId1" Type="http://schemas.microsoft.com/office/2011/relationships/chartStyle" Target="style359.xml"/></Relationships>
</file>

<file path=ppt/charts/_rels/chart35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0.xml"/><Relationship Id="rId1" Type="http://schemas.microsoft.com/office/2011/relationships/chartStyle" Target="style360.xml"/></Relationships>
</file>

<file path=ppt/charts/_rels/chart35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1.xml"/><Relationship Id="rId1" Type="http://schemas.microsoft.com/office/2011/relationships/chartStyle" Target="style361.xml"/></Relationships>
</file>

<file path=ppt/charts/_rels/chart35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2.xml"/><Relationship Id="rId1" Type="http://schemas.microsoft.com/office/2011/relationships/chartStyle" Target="style362.xml"/></Relationships>
</file>

<file path=ppt/charts/_rels/chart35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3.xml"/><Relationship Id="rId1" Type="http://schemas.microsoft.com/office/2011/relationships/chartStyle" Target="style363.xml"/></Relationships>
</file>

<file path=ppt/charts/_rels/chart35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4.xml"/><Relationship Id="rId1" Type="http://schemas.microsoft.com/office/2011/relationships/chartStyle" Target="style364.xml"/></Relationships>
</file>

<file path=ppt/charts/_rels/chart35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5.xml"/><Relationship Id="rId1" Type="http://schemas.microsoft.com/office/2011/relationships/chartStyle" Target="style365.xml"/></Relationships>
</file>

<file path=ppt/charts/_rels/chart35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6.xml"/><Relationship Id="rId1" Type="http://schemas.microsoft.com/office/2011/relationships/chartStyle" Target="style366.xml"/></Relationships>
</file>

<file path=ppt/charts/_rels/chart35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7.xml"/><Relationship Id="rId1" Type="http://schemas.microsoft.com/office/2011/relationships/chartStyle" Target="style367.xml"/></Relationships>
</file>

<file path=ppt/charts/_rels/chart35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8.xml"/><Relationship Id="rId1" Type="http://schemas.microsoft.com/office/2011/relationships/chartStyle" Target="style368.xml"/></Relationships>
</file>

<file path=ppt/charts/_rels/chart3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5.xml"/><Relationship Id="rId1" Type="http://schemas.microsoft.com/office/2011/relationships/chartStyle" Target="style45.xml"/></Relationships>
</file>

<file path=ppt/charts/_rels/chart36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69.xml"/><Relationship Id="rId1" Type="http://schemas.microsoft.com/office/2011/relationships/chartStyle" Target="style369.xml"/></Relationships>
</file>

<file path=ppt/charts/_rels/chart36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0.xml"/><Relationship Id="rId1" Type="http://schemas.microsoft.com/office/2011/relationships/chartStyle" Target="style370.xml"/></Relationships>
</file>

<file path=ppt/charts/_rels/chart36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1.xml"/><Relationship Id="rId1" Type="http://schemas.microsoft.com/office/2011/relationships/chartStyle" Target="style371.xml"/></Relationships>
</file>

<file path=ppt/charts/_rels/chart36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2.xml"/><Relationship Id="rId1" Type="http://schemas.microsoft.com/office/2011/relationships/chartStyle" Target="style372.xml"/></Relationships>
</file>

<file path=ppt/charts/_rels/chart36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3.xml"/><Relationship Id="rId1" Type="http://schemas.microsoft.com/office/2011/relationships/chartStyle" Target="style373.xml"/></Relationships>
</file>

<file path=ppt/charts/_rels/chart36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4.xml"/><Relationship Id="rId1" Type="http://schemas.microsoft.com/office/2011/relationships/chartStyle" Target="style374.xml"/></Relationships>
</file>

<file path=ppt/charts/_rels/chart36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5.xml"/><Relationship Id="rId1" Type="http://schemas.microsoft.com/office/2011/relationships/chartStyle" Target="style375.xml"/></Relationships>
</file>

<file path=ppt/charts/_rels/chart36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6.xml"/><Relationship Id="rId1" Type="http://schemas.microsoft.com/office/2011/relationships/chartStyle" Target="style376.xml"/></Relationships>
</file>

<file path=ppt/charts/_rels/chart36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7.xml"/><Relationship Id="rId1" Type="http://schemas.microsoft.com/office/2011/relationships/chartStyle" Target="style377.xml"/></Relationships>
</file>

<file path=ppt/charts/_rels/chart36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8.xml"/><Relationship Id="rId1" Type="http://schemas.microsoft.com/office/2011/relationships/chartStyle" Target="style378.xml"/></Relationships>
</file>

<file path=ppt/charts/_rels/chart3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6.xml"/><Relationship Id="rId1" Type="http://schemas.microsoft.com/office/2011/relationships/chartStyle" Target="style46.xml"/></Relationships>
</file>

<file path=ppt/charts/_rels/chart37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79.xml"/><Relationship Id="rId1" Type="http://schemas.microsoft.com/office/2011/relationships/chartStyle" Target="style379.xml"/></Relationships>
</file>

<file path=ppt/charts/_rels/chart37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0.xml"/><Relationship Id="rId1" Type="http://schemas.microsoft.com/office/2011/relationships/chartStyle" Target="style380.xml"/></Relationships>
</file>

<file path=ppt/charts/_rels/chart37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1.xml"/><Relationship Id="rId1" Type="http://schemas.microsoft.com/office/2011/relationships/chartStyle" Target="style381.xml"/></Relationships>
</file>

<file path=ppt/charts/_rels/chart37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2.xml"/><Relationship Id="rId1" Type="http://schemas.microsoft.com/office/2011/relationships/chartStyle" Target="style382.xml"/></Relationships>
</file>

<file path=ppt/charts/_rels/chart37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3.xml"/><Relationship Id="rId1" Type="http://schemas.microsoft.com/office/2011/relationships/chartStyle" Target="style383.xml"/></Relationships>
</file>

<file path=ppt/charts/_rels/chart37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4.xml"/><Relationship Id="rId1" Type="http://schemas.microsoft.com/office/2011/relationships/chartStyle" Target="style384.xml"/></Relationships>
</file>

<file path=ppt/charts/_rels/chart37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5.xml"/><Relationship Id="rId1" Type="http://schemas.microsoft.com/office/2011/relationships/chartStyle" Target="style385.xml"/></Relationships>
</file>

<file path=ppt/charts/_rels/chart37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6.xml"/><Relationship Id="rId1" Type="http://schemas.microsoft.com/office/2011/relationships/chartStyle" Target="style386.xml"/></Relationships>
</file>

<file path=ppt/charts/_rels/chart37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7.xml"/><Relationship Id="rId1" Type="http://schemas.microsoft.com/office/2011/relationships/chartStyle" Target="style387.xml"/></Relationships>
</file>

<file path=ppt/charts/_rels/chart37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8.xml"/><Relationship Id="rId1" Type="http://schemas.microsoft.com/office/2011/relationships/chartStyle" Target="style388.xml"/></Relationships>
</file>

<file path=ppt/charts/_rels/chart3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7.xml"/><Relationship Id="rId1" Type="http://schemas.microsoft.com/office/2011/relationships/chartStyle" Target="style47.xml"/></Relationships>
</file>

<file path=ppt/charts/_rels/chart38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89.xml"/><Relationship Id="rId1" Type="http://schemas.microsoft.com/office/2011/relationships/chartStyle" Target="style389.xml"/></Relationships>
</file>

<file path=ppt/charts/_rels/chart38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0.xml"/><Relationship Id="rId1" Type="http://schemas.microsoft.com/office/2011/relationships/chartStyle" Target="style390.xml"/></Relationships>
</file>

<file path=ppt/charts/_rels/chart38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1.xml"/><Relationship Id="rId1" Type="http://schemas.microsoft.com/office/2011/relationships/chartStyle" Target="style391.xml"/></Relationships>
</file>

<file path=ppt/charts/_rels/chart38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2.xml"/><Relationship Id="rId1" Type="http://schemas.microsoft.com/office/2011/relationships/chartStyle" Target="style392.xml"/></Relationships>
</file>

<file path=ppt/charts/_rels/chart38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3.xml"/><Relationship Id="rId1" Type="http://schemas.microsoft.com/office/2011/relationships/chartStyle" Target="style393.xml"/></Relationships>
</file>

<file path=ppt/charts/_rels/chart38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4.xml"/><Relationship Id="rId1" Type="http://schemas.microsoft.com/office/2011/relationships/chartStyle" Target="style394.xml"/></Relationships>
</file>

<file path=ppt/charts/_rels/chart38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5.xml"/><Relationship Id="rId1" Type="http://schemas.microsoft.com/office/2011/relationships/chartStyle" Target="style395.xml"/></Relationships>
</file>

<file path=ppt/charts/_rels/chart38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6.xml"/><Relationship Id="rId1" Type="http://schemas.microsoft.com/office/2011/relationships/chartStyle" Target="style396.xml"/></Relationships>
</file>

<file path=ppt/charts/_rels/chart38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7.xml"/><Relationship Id="rId1" Type="http://schemas.microsoft.com/office/2011/relationships/chartStyle" Target="style397.xml"/></Relationships>
</file>

<file path=ppt/charts/_rels/chart38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8.xml"/><Relationship Id="rId1" Type="http://schemas.microsoft.com/office/2011/relationships/chartStyle" Target="style398.xml"/></Relationships>
</file>

<file path=ppt/charts/_rels/chart3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8.xml"/><Relationship Id="rId1" Type="http://schemas.microsoft.com/office/2011/relationships/chartStyle" Target="style48.xml"/></Relationships>
</file>

<file path=ppt/charts/_rels/chart39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399.xml"/><Relationship Id="rId1" Type="http://schemas.microsoft.com/office/2011/relationships/chartStyle" Target="style399.xml"/></Relationships>
</file>

<file path=ppt/charts/_rels/chart39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00.xml"/><Relationship Id="rId1" Type="http://schemas.microsoft.com/office/2011/relationships/chartStyle" Target="style400.xml"/></Relationships>
</file>

<file path=ppt/charts/_rels/chart39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01.xml"/><Relationship Id="rId1" Type="http://schemas.microsoft.com/office/2011/relationships/chartStyle" Target="style40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49.xml"/><Relationship Id="rId1" Type="http://schemas.microsoft.com/office/2011/relationships/chartStyle" Target="style49.xml"/></Relationships>
</file>

<file path=ppt/charts/_rels/chart4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0.xml"/><Relationship Id="rId1" Type="http://schemas.microsoft.com/office/2011/relationships/chartStyle" Target="style50.xml"/></Relationships>
</file>

<file path=ppt/charts/_rels/chart4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1.xml"/><Relationship Id="rId1" Type="http://schemas.microsoft.com/office/2011/relationships/chartStyle" Target="style51.xml"/></Relationships>
</file>

<file path=ppt/charts/_rels/chart4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2.xml"/><Relationship Id="rId1" Type="http://schemas.microsoft.com/office/2011/relationships/chartStyle" Target="style52.xml"/></Relationships>
</file>

<file path=ppt/charts/_rels/chart4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3.xml"/><Relationship Id="rId1" Type="http://schemas.microsoft.com/office/2011/relationships/chartStyle" Target="style53.xml"/></Relationships>
</file>

<file path=ppt/charts/_rels/chart4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4.xml"/><Relationship Id="rId1" Type="http://schemas.microsoft.com/office/2011/relationships/chartStyle" Target="style54.xml"/></Relationships>
</file>

<file path=ppt/charts/_rels/chart4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5.xml"/><Relationship Id="rId1" Type="http://schemas.microsoft.com/office/2011/relationships/chartStyle" Target="style55.xml"/></Relationships>
</file>

<file path=ppt/charts/_rels/chart4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6.xml"/><Relationship Id="rId1" Type="http://schemas.microsoft.com/office/2011/relationships/chartStyle" Target="style56.xml"/></Relationships>
</file>

<file path=ppt/charts/_rels/chart4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7.xml"/><Relationship Id="rId1" Type="http://schemas.microsoft.com/office/2011/relationships/chartStyle" Target="style57.xml"/></Relationships>
</file>

<file path=ppt/charts/_rels/chart4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8.xml"/><Relationship Id="rId1" Type="http://schemas.microsoft.com/office/2011/relationships/chartStyle" Target="style58.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59.xml"/><Relationship Id="rId1" Type="http://schemas.microsoft.com/office/2011/relationships/chartStyle" Target="style59.xml"/></Relationships>
</file>

<file path=ppt/charts/_rels/chart5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0.xml"/><Relationship Id="rId1" Type="http://schemas.microsoft.com/office/2011/relationships/chartStyle" Target="style60.xml"/></Relationships>
</file>

<file path=ppt/charts/_rels/chart5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1.xml"/><Relationship Id="rId1" Type="http://schemas.microsoft.com/office/2011/relationships/chartStyle" Target="style61.xml"/></Relationships>
</file>

<file path=ppt/charts/_rels/chart5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2.xml"/><Relationship Id="rId1" Type="http://schemas.microsoft.com/office/2011/relationships/chartStyle" Target="style62.xml"/></Relationships>
</file>

<file path=ppt/charts/_rels/chart5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3.xml"/><Relationship Id="rId1" Type="http://schemas.microsoft.com/office/2011/relationships/chartStyle" Target="style63.xml"/></Relationships>
</file>

<file path=ppt/charts/_rels/chart5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4.xml"/><Relationship Id="rId1" Type="http://schemas.microsoft.com/office/2011/relationships/chartStyle" Target="style64.xml"/></Relationships>
</file>

<file path=ppt/charts/_rels/chart5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5.xml"/><Relationship Id="rId1" Type="http://schemas.microsoft.com/office/2011/relationships/chartStyle" Target="style65.xml"/></Relationships>
</file>

<file path=ppt/charts/_rels/chart5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6.xml"/><Relationship Id="rId1" Type="http://schemas.microsoft.com/office/2011/relationships/chartStyle" Target="style66.xml"/></Relationships>
</file>

<file path=ppt/charts/_rels/chart5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7.xml"/><Relationship Id="rId1" Type="http://schemas.microsoft.com/office/2011/relationships/chartStyle" Target="style67.xml"/></Relationships>
</file>

<file path=ppt/charts/_rels/chart5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8.xml"/><Relationship Id="rId1" Type="http://schemas.microsoft.com/office/2011/relationships/chartStyle" Target="style68.xml"/></Relationships>
</file>

<file path=ppt/charts/_rels/chart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5.xml"/><Relationship Id="rId1" Type="http://schemas.microsoft.com/office/2011/relationships/chartStyle" Target="style15.xml"/></Relationships>
</file>

<file path=ppt/charts/_rels/chart6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69.xml"/><Relationship Id="rId1" Type="http://schemas.microsoft.com/office/2011/relationships/chartStyle" Target="style69.xml"/></Relationships>
</file>

<file path=ppt/charts/_rels/chart6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0.xml"/><Relationship Id="rId1" Type="http://schemas.microsoft.com/office/2011/relationships/chartStyle" Target="style70.xml"/></Relationships>
</file>

<file path=ppt/charts/_rels/chart6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1.xml"/><Relationship Id="rId1" Type="http://schemas.microsoft.com/office/2011/relationships/chartStyle" Target="style71.xml"/></Relationships>
</file>

<file path=ppt/charts/_rels/chart6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2.xml"/><Relationship Id="rId1" Type="http://schemas.microsoft.com/office/2011/relationships/chartStyle" Target="style72.xml"/></Relationships>
</file>

<file path=ppt/charts/_rels/chart6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3.xml"/><Relationship Id="rId1" Type="http://schemas.microsoft.com/office/2011/relationships/chartStyle" Target="style73.xml"/></Relationships>
</file>

<file path=ppt/charts/_rels/chart6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4.xml"/><Relationship Id="rId1" Type="http://schemas.microsoft.com/office/2011/relationships/chartStyle" Target="style74.xml"/></Relationships>
</file>

<file path=ppt/charts/_rels/chart6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5.xml"/><Relationship Id="rId1" Type="http://schemas.microsoft.com/office/2011/relationships/chartStyle" Target="style75.xml"/></Relationships>
</file>

<file path=ppt/charts/_rels/chart6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6.xml"/><Relationship Id="rId1" Type="http://schemas.microsoft.com/office/2011/relationships/chartStyle" Target="style76.xml"/></Relationships>
</file>

<file path=ppt/charts/_rels/chart6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7.xml"/><Relationship Id="rId1" Type="http://schemas.microsoft.com/office/2011/relationships/chartStyle" Target="style77.xml"/></Relationships>
</file>

<file path=ppt/charts/_rels/chart6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8.xml"/><Relationship Id="rId1" Type="http://schemas.microsoft.com/office/2011/relationships/chartStyle" Target="style78.xml"/></Relationships>
</file>

<file path=ppt/charts/_rels/chart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6.xml"/><Relationship Id="rId1" Type="http://schemas.microsoft.com/office/2011/relationships/chartStyle" Target="style16.xml"/></Relationships>
</file>

<file path=ppt/charts/_rels/chart7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79.xml"/><Relationship Id="rId1" Type="http://schemas.microsoft.com/office/2011/relationships/chartStyle" Target="style79.xml"/></Relationships>
</file>

<file path=ppt/charts/_rels/chart7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0.xml"/><Relationship Id="rId1" Type="http://schemas.microsoft.com/office/2011/relationships/chartStyle" Target="style80.xml"/></Relationships>
</file>

<file path=ppt/charts/_rels/chart7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1.xml"/><Relationship Id="rId1" Type="http://schemas.microsoft.com/office/2011/relationships/chartStyle" Target="style81.xml"/></Relationships>
</file>

<file path=ppt/charts/_rels/chart7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2.xml"/><Relationship Id="rId1" Type="http://schemas.microsoft.com/office/2011/relationships/chartStyle" Target="style82.xml"/></Relationships>
</file>

<file path=ppt/charts/_rels/chart7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3.xml"/><Relationship Id="rId1" Type="http://schemas.microsoft.com/office/2011/relationships/chartStyle" Target="style83.xml"/></Relationships>
</file>

<file path=ppt/charts/_rels/chart7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4.xml"/><Relationship Id="rId1" Type="http://schemas.microsoft.com/office/2011/relationships/chartStyle" Target="style84.xml"/></Relationships>
</file>

<file path=ppt/charts/_rels/chart7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5.xml"/><Relationship Id="rId1" Type="http://schemas.microsoft.com/office/2011/relationships/chartStyle" Target="style85.xml"/></Relationships>
</file>

<file path=ppt/charts/_rels/chart7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6.xml"/><Relationship Id="rId1" Type="http://schemas.microsoft.com/office/2011/relationships/chartStyle" Target="style86.xml"/></Relationships>
</file>

<file path=ppt/charts/_rels/chart7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7.xml"/><Relationship Id="rId1" Type="http://schemas.microsoft.com/office/2011/relationships/chartStyle" Target="style87.xml"/></Relationships>
</file>

<file path=ppt/charts/_rels/chart7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8.xml"/><Relationship Id="rId1" Type="http://schemas.microsoft.com/office/2011/relationships/chartStyle" Target="style88.xml"/></Relationships>
</file>

<file path=ppt/charts/_rels/chart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7.xml"/><Relationship Id="rId1" Type="http://schemas.microsoft.com/office/2011/relationships/chartStyle" Target="style17.xml"/></Relationships>
</file>

<file path=ppt/charts/_rels/chart8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89.xml"/><Relationship Id="rId1" Type="http://schemas.microsoft.com/office/2011/relationships/chartStyle" Target="style89.xml"/></Relationships>
</file>

<file path=ppt/charts/_rels/chart8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0.xml"/><Relationship Id="rId1" Type="http://schemas.microsoft.com/office/2011/relationships/chartStyle" Target="style90.xml"/></Relationships>
</file>

<file path=ppt/charts/_rels/chart8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1.xml"/><Relationship Id="rId1" Type="http://schemas.microsoft.com/office/2011/relationships/chartStyle" Target="style91.xml"/></Relationships>
</file>

<file path=ppt/charts/_rels/chart8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2.xml"/><Relationship Id="rId1" Type="http://schemas.microsoft.com/office/2011/relationships/chartStyle" Target="style92.xml"/></Relationships>
</file>

<file path=ppt/charts/_rels/chart8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3.xml"/><Relationship Id="rId1" Type="http://schemas.microsoft.com/office/2011/relationships/chartStyle" Target="style93.xml"/></Relationships>
</file>

<file path=ppt/charts/_rels/chart8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4.xml"/><Relationship Id="rId1" Type="http://schemas.microsoft.com/office/2011/relationships/chartStyle" Target="style94.xml"/></Relationships>
</file>

<file path=ppt/charts/_rels/chart8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5.xml"/><Relationship Id="rId1" Type="http://schemas.microsoft.com/office/2011/relationships/chartStyle" Target="style95.xml"/></Relationships>
</file>

<file path=ppt/charts/_rels/chart8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6.xml"/><Relationship Id="rId1" Type="http://schemas.microsoft.com/office/2011/relationships/chartStyle" Target="style96.xml"/></Relationships>
</file>

<file path=ppt/charts/_rels/chart8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7.xml"/><Relationship Id="rId1" Type="http://schemas.microsoft.com/office/2011/relationships/chartStyle" Target="style97.xml"/></Relationships>
</file>

<file path=ppt/charts/_rels/chart8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8.xml"/><Relationship Id="rId1" Type="http://schemas.microsoft.com/office/2011/relationships/chartStyle" Target="style98.xml"/></Relationships>
</file>

<file path=ppt/charts/_rels/chart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8.xml"/><Relationship Id="rId1" Type="http://schemas.microsoft.com/office/2011/relationships/chartStyle" Target="style18.xml"/></Relationships>
</file>

<file path=ppt/charts/_rels/chart90.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99.xml"/><Relationship Id="rId1" Type="http://schemas.microsoft.com/office/2011/relationships/chartStyle" Target="style99.xml"/></Relationships>
</file>

<file path=ppt/charts/_rels/chart91.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0.xml"/><Relationship Id="rId1" Type="http://schemas.microsoft.com/office/2011/relationships/chartStyle" Target="style100.xml"/></Relationships>
</file>

<file path=ppt/charts/_rels/chart92.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1.xml"/><Relationship Id="rId1" Type="http://schemas.microsoft.com/office/2011/relationships/chartStyle" Target="style101.xml"/></Relationships>
</file>

<file path=ppt/charts/_rels/chart93.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2.xml"/><Relationship Id="rId1" Type="http://schemas.microsoft.com/office/2011/relationships/chartStyle" Target="style102.xml"/></Relationships>
</file>

<file path=ppt/charts/_rels/chart94.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3.xml"/><Relationship Id="rId1" Type="http://schemas.microsoft.com/office/2011/relationships/chartStyle" Target="style103.xml"/></Relationships>
</file>

<file path=ppt/charts/_rels/chart95.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4.xml"/><Relationship Id="rId1" Type="http://schemas.microsoft.com/office/2011/relationships/chartStyle" Target="style104.xml"/></Relationships>
</file>

<file path=ppt/charts/_rels/chart96.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5.xml"/><Relationship Id="rId1" Type="http://schemas.microsoft.com/office/2011/relationships/chartStyle" Target="style105.xml"/></Relationships>
</file>

<file path=ppt/charts/_rels/chart97.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6.xml"/><Relationship Id="rId1" Type="http://schemas.microsoft.com/office/2011/relationships/chartStyle" Target="style106.xml"/></Relationships>
</file>

<file path=ppt/charts/_rels/chart98.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7.xml"/><Relationship Id="rId1" Type="http://schemas.microsoft.com/office/2011/relationships/chartStyle" Target="style107.xml"/></Relationships>
</file>

<file path=ppt/charts/_rels/chart99.xml.rels><?xml version="1.0" encoding="UTF-8" standalone="yes"?>
<Relationships xmlns="http://schemas.openxmlformats.org/package/2006/relationships"><Relationship Id="rId3" Type="http://schemas.openxmlformats.org/officeDocument/2006/relationships/oleObject" Target="file:///\\fhwfile01.ad.dot.gov\Shared\OTT\OTT%20Funds\Funding\FY%2019\TTP%20Funds\TTP%20Formula%20Presentation\Example%20Amounts.xlsx" TargetMode="External"/><Relationship Id="rId2" Type="http://schemas.microsoft.com/office/2011/relationships/chartColorStyle" Target="colors108.xml"/><Relationship Id="rId1" Type="http://schemas.microsoft.com/office/2011/relationships/chartStyle" Target="style108.xml"/></Relationships>
</file>

<file path=ppt/charts/_rels/chartEx1.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oleObject" Target="Book1" TargetMode="External"/></Relationships>
</file>

<file path=ppt/charts/_rels/chartEx2.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oleObject" Target="Book1" TargetMode="External"/></Relationships>
</file>

<file path=ppt/charts/_rels/chartEx3.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oleObject" Target="Book1" TargetMode="External"/></Relationships>
</file>

<file path=ppt/charts/_rels/chartEx4.xml.rels><?xml version="1.0" encoding="UTF-8" standalone="yes"?>
<Relationships xmlns="http://schemas.openxmlformats.org/package/2006/relationships"><Relationship Id="rId3" Type="http://schemas.microsoft.com/office/2011/relationships/chartColorStyle" Target="colors9.xml"/><Relationship Id="rId2" Type="http://schemas.microsoft.com/office/2011/relationships/chartStyle" Target="style9.xml"/><Relationship Id="rId1" Type="http://schemas.openxmlformats.org/officeDocument/2006/relationships/oleObject" Target="Book1" TargetMode="External"/></Relationships>
</file>

<file path=ppt/charts/_rels/chartEx5.xml.rels><?xml version="1.0" encoding="UTF-8" standalone="yes"?>
<Relationships xmlns="http://schemas.openxmlformats.org/package/2006/relationships"><Relationship Id="rId3" Type="http://schemas.microsoft.com/office/2011/relationships/chartColorStyle" Target="colors10.xml"/><Relationship Id="rId2" Type="http://schemas.microsoft.com/office/2011/relationships/chartStyle" Target="style10.xml"/><Relationship Id="rId1" Type="http://schemas.openxmlformats.org/officeDocument/2006/relationships/oleObject" Target="Book1" TargetMode="External"/></Relationships>
</file>

<file path=ppt/charts/_rels/chartEx6.xml.rels><?xml version="1.0" encoding="UTF-8" standalone="yes"?>
<Relationships xmlns="http://schemas.openxmlformats.org/package/2006/relationships"><Relationship Id="rId3" Type="http://schemas.microsoft.com/office/2011/relationships/chartColorStyle" Target="colors11.xml"/><Relationship Id="rId2" Type="http://schemas.microsoft.com/office/2011/relationships/chartStyle" Target="style11.xml"/><Relationship Id="rId1" Type="http://schemas.openxmlformats.org/officeDocument/2006/relationships/oleObject" Target="Book1" TargetMode="External"/></Relationships>
</file>

<file path=ppt/charts/_rels/chartEx7.xml.rels><?xml version="1.0" encoding="UTF-8" standalone="yes"?>
<Relationships xmlns="http://schemas.openxmlformats.org/package/2006/relationships"><Relationship Id="rId3" Type="http://schemas.microsoft.com/office/2011/relationships/chartColorStyle" Target="colors12.xml"/><Relationship Id="rId2" Type="http://schemas.microsoft.com/office/2011/relationships/chartStyle" Target="style12.xml"/><Relationship Id="rId1" Type="http://schemas.openxmlformats.org/officeDocument/2006/relationships/oleObject" Target="Book1" TargetMode="External"/></Relationships>
</file>

<file path=ppt/charts/_rels/chartEx8.xml.rels><?xml version="1.0" encoding="UTF-8" standalone="yes"?>
<Relationships xmlns="http://schemas.openxmlformats.org/package/2006/relationships"><Relationship Id="rId3" Type="http://schemas.microsoft.com/office/2011/relationships/chartColorStyle" Target="colors13.xml"/><Relationship Id="rId2" Type="http://schemas.microsoft.com/office/2011/relationships/chartStyle" Target="style13.xml"/><Relationship Id="rId1" Type="http://schemas.openxmlformats.org/officeDocument/2006/relationships/oleObject" Target="Book1" TargetMode="External"/></Relationships>
</file>

<file path=ppt/charts/_rels/chartEx9.xml.rels><?xml version="1.0" encoding="UTF-8" standalone="yes"?>
<Relationships xmlns="http://schemas.openxmlformats.org/package/2006/relationships"><Relationship Id="rId3" Type="http://schemas.microsoft.com/office/2011/relationships/chartColorStyle" Target="colors14.xml"/><Relationship Id="rId2" Type="http://schemas.microsoft.com/office/2011/relationships/chartStyle" Target="style14.xml"/><Relationship Id="rId1" Type="http://schemas.openxmlformats.org/officeDocument/2006/relationships/oleObject" Target="Book1"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pieChart>
        <c:varyColors val="1"/>
        <c:ser>
          <c:idx val="0"/>
          <c:order val="0"/>
          <c:dPt>
            <c:idx val="0"/>
            <c:bubble3D val="0"/>
            <c:spPr>
              <a:solidFill>
                <a:srgbClr val="975121"/>
              </a:solidFill>
              <a:ln w="19050">
                <a:solidFill>
                  <a:schemeClr val="lt1"/>
                </a:solidFill>
              </a:ln>
              <a:effectLst/>
            </c:spPr>
            <c:extLst>
              <c:ext xmlns:c16="http://schemas.microsoft.com/office/drawing/2014/chart" uri="{C3380CC4-5D6E-409C-BE32-E72D297353CC}">
                <c16:uniqueId val="{00000001-AC96-4A50-A7CC-1C7EFA42D05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C96-4A50-A7CC-1C7EFA42D051}"/>
              </c:ext>
            </c:extLst>
          </c:dPt>
          <c:dPt>
            <c:idx val="2"/>
            <c:bubble3D val="0"/>
            <c:spPr>
              <a:solidFill>
                <a:schemeClr val="accent2">
                  <a:tint val="65000"/>
                </a:schemeClr>
              </a:solidFill>
              <a:ln w="19050">
                <a:solidFill>
                  <a:schemeClr val="lt1"/>
                </a:solidFill>
              </a:ln>
              <a:effectLst/>
            </c:spPr>
            <c:extLst>
              <c:ext xmlns:c16="http://schemas.microsoft.com/office/drawing/2014/chart" uri="{C3380CC4-5D6E-409C-BE32-E72D297353CC}">
                <c16:uniqueId val="{00000005-AC96-4A50-A7CC-1C7EFA42D051}"/>
              </c:ext>
            </c:extLst>
          </c:dPt>
          <c:dLbls>
            <c:delete val="1"/>
          </c:dLbls>
          <c:cat>
            <c:strRef>
              <c:f>Sheet1!$B$2:$B$4</c:f>
              <c:strCache>
                <c:ptCount val="3"/>
                <c:pt idx="0">
                  <c:v>Reg</c:v>
                </c:pt>
                <c:pt idx="1">
                  <c:v>Pop</c:v>
                </c:pt>
                <c:pt idx="2">
                  <c:v>Mile</c:v>
                </c:pt>
              </c:strCache>
            </c:strRef>
          </c:cat>
          <c:val>
            <c:numRef>
              <c:f>Sheet1!$A$2:$A$4</c:f>
              <c:numCache>
                <c:formatCode>General</c:formatCode>
                <c:ptCount val="3"/>
                <c:pt idx="0">
                  <c:v>87128564.695999935</c:v>
                </c:pt>
                <c:pt idx="1">
                  <c:v>99941588.916000023</c:v>
                </c:pt>
                <c:pt idx="2">
                  <c:v>69190330.787999943</c:v>
                </c:pt>
              </c:numCache>
            </c:numRef>
          </c:val>
          <c:extLst>
            <c:ext xmlns:c16="http://schemas.microsoft.com/office/drawing/2014/chart" uri="{C3380CC4-5D6E-409C-BE32-E72D297353CC}">
              <c16:uniqueId val="{00000006-AC96-4A50-A7CC-1C7EFA42D051}"/>
            </c:ext>
          </c:extLst>
        </c:ser>
        <c:dLbls>
          <c:dLblPos val="outEnd"/>
          <c:showLegendKey val="0"/>
          <c:showVal val="0"/>
          <c:showCatName val="0"/>
          <c:showSerName val="0"/>
          <c:showPercent val="1"/>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4417121.9741053861</c:v>
                      </c:pt>
                      <c:pt idx="1">
                        <c:v>2383113.6064742729</c:v>
                      </c:pt>
                      <c:pt idx="2">
                        <c:v>6860394.1014448488</c:v>
                      </c:pt>
                      <c:pt idx="3">
                        <c:v>15109544.172978353</c:v>
                      </c:pt>
                      <c:pt idx="4">
                        <c:v>3419164.1173591171</c:v>
                      </c:pt>
                      <c:pt idx="5">
                        <c:v>1957126.2425099637</c:v>
                      </c:pt>
                      <c:pt idx="6">
                        <c:v>8746793.4342889823</c:v>
                      </c:pt>
                      <c:pt idx="7">
                        <c:v>1081692.0141667344</c:v>
                      </c:pt>
                      <c:pt idx="8">
                        <c:v>6008187.1012348961</c:v>
                      </c:pt>
                      <c:pt idx="9">
                        <c:v>13110376.647547161</c:v>
                      </c:pt>
                      <c:pt idx="10">
                        <c:v>5331461.8095718548</c:v>
                      </c:pt>
                      <c:pt idx="11">
                        <c:v>1775024.7739450682</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5793554.6512595909</c:v>
                      </c:pt>
                      <c:pt idx="1">
                        <c:v>6430436.9501308175</c:v>
                      </c:pt>
                      <c:pt idx="2">
                        <c:v>2990562.9180658897</c:v>
                      </c:pt>
                      <c:pt idx="3">
                        <c:v>5359254.6906515611</c:v>
                      </c:pt>
                      <c:pt idx="4">
                        <c:v>8508253.5095079988</c:v>
                      </c:pt>
                      <c:pt idx="5">
                        <c:v>24194226.477957364</c:v>
                      </c:pt>
                      <c:pt idx="6">
                        <c:v>9739509.250147732</c:v>
                      </c:pt>
                      <c:pt idx="7">
                        <c:v>6459026.3740891488</c:v>
                      </c:pt>
                      <c:pt idx="8">
                        <c:v>3897509.5129444343</c:v>
                      </c:pt>
                      <c:pt idx="9">
                        <c:v>12064054.58526076</c:v>
                      </c:pt>
                      <c:pt idx="10">
                        <c:v>11453373.572308384</c:v>
                      </c:pt>
                      <c:pt idx="11">
                        <c:v>4510237.5013592215</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7366666.6662077345</c:v>
                      </c:pt>
                      <c:pt idx="1">
                        <c:v>7366666.666207728</c:v>
                      </c:pt>
                      <c:pt idx="2">
                        <c:v>7366666.6662077308</c:v>
                      </c:pt>
                      <c:pt idx="3">
                        <c:v>7366666.6662077364</c:v>
                      </c:pt>
                      <c:pt idx="4">
                        <c:v>7366666.6662077345</c:v>
                      </c:pt>
                      <c:pt idx="5">
                        <c:v>7366666.6662077233</c:v>
                      </c:pt>
                      <c:pt idx="6">
                        <c:v>7366666.6662077317</c:v>
                      </c:pt>
                      <c:pt idx="7">
                        <c:v>7366666.666207728</c:v>
                      </c:pt>
                      <c:pt idx="8">
                        <c:v>7366666.666207727</c:v>
                      </c:pt>
                      <c:pt idx="9">
                        <c:v>7366666.6662077317</c:v>
                      </c:pt>
                      <c:pt idx="10">
                        <c:v>7366666.6662077298</c:v>
                      </c:pt>
                      <c:pt idx="11">
                        <c:v>7366666.6662077345</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63A6E2"/>
            </a:solidFill>
            <a:ln>
              <a:noFill/>
            </a:ln>
            <a:effectLst/>
            <a:scene3d>
              <a:camera prst="orthographicFront"/>
              <a:lightRig rig="threePt" dir="t"/>
            </a:scene3d>
            <a:sp3d>
              <a:bevelT/>
            </a:sp3d>
          </c:spPr>
          <c:invertIfNegative val="0"/>
          <c:dPt>
            <c:idx val="1"/>
            <c:invertIfNegative val="0"/>
            <c:bubble3D val="0"/>
            <c:spPr>
              <a:noFill/>
              <a:ln>
                <a:noFill/>
              </a:ln>
              <a:effectLst/>
            </c:spPr>
            <c:extLst>
              <c:ext xmlns:c16="http://schemas.microsoft.com/office/drawing/2014/chart" uri="{C3380CC4-5D6E-409C-BE32-E72D297353CC}">
                <c16:uniqueId val="{00000005-EE70-4B4C-A940-CCE6D348C48D}"/>
              </c:ext>
            </c:extLst>
          </c:dPt>
          <c:dPt>
            <c:idx val="2"/>
            <c:invertIfNegative val="0"/>
            <c:bubble3D val="0"/>
            <c:spPr>
              <a:noFill/>
              <a:ln>
                <a:noFill/>
              </a:ln>
              <a:effectLst/>
            </c:spPr>
            <c:extLst>
              <c:ext xmlns:c16="http://schemas.microsoft.com/office/drawing/2014/chart" uri="{C3380CC4-5D6E-409C-BE32-E72D297353CC}">
                <c16:uniqueId val="{00000006-EE70-4B4C-A940-CCE6D348C48D}"/>
              </c:ext>
            </c:extLst>
          </c:dPt>
          <c:dPt>
            <c:idx val="3"/>
            <c:invertIfNegative val="0"/>
            <c:bubble3D val="0"/>
            <c:spPr>
              <a:noFill/>
              <a:ln>
                <a:noFill/>
              </a:ln>
              <a:effectLst/>
            </c:spPr>
            <c:extLst>
              <c:ext xmlns:c16="http://schemas.microsoft.com/office/drawing/2014/chart" uri="{C3380CC4-5D6E-409C-BE32-E72D297353CC}">
                <c16:uniqueId val="{00000007-EE70-4B4C-A940-CCE6D348C48D}"/>
              </c:ext>
            </c:extLst>
          </c:dPt>
          <c:dPt>
            <c:idx val="4"/>
            <c:invertIfNegative val="0"/>
            <c:bubble3D val="0"/>
            <c:spPr>
              <a:noFill/>
              <a:ln>
                <a:noFill/>
              </a:ln>
              <a:effectLst/>
            </c:spPr>
            <c:extLst>
              <c:ext xmlns:c16="http://schemas.microsoft.com/office/drawing/2014/chart" uri="{C3380CC4-5D6E-409C-BE32-E72D297353CC}">
                <c16:uniqueId val="{00000008-EE70-4B4C-A940-CCE6D348C48D}"/>
              </c:ext>
            </c:extLst>
          </c:dPt>
          <c:dPt>
            <c:idx val="5"/>
            <c:invertIfNegative val="0"/>
            <c:bubble3D val="0"/>
            <c:spPr>
              <a:noFill/>
              <a:ln>
                <a:noFill/>
              </a:ln>
              <a:effectLst/>
            </c:spPr>
            <c:extLst>
              <c:ext xmlns:c16="http://schemas.microsoft.com/office/drawing/2014/chart" uri="{C3380CC4-5D6E-409C-BE32-E72D297353CC}">
                <c16:uniqueId val="{00000009-EE70-4B4C-A940-CCE6D348C48D}"/>
              </c:ext>
            </c:extLst>
          </c:dPt>
          <c:dPt>
            <c:idx val="6"/>
            <c:invertIfNegative val="0"/>
            <c:bubble3D val="0"/>
            <c:spPr>
              <a:noFill/>
              <a:ln>
                <a:noFill/>
              </a:ln>
              <a:effectLst/>
            </c:spPr>
            <c:extLst>
              <c:ext xmlns:c16="http://schemas.microsoft.com/office/drawing/2014/chart" uri="{C3380CC4-5D6E-409C-BE32-E72D297353CC}">
                <c16:uniqueId val="{0000000A-EE70-4B4C-A940-CCE6D348C48D}"/>
              </c:ext>
            </c:extLst>
          </c:dPt>
          <c:dPt>
            <c:idx val="7"/>
            <c:invertIfNegative val="0"/>
            <c:bubble3D val="0"/>
            <c:spPr>
              <a:noFill/>
              <a:ln>
                <a:noFill/>
              </a:ln>
              <a:effectLst/>
            </c:spPr>
            <c:extLst>
              <c:ext xmlns:c16="http://schemas.microsoft.com/office/drawing/2014/chart" uri="{C3380CC4-5D6E-409C-BE32-E72D297353CC}">
                <c16:uniqueId val="{0000000B-EE70-4B4C-A940-CCE6D348C48D}"/>
              </c:ext>
            </c:extLst>
          </c:dPt>
          <c:dPt>
            <c:idx val="8"/>
            <c:invertIfNegative val="0"/>
            <c:bubble3D val="0"/>
            <c:spPr>
              <a:noFill/>
              <a:ln>
                <a:noFill/>
              </a:ln>
              <a:effectLst/>
            </c:spPr>
            <c:extLst>
              <c:ext xmlns:c16="http://schemas.microsoft.com/office/drawing/2014/chart" uri="{C3380CC4-5D6E-409C-BE32-E72D297353CC}">
                <c16:uniqueId val="{0000000C-EE70-4B4C-A940-CCE6D348C48D}"/>
              </c:ext>
            </c:extLst>
          </c:dPt>
          <c:dPt>
            <c:idx val="9"/>
            <c:invertIfNegative val="0"/>
            <c:bubble3D val="0"/>
            <c:spPr>
              <a:noFill/>
              <a:ln>
                <a:noFill/>
              </a:ln>
              <a:effectLst/>
            </c:spPr>
            <c:extLst>
              <c:ext xmlns:c16="http://schemas.microsoft.com/office/drawing/2014/chart" uri="{C3380CC4-5D6E-409C-BE32-E72D297353CC}">
                <c16:uniqueId val="{0000000D-EE70-4B4C-A940-CCE6D348C48D}"/>
              </c:ext>
            </c:extLst>
          </c:dPt>
          <c:dPt>
            <c:idx val="10"/>
            <c:invertIfNegative val="0"/>
            <c:bubble3D val="0"/>
            <c:spPr>
              <a:noFill/>
              <a:ln>
                <a:noFill/>
              </a:ln>
              <a:effectLst/>
            </c:spPr>
            <c:extLst>
              <c:ext xmlns:c16="http://schemas.microsoft.com/office/drawing/2014/chart" uri="{C3380CC4-5D6E-409C-BE32-E72D297353CC}">
                <c16:uniqueId val="{0000000E-EE70-4B4C-A940-CCE6D348C48D}"/>
              </c:ext>
            </c:extLst>
          </c:dPt>
          <c:dPt>
            <c:idx val="11"/>
            <c:invertIfNegative val="0"/>
            <c:bubble3D val="0"/>
            <c:spPr>
              <a:noFill/>
              <a:ln>
                <a:noFill/>
              </a:ln>
              <a:effectLst/>
            </c:spPr>
            <c:extLst>
              <c:ext xmlns:c16="http://schemas.microsoft.com/office/drawing/2014/chart" uri="{C3380CC4-5D6E-409C-BE32-E72D297353CC}">
                <c16:uniqueId val="{0000000F-EE70-4B4C-A940-CCE6D348C48D}"/>
              </c:ext>
            </c:extLst>
          </c:dPt>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EE70-4B4C-A940-CCE6D348C48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EE70-4B4C-A940-CCE6D348C48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EE70-4B4C-A940-CCE6D348C48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EE70-4B4C-A940-CCE6D348C48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EE70-4B4C-A940-CCE6D348C48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4417121.9741053861</c:v>
                      </c:pt>
                      <c:pt idx="1">
                        <c:v>2383113.6064742729</c:v>
                      </c:pt>
                      <c:pt idx="2">
                        <c:v>6860394.1014448488</c:v>
                      </c:pt>
                      <c:pt idx="3">
                        <c:v>15109544.172978353</c:v>
                      </c:pt>
                      <c:pt idx="4">
                        <c:v>3419164.1173591171</c:v>
                      </c:pt>
                      <c:pt idx="5">
                        <c:v>1957126.2425099637</c:v>
                      </c:pt>
                      <c:pt idx="6">
                        <c:v>8746793.4342889823</c:v>
                      </c:pt>
                      <c:pt idx="7">
                        <c:v>1081692.0141667344</c:v>
                      </c:pt>
                      <c:pt idx="8">
                        <c:v>6008187.1012348961</c:v>
                      </c:pt>
                      <c:pt idx="9">
                        <c:v>13110376.647547161</c:v>
                      </c:pt>
                      <c:pt idx="10">
                        <c:v>5331461.8095718548</c:v>
                      </c:pt>
                      <c:pt idx="11">
                        <c:v>1775024.7739450682</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5793554.6512595909</c:v>
                      </c:pt>
                      <c:pt idx="1">
                        <c:v>6430436.9501308175</c:v>
                      </c:pt>
                      <c:pt idx="2">
                        <c:v>2990562.9180658897</c:v>
                      </c:pt>
                      <c:pt idx="3">
                        <c:v>5359254.6906515611</c:v>
                      </c:pt>
                      <c:pt idx="4">
                        <c:v>8508253.5095079988</c:v>
                      </c:pt>
                      <c:pt idx="5">
                        <c:v>24194226.477957364</c:v>
                      </c:pt>
                      <c:pt idx="6">
                        <c:v>9739509.250147732</c:v>
                      </c:pt>
                      <c:pt idx="7">
                        <c:v>6459026.3740891488</c:v>
                      </c:pt>
                      <c:pt idx="8">
                        <c:v>3897509.5129444343</c:v>
                      </c:pt>
                      <c:pt idx="9">
                        <c:v>12064054.58526076</c:v>
                      </c:pt>
                      <c:pt idx="10">
                        <c:v>11453373.572308384</c:v>
                      </c:pt>
                      <c:pt idx="11">
                        <c:v>4510237.5013592215</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7366666.6662077345</c:v>
                      </c:pt>
                      <c:pt idx="1">
                        <c:v>7366666.666207728</c:v>
                      </c:pt>
                      <c:pt idx="2">
                        <c:v>7366666.6662077308</c:v>
                      </c:pt>
                      <c:pt idx="3">
                        <c:v>7366666.6662077364</c:v>
                      </c:pt>
                      <c:pt idx="4">
                        <c:v>7366666.6662077345</c:v>
                      </c:pt>
                      <c:pt idx="5">
                        <c:v>7366666.6662077233</c:v>
                      </c:pt>
                      <c:pt idx="6">
                        <c:v>7366666.6662077317</c:v>
                      </c:pt>
                      <c:pt idx="7">
                        <c:v>7366666.666207728</c:v>
                      </c:pt>
                      <c:pt idx="8">
                        <c:v>7366666.666207727</c:v>
                      </c:pt>
                      <c:pt idx="9">
                        <c:v>7366666.6662077317</c:v>
                      </c:pt>
                      <c:pt idx="10">
                        <c:v>7366666.6662077298</c:v>
                      </c:pt>
                      <c:pt idx="11">
                        <c:v>7366666.6662077345</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63A6E2"/>
            </a:solidFill>
            <a:ln>
              <a:noFill/>
            </a:ln>
            <a:effectLst/>
            <a:scene3d>
              <a:camera prst="orthographicFront"/>
              <a:lightRig rig="threePt" dir="t"/>
            </a:scene3d>
            <a:sp3d>
              <a:bevelT/>
            </a:sp3d>
          </c:spPr>
          <c:invertIfNegative val="0"/>
          <c:dPt>
            <c:idx val="1"/>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5-EE70-4B4C-A940-CCE6D348C48D}"/>
              </c:ext>
            </c:extLst>
          </c:dPt>
          <c:dPt>
            <c:idx val="2"/>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6-EE70-4B4C-A940-CCE6D348C48D}"/>
              </c:ext>
            </c:extLst>
          </c:dPt>
          <c:dPt>
            <c:idx val="3"/>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7-EE70-4B4C-A940-CCE6D348C48D}"/>
              </c:ext>
            </c:extLst>
          </c:dPt>
          <c:dPt>
            <c:idx val="4"/>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8-EE70-4B4C-A940-CCE6D348C48D}"/>
              </c:ext>
            </c:extLst>
          </c:dPt>
          <c:dPt>
            <c:idx val="5"/>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9-EE70-4B4C-A940-CCE6D348C48D}"/>
              </c:ext>
            </c:extLst>
          </c:dPt>
          <c:dPt>
            <c:idx val="6"/>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A-EE70-4B4C-A940-CCE6D348C48D}"/>
              </c:ext>
            </c:extLst>
          </c:dPt>
          <c:dPt>
            <c:idx val="7"/>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B-EE70-4B4C-A940-CCE6D348C48D}"/>
              </c:ext>
            </c:extLst>
          </c:dPt>
          <c:dPt>
            <c:idx val="8"/>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C-EE70-4B4C-A940-CCE6D348C48D}"/>
              </c:ext>
            </c:extLst>
          </c:dPt>
          <c:dPt>
            <c:idx val="9"/>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D-EE70-4B4C-A940-CCE6D348C48D}"/>
              </c:ext>
            </c:extLst>
          </c:dPt>
          <c:dPt>
            <c:idx val="1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E-EE70-4B4C-A940-CCE6D348C48D}"/>
              </c:ext>
            </c:extLst>
          </c:dPt>
          <c:dPt>
            <c:idx val="11"/>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F-EE70-4B4C-A940-CCE6D348C48D}"/>
              </c:ext>
            </c:extLst>
          </c:dPt>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EE70-4B4C-A940-CCE6D348C48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EE70-4B4C-A940-CCE6D348C48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EE70-4B4C-A940-CCE6D348C48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EE70-4B4C-A940-CCE6D348C48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EE70-4B4C-A940-CCE6D348C48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C5D2-4495-B3C1-1818CFBD1A5B}"/>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C5D2-4495-B3C1-1818CFBD1A5B}"/>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C5D2-4495-B3C1-1818CFBD1A5B}"/>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C5D2-4495-B3C1-1818CFBD1A5B}"/>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975121"/>
            </a:solidFill>
            <a:ln>
              <a:noFill/>
            </a:ln>
            <a:effectLst/>
            <a:scene3d>
              <a:camera prst="orthographicFront"/>
              <a:lightRig rig="threePt" dir="t"/>
            </a:scene3d>
            <a:sp3d>
              <a:bevelT/>
            </a:sp3d>
          </c:spPr>
          <c:invertIfNegative val="0"/>
          <c:val>
            <c:numRef>
              <c:f>Sheet3!$B$5</c:f>
              <c:numCache>
                <c:formatCode>General</c:formatCode>
                <c:ptCount val="1"/>
                <c:pt idx="0">
                  <c:v>150000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C46627"/>
            </a:solidFill>
            <a:ln>
              <a:noFill/>
            </a:ln>
            <a:effectLst/>
            <a:scene3d>
              <a:camera prst="orthographicFront"/>
              <a:lightRig rig="threePt" dir="t"/>
            </a:scene3d>
            <a:sp3d>
              <a:bevelT/>
            </a:sp3d>
          </c:spPr>
          <c:invertIfNegative val="0"/>
          <c:val>
            <c:numRef>
              <c:f>Sheet3!$B$5</c:f>
              <c:numCache>
                <c:formatCode>General</c:formatCode>
                <c:ptCount val="1"/>
                <c:pt idx="0">
                  <c:v>150000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505780</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8865"/>
            </a:solidFill>
            <a:ln>
              <a:noFill/>
            </a:ln>
            <a:effectLst/>
            <a:scene3d>
              <a:camera prst="orthographicFront"/>
              <a:lightRig rig="threePt" dir="t"/>
            </a:scene3d>
            <a:sp3d>
              <a:bevelT/>
            </a:sp3d>
          </c:spPr>
          <c:invertIfNegative val="0"/>
          <c:dPt>
            <c:idx val="0"/>
            <c:invertIfNegative val="0"/>
            <c:bubble3D val="0"/>
            <c:spPr>
              <a:solidFill>
                <a:srgbClr val="FF8865"/>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19-4A23-89BC-42A8A0D72364}"/>
              </c:ext>
            </c:extLst>
          </c:dPt>
          <c:val>
            <c:numRef>
              <c:f>Sheet3!$B$6</c:f>
              <c:numCache>
                <c:formatCode>General</c:formatCode>
                <c:ptCount val="1"/>
                <c:pt idx="0">
                  <c:v>505780</c:v>
                </c:pt>
              </c:numCache>
            </c:numRef>
          </c:val>
          <c:extLst>
            <c:ext xmlns:c16="http://schemas.microsoft.com/office/drawing/2014/chart" uri="{C3380CC4-5D6E-409C-BE32-E72D297353CC}">
              <c16:uniqueId val="{00000002-6919-4A23-89BC-42A8A0D7236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919-4A23-89BC-42A8A0D7236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919-4A23-89BC-42A8A0D7236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19-4A23-89BC-42A8A0D7236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919-4A23-89BC-42A8A0D7236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D623-473F-A134-2FD1E7A558D8}"/>
              </c:ext>
            </c:extLst>
          </c:dPt>
          <c:val>
            <c:numRef>
              <c:f>Sheet3!$B$6</c:f>
              <c:numCache>
                <c:formatCode>General</c:formatCode>
                <c:ptCount val="1"/>
                <c:pt idx="0">
                  <c:v>505780</c:v>
                </c:pt>
              </c:numCache>
            </c:numRef>
          </c:val>
          <c:extLst>
            <c:ext xmlns:c16="http://schemas.microsoft.com/office/drawing/2014/chart" uri="{C3380CC4-5D6E-409C-BE32-E72D297353CC}">
              <c16:uniqueId val="{00000002-D623-473F-A134-2FD1E7A558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623-473F-A134-2FD1E7A558D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623-473F-A134-2FD1E7A558D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623-473F-A134-2FD1E7A558D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623-473F-A134-2FD1E7A558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FEFE-433F-8763-A8DA0C9EBE0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FEFE-433F-8763-A8DA0C9EBE0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FEFE-433F-8763-A8DA0C9EBE0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FEFE-433F-8763-A8DA0C9EBE0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FEFE-433F-8763-A8DA0C9EBE0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B3-41C0-ACD0-D0E8334F51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B3-41C0-ACD0-D0E8334F51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B3-41C0-ACD0-D0E8334F51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B3-41C0-ACD0-D0E8334F51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B3-41C0-ACD0-D0E8334F51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B3-41C0-ACD0-D0E8334F51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B3-41C0-ACD0-D0E8334F51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B3-41C0-ACD0-D0E8334F51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B3-41C0-ACD0-D0E8334F51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B3-41C0-ACD0-D0E8334F51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D6A6-4AB0-A9DD-BE6B6AACC3E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D6A6-4AB0-A9DD-BE6B6AACC3E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D6A6-4AB0-A9DD-BE6B6AACC3E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D6A6-4AB0-A9DD-BE6B6AACC3E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709B-4FFC-8E89-82F7687875AC}"/>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709B-4FFC-8E89-82F7687875A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709B-4FFC-8E89-82F7687875A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709B-4FFC-8E89-82F7687875A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F8E5-45B6-8566-862106F6513E}"/>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F8E5-45B6-8566-862106F6513E}"/>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8E5-45B6-8566-862106F6513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F8E5-45B6-8566-862106F6513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CF00-45FD-88EE-E71CE164FB42}"/>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CF00-45FD-88EE-E71CE164FB42}"/>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CF00-45FD-88EE-E71CE164FB42}"/>
            </c:ext>
          </c:extLst>
        </c:ser>
        <c:ser>
          <c:idx val="3"/>
          <c:order val="3"/>
          <c:tx>
            <c:strRef>
              <c:f>Sheet3!$A$5</c:f>
              <c:strCache>
                <c:ptCount val="1"/>
                <c:pt idx="0">
                  <c:v>Region</c:v>
                </c:pt>
              </c:strCache>
            </c:strRef>
          </c:tx>
          <c:spPr>
            <a:solidFill>
              <a:srgbClr val="975121"/>
            </a:solidFill>
            <a:ln>
              <a:noFill/>
            </a:ln>
            <a:effectLst/>
            <a:scene3d>
              <a:camera prst="orthographicFront"/>
              <a:lightRig rig="threePt" dir="t"/>
            </a:scene3d>
            <a:sp3d>
              <a:bevelT/>
            </a:sp3d>
          </c:spPr>
          <c:invertIfNegative val="0"/>
          <c:val>
            <c:numRef>
              <c:f>Sheet3!$B$5</c:f>
              <c:numCache>
                <c:formatCode>General</c:formatCode>
                <c:ptCount val="1"/>
                <c:pt idx="0">
                  <c:v>150000</c:v>
                </c:pt>
              </c:numCache>
            </c:numRef>
          </c:val>
          <c:extLst>
            <c:ext xmlns:c16="http://schemas.microsoft.com/office/drawing/2014/chart" uri="{C3380CC4-5D6E-409C-BE32-E72D297353CC}">
              <c16:uniqueId val="{00000003-CF00-45FD-88EE-E71CE164FB42}"/>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E536-4FD5-923E-5511FC6F996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E536-4FD5-923E-5511FC6F996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E536-4FD5-923E-5511FC6F996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E536-4FD5-923E-5511FC6F996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17BC-4262-AEA0-87B6DD41A8A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17BC-4262-AEA0-87B6DD41A8A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17BC-4262-AEA0-87B6DD41A8A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17BC-4262-AEA0-87B6DD41A8A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F28D-448C-AC55-151A79F77FD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F28D-448C-AC55-151A79F77FD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28D-448C-AC55-151A79F77FD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F28D-448C-AC55-151A79F77FD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FF35-40C5-8DB4-00F2DA0650FE}"/>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FF35-40C5-8DB4-00F2DA0650FE}"/>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F35-40C5-8DB4-00F2DA0650FE}"/>
            </c:ext>
          </c:extLst>
        </c:ser>
        <c:ser>
          <c:idx val="3"/>
          <c:order val="3"/>
          <c:tx>
            <c:strRef>
              <c:f>Sheet3!$A$5</c:f>
              <c:strCache>
                <c:ptCount val="1"/>
                <c:pt idx="0">
                  <c:v>Region</c:v>
                </c:pt>
              </c:strCache>
            </c:strRef>
          </c:tx>
          <c:spPr>
            <a:solidFill>
              <a:srgbClr val="C46627"/>
            </a:solidFill>
            <a:ln>
              <a:noFill/>
            </a:ln>
            <a:effectLst/>
            <a:scene3d>
              <a:camera prst="orthographicFront"/>
              <a:lightRig rig="threePt" dir="t"/>
            </a:scene3d>
            <a:sp3d>
              <a:bevelT/>
            </a:sp3d>
          </c:spPr>
          <c:invertIfNegative val="0"/>
          <c:val>
            <c:numRef>
              <c:f>Sheet3!$B$5</c:f>
              <c:numCache>
                <c:formatCode>General</c:formatCode>
                <c:ptCount val="1"/>
                <c:pt idx="0">
                  <c:v>150000</c:v>
                </c:pt>
              </c:numCache>
            </c:numRef>
          </c:val>
          <c:extLst>
            <c:ext xmlns:c16="http://schemas.microsoft.com/office/drawing/2014/chart" uri="{C3380CC4-5D6E-409C-BE32-E72D297353CC}">
              <c16:uniqueId val="{00000003-FF35-40C5-8DB4-00F2DA0650FE}"/>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A24E-43AB-B537-C6E3230A0A13}"/>
              </c:ext>
            </c:extLst>
          </c:dPt>
          <c:val>
            <c:numRef>
              <c:f>Sheet3!$B$6</c:f>
              <c:numCache>
                <c:formatCode>General</c:formatCode>
                <c:ptCount val="1"/>
                <c:pt idx="0">
                  <c:v>505780</c:v>
                </c:pt>
              </c:numCache>
            </c:numRef>
          </c:val>
          <c:extLst>
            <c:ext xmlns:c16="http://schemas.microsoft.com/office/drawing/2014/chart" uri="{C3380CC4-5D6E-409C-BE32-E72D297353CC}">
              <c16:uniqueId val="{00000002-A24E-43AB-B537-C6E3230A0A1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A24E-43AB-B537-C6E3230A0A1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A24E-43AB-B537-C6E3230A0A1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A24E-43AB-B537-C6E3230A0A1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A24E-43AB-B537-C6E3230A0A1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49D3-42EE-9B8E-41B50EB14719}"/>
              </c:ext>
            </c:extLst>
          </c:dPt>
          <c:val>
            <c:numRef>
              <c:f>Sheet3!$B$6</c:f>
              <c:numCache>
                <c:formatCode>General</c:formatCode>
                <c:ptCount val="1"/>
                <c:pt idx="0">
                  <c:v>505780</c:v>
                </c:pt>
              </c:numCache>
            </c:numRef>
          </c:val>
          <c:extLst>
            <c:ext xmlns:c16="http://schemas.microsoft.com/office/drawing/2014/chart" uri="{C3380CC4-5D6E-409C-BE32-E72D297353CC}">
              <c16:uniqueId val="{00000002-49D3-42EE-9B8E-41B50EB1471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9D3-42EE-9B8E-41B50EB1471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9D3-42EE-9B8E-41B50EB1471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9D3-42EE-9B8E-41B50EB1471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9D3-42EE-9B8E-41B50EB1471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8289-42E1-A6F5-0169541C7FB2}"/>
              </c:ext>
            </c:extLst>
          </c:dPt>
          <c:val>
            <c:numRef>
              <c:f>Sheet3!$B$6</c:f>
              <c:numCache>
                <c:formatCode>General</c:formatCode>
                <c:ptCount val="1"/>
                <c:pt idx="0">
                  <c:v>505780</c:v>
                </c:pt>
              </c:numCache>
            </c:numRef>
          </c:val>
          <c:extLst>
            <c:ext xmlns:c16="http://schemas.microsoft.com/office/drawing/2014/chart" uri="{C3380CC4-5D6E-409C-BE32-E72D297353CC}">
              <c16:uniqueId val="{00000002-8289-42E1-A6F5-0169541C7FB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8289-42E1-A6F5-0169541C7FB2}"/>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8289-42E1-A6F5-0169541C7FB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8289-42E1-A6F5-0169541C7FB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8289-42E1-A6F5-0169541C7FB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AC04-4927-9A21-6D34034598B4}"/>
              </c:ext>
            </c:extLst>
          </c:dPt>
          <c:val>
            <c:numRef>
              <c:f>Sheet3!$B$6</c:f>
              <c:numCache>
                <c:formatCode>General</c:formatCode>
                <c:ptCount val="1"/>
                <c:pt idx="0">
                  <c:v>505780</c:v>
                </c:pt>
              </c:numCache>
            </c:numRef>
          </c:val>
          <c:extLst>
            <c:ext xmlns:c16="http://schemas.microsoft.com/office/drawing/2014/chart" uri="{C3380CC4-5D6E-409C-BE32-E72D297353CC}">
              <c16:uniqueId val="{00000002-AC04-4927-9A21-6D34034598B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AC04-4927-9A21-6D34034598B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AC04-4927-9A21-6D34034598B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AC04-4927-9A21-6D34034598B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AC04-4927-9A21-6D34034598B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22FB-4890-AF9D-F2A41A650E7C}"/>
              </c:ext>
            </c:extLst>
          </c:dPt>
          <c:val>
            <c:numRef>
              <c:f>Sheet3!$B$6</c:f>
              <c:numCache>
                <c:formatCode>General</c:formatCode>
                <c:ptCount val="1"/>
                <c:pt idx="0">
                  <c:v>505780</c:v>
                </c:pt>
              </c:numCache>
            </c:numRef>
          </c:val>
          <c:extLst>
            <c:ext xmlns:c16="http://schemas.microsoft.com/office/drawing/2014/chart" uri="{C3380CC4-5D6E-409C-BE32-E72D297353CC}">
              <c16:uniqueId val="{00000002-22FB-4890-AF9D-F2A41A650E7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22FB-4890-AF9D-F2A41A650E7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22FB-4890-AF9D-F2A41A650E7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22FB-4890-AF9D-F2A41A650E7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22FB-4890-AF9D-F2A41A650E7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AC04-4927-9A21-6D34034598B4}"/>
              </c:ext>
            </c:extLst>
          </c:dPt>
          <c:val>
            <c:numRef>
              <c:f>Sheet3!$B$6</c:f>
              <c:numCache>
                <c:formatCode>General</c:formatCode>
                <c:ptCount val="1"/>
                <c:pt idx="0">
                  <c:v>505780</c:v>
                </c:pt>
              </c:numCache>
            </c:numRef>
          </c:val>
          <c:extLst>
            <c:ext xmlns:c16="http://schemas.microsoft.com/office/drawing/2014/chart" uri="{C3380CC4-5D6E-409C-BE32-E72D297353CC}">
              <c16:uniqueId val="{00000002-AC04-4927-9A21-6D34034598B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AC04-4927-9A21-6D34034598B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AC04-4927-9A21-6D34034598B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AC04-4927-9A21-6D34034598B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AC04-4927-9A21-6D34034598B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22FB-4890-AF9D-F2A41A650E7C}"/>
              </c:ext>
            </c:extLst>
          </c:dPt>
          <c:val>
            <c:numRef>
              <c:f>Sheet3!$B$6</c:f>
              <c:numCache>
                <c:formatCode>General</c:formatCode>
                <c:ptCount val="1"/>
                <c:pt idx="0">
                  <c:v>505780</c:v>
                </c:pt>
              </c:numCache>
            </c:numRef>
          </c:val>
          <c:extLst>
            <c:ext xmlns:c16="http://schemas.microsoft.com/office/drawing/2014/chart" uri="{C3380CC4-5D6E-409C-BE32-E72D297353CC}">
              <c16:uniqueId val="{00000002-22FB-4890-AF9D-F2A41A650E7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22FB-4890-AF9D-F2A41A650E7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22FB-4890-AF9D-F2A41A650E7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22FB-4890-AF9D-F2A41A650E7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22FB-4890-AF9D-F2A41A650E7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2F9E-47B3-9BA5-99CC487EABE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115780</c:v>
                      </c:pt>
                    </c:numCache>
                  </c:numRef>
                </c:val>
                <c:extLst>
                  <c:ext xmlns:c16="http://schemas.microsoft.com/office/drawing/2014/chart" uri="{C3380CC4-5D6E-409C-BE32-E72D297353CC}">
                    <c16:uniqueId val="{00000001-2F9E-47B3-9BA5-99CC487EABE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F9E-47B3-9BA5-99CC487EABE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2F9E-47B3-9BA5-99CC487EABE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6FBD-4F38-9935-34FC2DACFA67}"/>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6FBD-4F38-9935-34FC2DACFA6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6FBD-4F38-9935-34FC2DACFA6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3-6FBD-4F38-9935-34FC2DACFA6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B0A9-4A2D-82C1-9A6BD2CD9B25}"/>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B0A9-4A2D-82C1-9A6BD2CD9B25}"/>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B0A9-4A2D-82C1-9A6BD2CD9B2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150000</c:v>
                      </c:pt>
                    </c:numCache>
                  </c:numRef>
                </c:val>
                <c:extLst>
                  <c:ext xmlns:c16="http://schemas.microsoft.com/office/drawing/2014/chart" uri="{C3380CC4-5D6E-409C-BE32-E72D297353CC}">
                    <c16:uniqueId val="{00000003-B0A9-4A2D-82C1-9A6BD2CD9B2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40000</c:v>
                </c:pt>
              </c:numCache>
            </c:numRef>
          </c:val>
          <c:extLst>
            <c:ext xmlns:c16="http://schemas.microsoft.com/office/drawing/2014/chart" uri="{C3380CC4-5D6E-409C-BE32-E72D297353CC}">
              <c16:uniqueId val="{00000000-08B3-47C1-95CB-1CD95BBB3DE5}"/>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115780</c:v>
                </c:pt>
              </c:numCache>
            </c:numRef>
          </c:val>
          <c:extLst>
            <c:ext xmlns:c16="http://schemas.microsoft.com/office/drawing/2014/chart" uri="{C3380CC4-5D6E-409C-BE32-E72D297353CC}">
              <c16:uniqueId val="{00000001-08B3-47C1-95CB-1CD95BBB3DE5}"/>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08B3-47C1-95CB-1CD95BBB3DE5}"/>
            </c:ext>
          </c:extLst>
        </c:ser>
        <c:ser>
          <c:idx val="3"/>
          <c:order val="3"/>
          <c:tx>
            <c:strRef>
              <c:f>Sheet3!$A$5</c:f>
              <c:strCache>
                <c:ptCount val="1"/>
                <c:pt idx="0">
                  <c:v>Region</c:v>
                </c:pt>
              </c:strCache>
            </c:strRef>
          </c:tx>
          <c:spPr>
            <a:solidFill>
              <a:srgbClr val="975121"/>
            </a:solidFill>
            <a:ln>
              <a:noFill/>
            </a:ln>
            <a:effectLst/>
            <a:scene3d>
              <a:camera prst="orthographicFront"/>
              <a:lightRig rig="threePt" dir="t"/>
            </a:scene3d>
            <a:sp3d>
              <a:bevelT/>
            </a:sp3d>
          </c:spPr>
          <c:invertIfNegative val="0"/>
          <c:val>
            <c:numRef>
              <c:f>Sheet3!$B$5</c:f>
              <c:numCache>
                <c:formatCode>General</c:formatCode>
                <c:ptCount val="1"/>
                <c:pt idx="0">
                  <c:v>150000</c:v>
                </c:pt>
              </c:numCache>
            </c:numRef>
          </c:val>
          <c:extLst>
            <c:ext xmlns:c16="http://schemas.microsoft.com/office/drawing/2014/chart" uri="{C3380CC4-5D6E-409C-BE32-E72D297353CC}">
              <c16:uniqueId val="{00000003-08B3-47C1-95CB-1CD95BBB3DE5}"/>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8A7E-46CF-BE34-D6DDA969A544}"/>
              </c:ext>
            </c:extLst>
          </c:dPt>
          <c:val>
            <c:numRef>
              <c:f>Sheet3!$B$6</c:f>
              <c:numCache>
                <c:formatCode>General</c:formatCode>
                <c:ptCount val="1"/>
                <c:pt idx="0">
                  <c:v>505780</c:v>
                </c:pt>
              </c:numCache>
            </c:numRef>
          </c:val>
          <c:extLst>
            <c:ext xmlns:c16="http://schemas.microsoft.com/office/drawing/2014/chart" uri="{C3380CC4-5D6E-409C-BE32-E72D297353CC}">
              <c16:uniqueId val="{00000002-8A7E-46CF-BE34-D6DDA969A54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8A7E-46CF-BE34-D6DDA969A54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8A7E-46CF-BE34-D6DDA969A54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8A7E-46CF-BE34-D6DDA969A54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8A7E-46CF-BE34-D6DDA969A54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51C-4064-AF76-E06835C97CDA}"/>
              </c:ext>
            </c:extLst>
          </c:dPt>
          <c:val>
            <c:numRef>
              <c:f>Sheet3!$B$6</c:f>
              <c:numCache>
                <c:formatCode>General</c:formatCode>
                <c:ptCount val="1"/>
                <c:pt idx="0">
                  <c:v>505780</c:v>
                </c:pt>
              </c:numCache>
            </c:numRef>
          </c:val>
          <c:extLst>
            <c:ext xmlns:c16="http://schemas.microsoft.com/office/drawing/2014/chart" uri="{C3380CC4-5D6E-409C-BE32-E72D297353CC}">
              <c16:uniqueId val="{00000002-651C-4064-AF76-E06835C97CD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51C-4064-AF76-E06835C97CD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51C-4064-AF76-E06835C97CD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51C-4064-AF76-E06835C97CD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51C-4064-AF76-E06835C97CD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51C-4064-AF76-E06835C97CDA}"/>
              </c:ext>
            </c:extLst>
          </c:dPt>
          <c:val>
            <c:numRef>
              <c:f>Sheet3!$B$6</c:f>
              <c:numCache>
                <c:formatCode>General</c:formatCode>
                <c:ptCount val="1"/>
                <c:pt idx="0">
                  <c:v>505780</c:v>
                </c:pt>
              </c:numCache>
            </c:numRef>
          </c:val>
          <c:extLst>
            <c:ext xmlns:c16="http://schemas.microsoft.com/office/drawing/2014/chart" uri="{C3380CC4-5D6E-409C-BE32-E72D297353CC}">
              <c16:uniqueId val="{00000002-651C-4064-AF76-E06835C97CD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51C-4064-AF76-E06835C97CD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51C-4064-AF76-E06835C97CD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51C-4064-AF76-E06835C97CD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51C-4064-AF76-E06835C97CD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8A7E-46CF-BE34-D6DDA969A544}"/>
              </c:ext>
            </c:extLst>
          </c:dPt>
          <c:val>
            <c:numRef>
              <c:f>Sheet3!$B$6</c:f>
              <c:numCache>
                <c:formatCode>General</c:formatCode>
                <c:ptCount val="1"/>
                <c:pt idx="0">
                  <c:v>505780</c:v>
                </c:pt>
              </c:numCache>
            </c:numRef>
          </c:val>
          <c:extLst>
            <c:ext xmlns:c16="http://schemas.microsoft.com/office/drawing/2014/chart" uri="{C3380CC4-5D6E-409C-BE32-E72D297353CC}">
              <c16:uniqueId val="{00000002-8A7E-46CF-BE34-D6DDA969A54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8A7E-46CF-BE34-D6DDA969A54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8A7E-46CF-BE34-D6DDA969A54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8A7E-46CF-BE34-D6DDA969A54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8A7E-46CF-BE34-D6DDA969A54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51C-4064-AF76-E06835C97CDA}"/>
              </c:ext>
            </c:extLst>
          </c:dPt>
          <c:val>
            <c:numRef>
              <c:f>Sheet3!$B$6</c:f>
              <c:numCache>
                <c:formatCode>General</c:formatCode>
                <c:ptCount val="1"/>
                <c:pt idx="0">
                  <c:v>505780</c:v>
                </c:pt>
              </c:numCache>
            </c:numRef>
          </c:val>
          <c:extLst>
            <c:ext xmlns:c16="http://schemas.microsoft.com/office/drawing/2014/chart" uri="{C3380CC4-5D6E-409C-BE32-E72D297353CC}">
              <c16:uniqueId val="{00000002-651C-4064-AF76-E06835C97CD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651C-4064-AF76-E06835C97CD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651C-4064-AF76-E06835C97CD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51C-4064-AF76-E06835C97CD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651C-4064-AF76-E06835C97CD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8A7E-46CF-BE34-D6DDA969A544}"/>
              </c:ext>
            </c:extLst>
          </c:dPt>
          <c:val>
            <c:numRef>
              <c:f>Sheet3!$B$6</c:f>
              <c:numCache>
                <c:formatCode>General</c:formatCode>
                <c:ptCount val="1"/>
                <c:pt idx="0">
                  <c:v>505780</c:v>
                </c:pt>
              </c:numCache>
            </c:numRef>
          </c:val>
          <c:extLst>
            <c:ext xmlns:c16="http://schemas.microsoft.com/office/drawing/2014/chart" uri="{C3380CC4-5D6E-409C-BE32-E72D297353CC}">
              <c16:uniqueId val="{00000002-8A7E-46CF-BE34-D6DDA969A54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8A7E-46CF-BE34-D6DDA969A54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8A7E-46CF-BE34-D6DDA969A54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8A7E-46CF-BE34-D6DDA969A54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8A7E-46CF-BE34-D6DDA969A54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pieChart>
        <c:varyColors val="1"/>
        <c:ser>
          <c:idx val="0"/>
          <c:order val="0"/>
          <c:dPt>
            <c:idx val="0"/>
            <c:bubble3D val="0"/>
            <c:spPr>
              <a:solidFill>
                <a:srgbClr val="975121"/>
              </a:solidFill>
              <a:ln w="19050">
                <a:solidFill>
                  <a:schemeClr val="lt1"/>
                </a:solidFill>
              </a:ln>
              <a:effectLst/>
            </c:spPr>
            <c:extLst>
              <c:ext xmlns:c16="http://schemas.microsoft.com/office/drawing/2014/chart" uri="{C3380CC4-5D6E-409C-BE32-E72D297353CC}">
                <c16:uniqueId val="{00000001-AC96-4A50-A7CC-1C7EFA42D05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C96-4A50-A7CC-1C7EFA42D051}"/>
              </c:ext>
            </c:extLst>
          </c:dPt>
          <c:dPt>
            <c:idx val="2"/>
            <c:bubble3D val="0"/>
            <c:spPr>
              <a:solidFill>
                <a:schemeClr val="accent2">
                  <a:tint val="65000"/>
                </a:schemeClr>
              </a:solidFill>
              <a:ln w="19050">
                <a:solidFill>
                  <a:schemeClr val="lt1"/>
                </a:solidFill>
              </a:ln>
              <a:effectLst/>
            </c:spPr>
            <c:extLst>
              <c:ext xmlns:c16="http://schemas.microsoft.com/office/drawing/2014/chart" uri="{C3380CC4-5D6E-409C-BE32-E72D297353CC}">
                <c16:uniqueId val="{00000005-AC96-4A50-A7CC-1C7EFA42D051}"/>
              </c:ext>
            </c:extLst>
          </c:dPt>
          <c:dLbls>
            <c:delete val="1"/>
          </c:dLbls>
          <c:cat>
            <c:strRef>
              <c:f>Sheet1!$B$2:$B$4</c:f>
              <c:strCache>
                <c:ptCount val="3"/>
                <c:pt idx="0">
                  <c:v>Reg</c:v>
                </c:pt>
                <c:pt idx="1">
                  <c:v>Pop</c:v>
                </c:pt>
                <c:pt idx="2">
                  <c:v>Mile</c:v>
                </c:pt>
              </c:strCache>
            </c:strRef>
          </c:cat>
          <c:val>
            <c:numRef>
              <c:f>Sheet1!$A$2:$A$4</c:f>
              <c:numCache>
                <c:formatCode>General</c:formatCode>
                <c:ptCount val="3"/>
                <c:pt idx="0">
                  <c:v>87128564.695999935</c:v>
                </c:pt>
                <c:pt idx="1">
                  <c:v>99941588.916000023</c:v>
                </c:pt>
                <c:pt idx="2">
                  <c:v>69190330.787999943</c:v>
                </c:pt>
              </c:numCache>
            </c:numRef>
          </c:val>
          <c:extLst>
            <c:ext xmlns:c16="http://schemas.microsoft.com/office/drawing/2014/chart" uri="{C3380CC4-5D6E-409C-BE32-E72D297353CC}">
              <c16:uniqueId val="{00000006-AC96-4A50-A7CC-1C7EFA42D051}"/>
            </c:ext>
          </c:extLst>
        </c:ser>
        <c:dLbls>
          <c:dLblPos val="outEnd"/>
          <c:showLegendKey val="0"/>
          <c:showVal val="0"/>
          <c:showCatName val="0"/>
          <c:showSerName val="0"/>
          <c:showPercent val="1"/>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EDF6-4D42-865F-37AD8BE5B828}"/>
              </c:ext>
            </c:extLst>
          </c:dPt>
          <c:val>
            <c:numRef>
              <c:f>Sheet3!$B$6</c:f>
              <c:numCache>
                <c:formatCode>General</c:formatCode>
                <c:ptCount val="1"/>
                <c:pt idx="0">
                  <c:v>505780</c:v>
                </c:pt>
              </c:numCache>
            </c:numRef>
          </c:val>
          <c:extLst>
            <c:ext xmlns:c16="http://schemas.microsoft.com/office/drawing/2014/chart" uri="{C3380CC4-5D6E-409C-BE32-E72D297353CC}">
              <c16:uniqueId val="{00000002-EDF6-4D42-865F-37AD8BE5B82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EDF6-4D42-865F-37AD8BE5B82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EDF6-4D42-865F-37AD8BE5B82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EDF6-4D42-865F-37AD8BE5B82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EDF6-4D42-865F-37AD8BE5B82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385-4FF1-AE29-0E060DEF6E6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385-4FF1-AE29-0E060DEF6E6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385-4FF1-AE29-0E060DEF6E6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385-4FF1-AE29-0E060DEF6E6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2253-40D7-8873-380CD3DCFD5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2253-40D7-8873-380CD3DCFD5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2253-40D7-8873-380CD3DCFD5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2253-40D7-8873-380CD3DCFD5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CDC57"/>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1468-4922-B5F6-F99B7F48D70B}"/>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1468-4922-B5F6-F99B7F48D70B}"/>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1468-4922-B5F6-F99B7F48D70B}"/>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1468-4922-B5F6-F99B7F48D70B}"/>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1468-4922-B5F6-F99B7F48D70B}"/>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CBE-4E0A-B373-5FD800FD13E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CBE-4E0A-B373-5FD800FD13E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CBE-4E0A-B373-5FD800FD13E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CBE-4E0A-B373-5FD800FD13E0}"/>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385-4FF1-AE29-0E060DEF6E6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385-4FF1-AE29-0E060DEF6E6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385-4FF1-AE29-0E060DEF6E6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385-4FF1-AE29-0E060DEF6E6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385-4FF1-AE29-0E060DEF6E6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2253-40D7-8873-380CD3DCFD5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2253-40D7-8873-380CD3DCFD5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2253-40D7-8873-380CD3DCFD5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2253-40D7-8873-380CD3DCFD5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2253-40D7-8873-380CD3DCFD5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BBA-4A08-BE72-A8A232F3EB8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BBA-4A08-BE72-A8A232F3EB8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BBA-4A08-BE72-A8A232F3EB8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BBA-4A08-BE72-A8A232F3EB8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BBA-4A08-BE72-A8A232F3EB8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CBE-4E0A-B373-5FD800FD13E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CBE-4E0A-B373-5FD800FD13E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CBE-4E0A-B373-5FD800FD13E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CBE-4E0A-B373-5FD800FD13E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CBE-4E0A-B373-5FD800FD13E0}"/>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385-4FF1-AE29-0E060DEF6E6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385-4FF1-AE29-0E060DEF6E6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385-4FF1-AE29-0E060DEF6E6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385-4FF1-AE29-0E060DEF6E6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385-4FF1-AE29-0E060DEF6E6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2253-40D7-8873-380CD3DCFD5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2253-40D7-8873-380CD3DCFD5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2253-40D7-8873-380CD3DCFD5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2253-40D7-8873-380CD3DCFD5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2253-40D7-8873-380CD3DCFD5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BBA-4A08-BE72-A8A232F3EB8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BBA-4A08-BE72-A8A232F3EB8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BBA-4A08-BE72-A8A232F3EB8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BBA-4A08-BE72-A8A232F3EB8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BBA-4A08-BE72-A8A232F3EB8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CBE-4E0A-B373-5FD800FD13E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CBE-4E0A-B373-5FD800FD13E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CBE-4E0A-B373-5FD800FD13E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CBE-4E0A-B373-5FD800FD13E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CBE-4E0A-B373-5FD800FD13E0}"/>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385-4FF1-AE29-0E060DEF6E6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385-4FF1-AE29-0E060DEF6E6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385-4FF1-AE29-0E060DEF6E6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385-4FF1-AE29-0E060DEF6E6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385-4FF1-AE29-0E060DEF6E6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2253-40D7-8873-380CD3DCFD5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2253-40D7-8873-380CD3DCFD5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2253-40D7-8873-380CD3DCFD5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2253-40D7-8873-380CD3DCFD5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2253-40D7-8873-380CD3DCFD5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BBA-4A08-BE72-A8A232F3EB8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BBA-4A08-BE72-A8A232F3EB8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BBA-4A08-BE72-A8A232F3EB8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BBA-4A08-BE72-A8A232F3EB8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BBA-4A08-BE72-A8A232F3EB8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CBE-4E0A-B373-5FD800FD13E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CBE-4E0A-B373-5FD800FD13E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CBE-4E0A-B373-5FD800FD13E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CBE-4E0A-B373-5FD800FD13E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CBE-4E0A-B373-5FD800FD13E0}"/>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385-4FF1-AE29-0E060DEF6E6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385-4FF1-AE29-0E060DEF6E6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385-4FF1-AE29-0E060DEF6E6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385-4FF1-AE29-0E060DEF6E6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385-4FF1-AE29-0E060DEF6E6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2253-40D7-8873-380CD3DCFD5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2253-40D7-8873-380CD3DCFD5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2253-40D7-8873-380CD3DCFD5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2253-40D7-8873-380CD3DCFD5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2253-40D7-8873-380CD3DCFD5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BBA-4A08-BE72-A8A232F3EB8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BBA-4A08-BE72-A8A232F3EB8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BBA-4A08-BE72-A8A232F3EB8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BBA-4A08-BE72-A8A232F3EB8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BBA-4A08-BE72-A8A232F3EB8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CBE-4E0A-B373-5FD800FD13E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CBE-4E0A-B373-5FD800FD13E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CBE-4E0A-B373-5FD800FD13E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CBE-4E0A-B373-5FD800FD13E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CBE-4E0A-B373-5FD800FD13E0}"/>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80F1-4E42-BE74-9D55F223BF06}"/>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80F1-4E42-BE74-9D55F223BF06}"/>
            </c:ext>
          </c:extLst>
        </c:ser>
        <c:ser>
          <c:idx val="1"/>
          <c:order val="2"/>
          <c:tx>
            <c:v>Population</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80F1-4E42-BE74-9D55F223BF06}"/>
            </c:ext>
          </c:extLst>
        </c:ser>
        <c:ser>
          <c:idx val="2"/>
          <c:order val="3"/>
          <c:tx>
            <c:v>Region</c:v>
          </c:tx>
          <c:spPr>
            <a:solidFill>
              <a:srgbClr val="97512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Sheet2!$E$2:$E$13</c:f>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80F1-4E42-BE74-9D55F223BF06}"/>
            </c:ext>
          </c:extLst>
        </c:ser>
        <c:dLbls>
          <c:showLegendKey val="0"/>
          <c:showVal val="0"/>
          <c:showCatName val="0"/>
          <c:showSerName val="0"/>
          <c:showPercent val="0"/>
          <c:showBubbleSize val="0"/>
        </c:dLbls>
        <c:gapWidth val="40"/>
        <c:overlap val="100"/>
        <c:axId val="420499328"/>
        <c:axId val="420505560"/>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544E05"/>
            </a:solidFill>
            <a:ln>
              <a:noFill/>
            </a:ln>
            <a:effectLst/>
            <a:scene3d>
              <a:camera prst="orthographicFront"/>
              <a:lightRig rig="threePt" dir="t"/>
            </a:scene3d>
            <a:sp3d>
              <a:bevelT/>
            </a:sp3d>
          </c:spPr>
          <c:invertIfNegative val="0"/>
          <c:dPt>
            <c:idx val="0"/>
            <c:invertIfNegative val="0"/>
            <c:bubble3D val="0"/>
            <c:spPr>
              <a:solidFill>
                <a:srgbClr val="92D050"/>
              </a:solidFill>
              <a:ln>
                <a:noFill/>
              </a:ln>
              <a:effectLst/>
              <a:scene3d>
                <a:camera prst="orthographicFront"/>
                <a:lightRig rig="threePt" dir="t"/>
              </a:scene3d>
              <a:sp3d>
                <a:bevelT/>
              </a:sp3d>
            </c:spPr>
            <c:extLst>
              <c:ext xmlns:c16="http://schemas.microsoft.com/office/drawing/2014/chart" uri="{C3380CC4-5D6E-409C-BE32-E72D297353CC}">
                <c16:uniqueId val="{00000000-72AE-4724-9FEF-65D12B4D5DE8}"/>
              </c:ext>
            </c:extLst>
          </c:dPt>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5235-4645-966C-B1CD02E6C4A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5235-4645-966C-B1CD02E6C4A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5235-4645-966C-B1CD02E6C4A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5235-4645-966C-B1CD02E6C4A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5235-4645-966C-B1CD02E6C4A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E04A-450A-9108-7E60733C7DC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E04A-450A-9108-7E60733C7DC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E04A-450A-9108-7E60733C7DC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E04A-450A-9108-7E60733C7DC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E04A-450A-9108-7E60733C7DC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2-419A-9906-FAA835B3A205}"/>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2-419A-9906-FAA835B3A20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2-419A-9906-FAA835B3A20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2-419A-9906-FAA835B3A20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2-419A-9906-FAA835B3A205}"/>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505780</c:v>
                </c:pt>
              </c:numCache>
            </c:numRef>
          </c:val>
          <c:extLst>
            <c:ext xmlns:c16="http://schemas.microsoft.com/office/drawing/2014/chart" uri="{C3380CC4-5D6E-409C-BE32-E72D297353CC}">
              <c16:uniqueId val="{00000000-CAD5-4D12-B972-85EEDD6378B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1-CAD5-4D12-B972-85EEDD6378BE}"/>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2-CAD5-4D12-B972-85EEDD6378B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AD5-4D12-B972-85EEDD6378B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4-CAD5-4D12-B972-85EEDD6378B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pieChart>
        <c:varyColors val="1"/>
        <c:ser>
          <c:idx val="0"/>
          <c:order val="0"/>
          <c:dPt>
            <c:idx val="0"/>
            <c:bubble3D val="0"/>
            <c:spPr>
              <a:solidFill>
                <a:srgbClr val="975121"/>
              </a:solidFill>
              <a:ln w="19050">
                <a:solidFill>
                  <a:schemeClr val="lt1"/>
                </a:solidFill>
              </a:ln>
              <a:effectLst/>
            </c:spPr>
            <c:extLst>
              <c:ext xmlns:c16="http://schemas.microsoft.com/office/drawing/2014/chart" uri="{C3380CC4-5D6E-409C-BE32-E72D297353CC}">
                <c16:uniqueId val="{00000001-518B-41BA-9093-F0862266BD1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18B-41BA-9093-F0862266BD13}"/>
              </c:ext>
            </c:extLst>
          </c:dPt>
          <c:dPt>
            <c:idx val="2"/>
            <c:bubble3D val="0"/>
            <c:spPr>
              <a:solidFill>
                <a:schemeClr val="accent2">
                  <a:tint val="65000"/>
                </a:schemeClr>
              </a:solidFill>
              <a:ln w="19050">
                <a:solidFill>
                  <a:schemeClr val="lt1"/>
                </a:solidFill>
              </a:ln>
              <a:effectLst/>
            </c:spPr>
            <c:extLst>
              <c:ext xmlns:c16="http://schemas.microsoft.com/office/drawing/2014/chart" uri="{C3380CC4-5D6E-409C-BE32-E72D297353CC}">
                <c16:uniqueId val="{00000005-518B-41BA-9093-F0862266BD13}"/>
              </c:ext>
            </c:extLst>
          </c:dPt>
          <c:dLbls>
            <c:delete val="1"/>
          </c:dLbls>
          <c:cat>
            <c:strRef>
              <c:f>Sheet1!$B$2:$B$4</c:f>
              <c:strCache>
                <c:ptCount val="3"/>
                <c:pt idx="0">
                  <c:v>Reg</c:v>
                </c:pt>
                <c:pt idx="1">
                  <c:v>Pop</c:v>
                </c:pt>
                <c:pt idx="2">
                  <c:v>Mile</c:v>
                </c:pt>
              </c:strCache>
            </c:strRef>
          </c:cat>
          <c:val>
            <c:numRef>
              <c:f>Sheet1!$A$2:$A$4</c:f>
              <c:numCache>
                <c:formatCode>General</c:formatCode>
                <c:ptCount val="3"/>
                <c:pt idx="0">
                  <c:v>87128564.695999935</c:v>
                </c:pt>
                <c:pt idx="1">
                  <c:v>99941588.916000023</c:v>
                </c:pt>
                <c:pt idx="2">
                  <c:v>69190330.787999943</c:v>
                </c:pt>
              </c:numCache>
            </c:numRef>
          </c:val>
          <c:extLst>
            <c:ext xmlns:c16="http://schemas.microsoft.com/office/drawing/2014/chart" uri="{C3380CC4-5D6E-409C-BE32-E72D297353CC}">
              <c16:uniqueId val="{00000006-518B-41BA-9093-F0862266BD13}"/>
            </c:ext>
          </c:extLst>
        </c:ser>
        <c:dLbls>
          <c:dLblPos val="outEnd"/>
          <c:showLegendKey val="0"/>
          <c:showVal val="0"/>
          <c:showCatName val="0"/>
          <c:showSerName val="0"/>
          <c:showPercent val="1"/>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80F1-4E42-BE74-9D55F223BF06}"/>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80F1-4E42-BE74-9D55F223BF06}"/>
            </c:ext>
          </c:extLst>
        </c:ser>
        <c:ser>
          <c:idx val="1"/>
          <c:order val="2"/>
          <c:tx>
            <c:v>Population</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80F1-4E42-BE74-9D55F223BF06}"/>
            </c:ext>
          </c:extLst>
        </c:ser>
        <c:ser>
          <c:idx val="2"/>
          <c:order val="3"/>
          <c:tx>
            <c:v>Region</c:v>
          </c:tx>
          <c:spPr>
            <a:solidFill>
              <a:srgbClr val="97512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Sheet2!$E$2:$E$13</c:f>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80F1-4E42-BE74-9D55F223BF06}"/>
            </c:ext>
          </c:extLst>
        </c:ser>
        <c:dLbls>
          <c:showLegendKey val="0"/>
          <c:showVal val="0"/>
          <c:showCatName val="0"/>
          <c:showSerName val="0"/>
          <c:showPercent val="0"/>
          <c:showBubbleSize val="0"/>
        </c:dLbls>
        <c:gapWidth val="40"/>
        <c:overlap val="100"/>
        <c:axId val="420499328"/>
        <c:axId val="420505560"/>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B84-43E3-B559-476DDF4F3026}"/>
              </c:ext>
            </c:extLst>
          </c:dPt>
          <c:val>
            <c:numRef>
              <c:f>Sheet3!$B$6</c:f>
              <c:numCache>
                <c:formatCode>General</c:formatCode>
                <c:ptCount val="1"/>
                <c:pt idx="0">
                  <c:v>505780</c:v>
                </c:pt>
              </c:numCache>
            </c:numRef>
          </c:val>
          <c:extLst>
            <c:ext xmlns:c16="http://schemas.microsoft.com/office/drawing/2014/chart" uri="{C3380CC4-5D6E-409C-BE32-E72D297353CC}">
              <c16:uniqueId val="{00000002-CB84-43E3-B559-476DDF4F302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B84-43E3-B559-476DDF4F302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B84-43E3-B559-476DDF4F302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B84-43E3-B559-476DDF4F302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B84-43E3-B559-476DDF4F302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B84-43E3-B559-476DDF4F3026}"/>
              </c:ext>
            </c:extLst>
          </c:dPt>
          <c:val>
            <c:numRef>
              <c:f>Sheet3!$B$6</c:f>
              <c:numCache>
                <c:formatCode>General</c:formatCode>
                <c:ptCount val="1"/>
                <c:pt idx="0">
                  <c:v>505780</c:v>
                </c:pt>
              </c:numCache>
            </c:numRef>
          </c:val>
          <c:extLst>
            <c:ext xmlns:c16="http://schemas.microsoft.com/office/drawing/2014/chart" uri="{C3380CC4-5D6E-409C-BE32-E72D297353CC}">
              <c16:uniqueId val="{00000002-CB84-43E3-B559-476DDF4F3026}"/>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B84-43E3-B559-476DDF4F3026}"/>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B84-43E3-B559-476DDF4F3026}"/>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B84-43E3-B559-476DDF4F3026}"/>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B84-43E3-B559-476DDF4F3026}"/>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2AF-4509-94D3-39D7C904F90D}"/>
              </c:ext>
            </c:extLst>
          </c:dPt>
          <c:val>
            <c:numRef>
              <c:f>Sheet3!$B$6</c:f>
              <c:numCache>
                <c:formatCode>General</c:formatCode>
                <c:ptCount val="1"/>
                <c:pt idx="0">
                  <c:v>505780</c:v>
                </c:pt>
              </c:numCache>
            </c:numRef>
          </c:val>
          <c:extLst>
            <c:ext xmlns:c16="http://schemas.microsoft.com/office/drawing/2014/chart" uri="{C3380CC4-5D6E-409C-BE32-E72D297353CC}">
              <c16:uniqueId val="{00000002-72AF-4509-94D3-39D7C904F90D}"/>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2AF-4509-94D3-39D7C904F90D}"/>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2AF-4509-94D3-39D7C904F90D}"/>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2AF-4509-94D3-39D7C904F90D}"/>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2AF-4509-94D3-39D7C904F90D}"/>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noFill/>
        </a:defRPr>
      </a:pPr>
      <a:endParaRPr lang="en-US"/>
    </a:p>
  </c:txPr>
  <c:externalData r:id="rId3">
    <c:autoUpdate val="0"/>
  </c:externalData>
</c:chartSpace>
</file>

<file path=ppt/charts/chart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53-451F-8D19-881B733B00AA}"/>
              </c:ext>
            </c:extLst>
          </c:dPt>
          <c:val>
            <c:numRef>
              <c:f>Sheet3!$B$6</c:f>
              <c:numCache>
                <c:formatCode>General</c:formatCode>
                <c:ptCount val="1"/>
                <c:pt idx="0">
                  <c:v>505780</c:v>
                </c:pt>
              </c:numCache>
            </c:numRef>
          </c:val>
          <c:extLst>
            <c:ext xmlns:c16="http://schemas.microsoft.com/office/drawing/2014/chart" uri="{C3380CC4-5D6E-409C-BE32-E72D297353CC}">
              <c16:uniqueId val="{00000002-CA53-451F-8D19-881B733B00A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53-451F-8D19-881B733B00A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53-451F-8D19-881B733B00A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53-451F-8D19-881B733B00A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53-451F-8D19-881B733B00A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7ED-4EA4-9903-1FF3D9155384}"/>
              </c:ext>
            </c:extLst>
          </c:dPt>
          <c:val>
            <c:numRef>
              <c:f>Sheet3!$B$6</c:f>
              <c:numCache>
                <c:formatCode>General</c:formatCode>
                <c:ptCount val="1"/>
                <c:pt idx="0">
                  <c:v>505780</c:v>
                </c:pt>
              </c:numCache>
            </c:numRef>
          </c:val>
          <c:extLst>
            <c:ext xmlns:c16="http://schemas.microsoft.com/office/drawing/2014/chart" uri="{C3380CC4-5D6E-409C-BE32-E72D297353CC}">
              <c16:uniqueId val="{00000002-47ED-4EA4-9903-1FF3D915538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7ED-4EA4-9903-1FF3D915538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7ED-4EA4-9903-1FF3D915538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7ED-4EA4-9903-1FF3D915538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7ED-4EA4-9903-1FF3D915538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458-4B95-94BD-5D6ACD82C112}"/>
              </c:ext>
            </c:extLst>
          </c:dPt>
          <c:val>
            <c:numRef>
              <c:f>Sheet3!$B$6</c:f>
              <c:numCache>
                <c:formatCode>General</c:formatCode>
                <c:ptCount val="1"/>
                <c:pt idx="0">
                  <c:v>505780</c:v>
                </c:pt>
              </c:numCache>
            </c:numRef>
          </c:val>
          <c:extLst>
            <c:ext xmlns:c16="http://schemas.microsoft.com/office/drawing/2014/chart" uri="{C3380CC4-5D6E-409C-BE32-E72D297353CC}">
              <c16:uniqueId val="{00000002-B458-4B95-94BD-5D6ACD82C11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458-4B95-94BD-5D6ACD82C112}"/>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458-4B95-94BD-5D6ACD82C11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458-4B95-94BD-5D6ACD82C11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458-4B95-94BD-5D6ACD82C11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D320-462C-ABF3-9C1478B32DC3}"/>
              </c:ext>
            </c:extLst>
          </c:dPt>
          <c:val>
            <c:numRef>
              <c:f>Sheet3!$B$6</c:f>
              <c:numCache>
                <c:formatCode>General</c:formatCode>
                <c:ptCount val="1"/>
                <c:pt idx="0">
                  <c:v>505780</c:v>
                </c:pt>
              </c:numCache>
            </c:numRef>
          </c:val>
          <c:extLst>
            <c:ext xmlns:c16="http://schemas.microsoft.com/office/drawing/2014/chart" uri="{C3380CC4-5D6E-409C-BE32-E72D297353CC}">
              <c16:uniqueId val="{00000002-D320-462C-ABF3-9C1478B32D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320-462C-ABF3-9C1478B32D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320-462C-ABF3-9C1478B32D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320-462C-ABF3-9C1478B32D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320-462C-ABF3-9C1478B32D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F8A-4424-9043-63498A4FF88C}"/>
              </c:ext>
            </c:extLst>
          </c:dPt>
          <c:val>
            <c:numRef>
              <c:f>Sheet3!$B$6</c:f>
              <c:numCache>
                <c:formatCode>General</c:formatCode>
                <c:ptCount val="1"/>
                <c:pt idx="0">
                  <c:v>505780</c:v>
                </c:pt>
              </c:numCache>
            </c:numRef>
          </c:val>
          <c:extLst>
            <c:ext xmlns:c16="http://schemas.microsoft.com/office/drawing/2014/chart" uri="{C3380CC4-5D6E-409C-BE32-E72D297353CC}">
              <c16:uniqueId val="{00000002-4F8A-4424-9043-63498A4FF88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F8A-4424-9043-63498A4FF88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F8A-4424-9043-63498A4FF88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F8A-4424-9043-63498A4FF88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F8A-4424-9043-63498A4FF88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35D5-47E7-A5F0-878D8188BCAF}"/>
              </c:ext>
            </c:extLst>
          </c:dPt>
          <c:val>
            <c:numRef>
              <c:f>Sheet3!$B$6</c:f>
              <c:numCache>
                <c:formatCode>General</c:formatCode>
                <c:ptCount val="1"/>
                <c:pt idx="0">
                  <c:v>505780</c:v>
                </c:pt>
              </c:numCache>
            </c:numRef>
          </c:val>
          <c:extLst>
            <c:ext xmlns:c16="http://schemas.microsoft.com/office/drawing/2014/chart" uri="{C3380CC4-5D6E-409C-BE32-E72D297353CC}">
              <c16:uniqueId val="{00000002-35D5-47E7-A5F0-878D8188BCA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35D5-47E7-A5F0-878D8188BCA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35D5-47E7-A5F0-878D8188BCA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35D5-47E7-A5F0-878D8188BCA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35D5-47E7-A5F0-878D8188BCA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36E-48FB-ACD5-C9E7F4633BC9}"/>
              </c:ext>
            </c:extLst>
          </c:dPt>
          <c:val>
            <c:numRef>
              <c:f>Sheet3!$B$6</c:f>
              <c:numCache>
                <c:formatCode>General</c:formatCode>
                <c:ptCount val="1"/>
                <c:pt idx="0">
                  <c:v>505780</c:v>
                </c:pt>
              </c:numCache>
            </c:numRef>
          </c:val>
          <c:extLst>
            <c:ext xmlns:c16="http://schemas.microsoft.com/office/drawing/2014/chart" uri="{C3380CC4-5D6E-409C-BE32-E72D297353CC}">
              <c16:uniqueId val="{00000002-436E-48FB-ACD5-C9E7F4633BC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36E-48FB-ACD5-C9E7F4633BC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36E-48FB-ACD5-C9E7F4633BC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36E-48FB-ACD5-C9E7F4633BC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36E-48FB-ACD5-C9E7F4633BC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53-451F-8D19-881B733B00AA}"/>
              </c:ext>
            </c:extLst>
          </c:dPt>
          <c:val>
            <c:numRef>
              <c:f>Sheet3!$B$6</c:f>
              <c:numCache>
                <c:formatCode>General</c:formatCode>
                <c:ptCount val="1"/>
                <c:pt idx="0">
                  <c:v>505780</c:v>
                </c:pt>
              </c:numCache>
            </c:numRef>
          </c:val>
          <c:extLst>
            <c:ext xmlns:c16="http://schemas.microsoft.com/office/drawing/2014/chart" uri="{C3380CC4-5D6E-409C-BE32-E72D297353CC}">
              <c16:uniqueId val="{00000002-CA53-451F-8D19-881B733B00A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53-451F-8D19-881B733B00A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53-451F-8D19-881B733B00A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53-451F-8D19-881B733B00A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53-451F-8D19-881B733B00A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7ED-4EA4-9903-1FF3D9155384}"/>
              </c:ext>
            </c:extLst>
          </c:dPt>
          <c:val>
            <c:numRef>
              <c:f>Sheet3!$B$6</c:f>
              <c:numCache>
                <c:formatCode>General</c:formatCode>
                <c:ptCount val="1"/>
                <c:pt idx="0">
                  <c:v>505780</c:v>
                </c:pt>
              </c:numCache>
            </c:numRef>
          </c:val>
          <c:extLst>
            <c:ext xmlns:c16="http://schemas.microsoft.com/office/drawing/2014/chart" uri="{C3380CC4-5D6E-409C-BE32-E72D297353CC}">
              <c16:uniqueId val="{00000002-47ED-4EA4-9903-1FF3D915538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7ED-4EA4-9903-1FF3D915538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7ED-4EA4-9903-1FF3D915538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7ED-4EA4-9903-1FF3D915538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7ED-4EA4-9903-1FF3D915538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458-4B95-94BD-5D6ACD82C112}"/>
              </c:ext>
            </c:extLst>
          </c:dPt>
          <c:val>
            <c:numRef>
              <c:f>Sheet3!$B$6</c:f>
              <c:numCache>
                <c:formatCode>General</c:formatCode>
                <c:ptCount val="1"/>
                <c:pt idx="0">
                  <c:v>505780</c:v>
                </c:pt>
              </c:numCache>
            </c:numRef>
          </c:val>
          <c:extLst>
            <c:ext xmlns:c16="http://schemas.microsoft.com/office/drawing/2014/chart" uri="{C3380CC4-5D6E-409C-BE32-E72D297353CC}">
              <c16:uniqueId val="{00000002-B458-4B95-94BD-5D6ACD82C11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458-4B95-94BD-5D6ACD82C112}"/>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458-4B95-94BD-5D6ACD82C11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458-4B95-94BD-5D6ACD82C11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458-4B95-94BD-5D6ACD82C11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D320-462C-ABF3-9C1478B32DC3}"/>
              </c:ext>
            </c:extLst>
          </c:dPt>
          <c:val>
            <c:numRef>
              <c:f>Sheet3!$B$6</c:f>
              <c:numCache>
                <c:formatCode>General</c:formatCode>
                <c:ptCount val="1"/>
                <c:pt idx="0">
                  <c:v>505780</c:v>
                </c:pt>
              </c:numCache>
            </c:numRef>
          </c:val>
          <c:extLst>
            <c:ext xmlns:c16="http://schemas.microsoft.com/office/drawing/2014/chart" uri="{C3380CC4-5D6E-409C-BE32-E72D297353CC}">
              <c16:uniqueId val="{00000002-D320-462C-ABF3-9C1478B32D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320-462C-ABF3-9C1478B32D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320-462C-ABF3-9C1478B32D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320-462C-ABF3-9C1478B32D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320-462C-ABF3-9C1478B32D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F8A-4424-9043-63498A4FF88C}"/>
              </c:ext>
            </c:extLst>
          </c:dPt>
          <c:val>
            <c:numRef>
              <c:f>Sheet3!$B$6</c:f>
              <c:numCache>
                <c:formatCode>General</c:formatCode>
                <c:ptCount val="1"/>
                <c:pt idx="0">
                  <c:v>505780</c:v>
                </c:pt>
              </c:numCache>
            </c:numRef>
          </c:val>
          <c:extLst>
            <c:ext xmlns:c16="http://schemas.microsoft.com/office/drawing/2014/chart" uri="{C3380CC4-5D6E-409C-BE32-E72D297353CC}">
              <c16:uniqueId val="{00000002-4F8A-4424-9043-63498A4FF88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F8A-4424-9043-63498A4FF88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F8A-4424-9043-63498A4FF88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F8A-4424-9043-63498A4FF88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F8A-4424-9043-63498A4FF88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35D5-47E7-A5F0-878D8188BCAF}"/>
              </c:ext>
            </c:extLst>
          </c:dPt>
          <c:val>
            <c:numRef>
              <c:f>Sheet3!$B$6</c:f>
              <c:numCache>
                <c:formatCode>General</c:formatCode>
                <c:ptCount val="1"/>
                <c:pt idx="0">
                  <c:v>505780</c:v>
                </c:pt>
              </c:numCache>
            </c:numRef>
          </c:val>
          <c:extLst>
            <c:ext xmlns:c16="http://schemas.microsoft.com/office/drawing/2014/chart" uri="{C3380CC4-5D6E-409C-BE32-E72D297353CC}">
              <c16:uniqueId val="{00000002-35D5-47E7-A5F0-878D8188BCA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35D5-47E7-A5F0-878D8188BCA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35D5-47E7-A5F0-878D8188BCA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35D5-47E7-A5F0-878D8188BCA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35D5-47E7-A5F0-878D8188BCA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36E-48FB-ACD5-C9E7F4633BC9}"/>
              </c:ext>
            </c:extLst>
          </c:dPt>
          <c:val>
            <c:numRef>
              <c:f>Sheet3!$B$6</c:f>
              <c:numCache>
                <c:formatCode>General</c:formatCode>
                <c:ptCount val="1"/>
                <c:pt idx="0">
                  <c:v>505780</c:v>
                </c:pt>
              </c:numCache>
            </c:numRef>
          </c:val>
          <c:extLst>
            <c:ext xmlns:c16="http://schemas.microsoft.com/office/drawing/2014/chart" uri="{C3380CC4-5D6E-409C-BE32-E72D297353CC}">
              <c16:uniqueId val="{00000002-436E-48FB-ACD5-C9E7F4633BC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36E-48FB-ACD5-C9E7F4633BC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36E-48FB-ACD5-C9E7F4633BC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36E-48FB-ACD5-C9E7F4633BC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36E-48FB-ACD5-C9E7F4633BC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53-451F-8D19-881B733B00AA}"/>
              </c:ext>
            </c:extLst>
          </c:dPt>
          <c:val>
            <c:numRef>
              <c:f>Sheet3!$B$6</c:f>
              <c:numCache>
                <c:formatCode>General</c:formatCode>
                <c:ptCount val="1"/>
                <c:pt idx="0">
                  <c:v>505780</c:v>
                </c:pt>
              </c:numCache>
            </c:numRef>
          </c:val>
          <c:extLst>
            <c:ext xmlns:c16="http://schemas.microsoft.com/office/drawing/2014/chart" uri="{C3380CC4-5D6E-409C-BE32-E72D297353CC}">
              <c16:uniqueId val="{00000002-CA53-451F-8D19-881B733B00A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53-451F-8D19-881B733B00A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53-451F-8D19-881B733B00A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53-451F-8D19-881B733B00A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53-451F-8D19-881B733B00A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7ED-4EA4-9903-1FF3D9155384}"/>
              </c:ext>
            </c:extLst>
          </c:dPt>
          <c:val>
            <c:numRef>
              <c:f>Sheet3!$B$6</c:f>
              <c:numCache>
                <c:formatCode>General</c:formatCode>
                <c:ptCount val="1"/>
                <c:pt idx="0">
                  <c:v>505780</c:v>
                </c:pt>
              </c:numCache>
            </c:numRef>
          </c:val>
          <c:extLst>
            <c:ext xmlns:c16="http://schemas.microsoft.com/office/drawing/2014/chart" uri="{C3380CC4-5D6E-409C-BE32-E72D297353CC}">
              <c16:uniqueId val="{00000002-47ED-4EA4-9903-1FF3D915538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7ED-4EA4-9903-1FF3D915538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7ED-4EA4-9903-1FF3D915538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7ED-4EA4-9903-1FF3D915538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7ED-4EA4-9903-1FF3D915538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458-4B95-94BD-5D6ACD82C112}"/>
              </c:ext>
            </c:extLst>
          </c:dPt>
          <c:val>
            <c:numRef>
              <c:f>Sheet3!$B$6</c:f>
              <c:numCache>
                <c:formatCode>General</c:formatCode>
                <c:ptCount val="1"/>
                <c:pt idx="0">
                  <c:v>505780</c:v>
                </c:pt>
              </c:numCache>
            </c:numRef>
          </c:val>
          <c:extLst>
            <c:ext xmlns:c16="http://schemas.microsoft.com/office/drawing/2014/chart" uri="{C3380CC4-5D6E-409C-BE32-E72D297353CC}">
              <c16:uniqueId val="{00000002-B458-4B95-94BD-5D6ACD82C11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458-4B95-94BD-5D6ACD82C112}"/>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458-4B95-94BD-5D6ACD82C11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458-4B95-94BD-5D6ACD82C11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458-4B95-94BD-5D6ACD82C11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D320-462C-ABF3-9C1478B32DC3}"/>
              </c:ext>
            </c:extLst>
          </c:dPt>
          <c:val>
            <c:numRef>
              <c:f>Sheet3!$B$6</c:f>
              <c:numCache>
                <c:formatCode>General</c:formatCode>
                <c:ptCount val="1"/>
                <c:pt idx="0">
                  <c:v>505780</c:v>
                </c:pt>
              </c:numCache>
            </c:numRef>
          </c:val>
          <c:extLst>
            <c:ext xmlns:c16="http://schemas.microsoft.com/office/drawing/2014/chart" uri="{C3380CC4-5D6E-409C-BE32-E72D297353CC}">
              <c16:uniqueId val="{00000002-D320-462C-ABF3-9C1478B32D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320-462C-ABF3-9C1478B32D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320-462C-ABF3-9C1478B32D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320-462C-ABF3-9C1478B32D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320-462C-ABF3-9C1478B32D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F8A-4424-9043-63498A4FF88C}"/>
              </c:ext>
            </c:extLst>
          </c:dPt>
          <c:val>
            <c:numRef>
              <c:f>Sheet3!$B$6</c:f>
              <c:numCache>
                <c:formatCode>General</c:formatCode>
                <c:ptCount val="1"/>
                <c:pt idx="0">
                  <c:v>505780</c:v>
                </c:pt>
              </c:numCache>
            </c:numRef>
          </c:val>
          <c:extLst>
            <c:ext xmlns:c16="http://schemas.microsoft.com/office/drawing/2014/chart" uri="{C3380CC4-5D6E-409C-BE32-E72D297353CC}">
              <c16:uniqueId val="{00000002-4F8A-4424-9043-63498A4FF88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F8A-4424-9043-63498A4FF88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F8A-4424-9043-63498A4FF88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F8A-4424-9043-63498A4FF88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F8A-4424-9043-63498A4FF88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35D5-47E7-A5F0-878D8188BCAF}"/>
              </c:ext>
            </c:extLst>
          </c:dPt>
          <c:val>
            <c:numRef>
              <c:f>Sheet3!$B$6</c:f>
              <c:numCache>
                <c:formatCode>General</c:formatCode>
                <c:ptCount val="1"/>
                <c:pt idx="0">
                  <c:v>505780</c:v>
                </c:pt>
              </c:numCache>
            </c:numRef>
          </c:val>
          <c:extLst>
            <c:ext xmlns:c16="http://schemas.microsoft.com/office/drawing/2014/chart" uri="{C3380CC4-5D6E-409C-BE32-E72D297353CC}">
              <c16:uniqueId val="{00000002-35D5-47E7-A5F0-878D8188BCA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35D5-47E7-A5F0-878D8188BCA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35D5-47E7-A5F0-878D8188BCA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35D5-47E7-A5F0-878D8188BCA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35D5-47E7-A5F0-878D8188BCA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36E-48FB-ACD5-C9E7F4633BC9}"/>
              </c:ext>
            </c:extLst>
          </c:dPt>
          <c:val>
            <c:numRef>
              <c:f>Sheet3!$B$6</c:f>
              <c:numCache>
                <c:formatCode>General</c:formatCode>
                <c:ptCount val="1"/>
                <c:pt idx="0">
                  <c:v>505780</c:v>
                </c:pt>
              </c:numCache>
            </c:numRef>
          </c:val>
          <c:extLst>
            <c:ext xmlns:c16="http://schemas.microsoft.com/office/drawing/2014/chart" uri="{C3380CC4-5D6E-409C-BE32-E72D297353CC}">
              <c16:uniqueId val="{00000002-436E-48FB-ACD5-C9E7F4633BC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36E-48FB-ACD5-C9E7F4633BC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36E-48FB-ACD5-C9E7F4633BC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36E-48FB-ACD5-C9E7F4633BC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36E-48FB-ACD5-C9E7F4633BC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7655-45EF-B916-014A6F9C035A}"/>
              </c:ext>
            </c:extLst>
          </c:dPt>
          <c:val>
            <c:numRef>
              <c:f>Sheet3!$B$6</c:f>
              <c:numCache>
                <c:formatCode>General</c:formatCode>
                <c:ptCount val="1"/>
                <c:pt idx="0">
                  <c:v>505780</c:v>
                </c:pt>
              </c:numCache>
            </c:numRef>
          </c:val>
          <c:extLst>
            <c:ext xmlns:c16="http://schemas.microsoft.com/office/drawing/2014/chart" uri="{C3380CC4-5D6E-409C-BE32-E72D297353CC}">
              <c16:uniqueId val="{00000002-7655-45EF-B916-014A6F9C035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7655-45EF-B916-014A6F9C035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7655-45EF-B916-014A6F9C035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7655-45EF-B916-014A6F9C035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7655-45EF-B916-014A6F9C035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0E5E-4BA6-AA77-0031BF33AC74}"/>
              </c:ext>
            </c:extLst>
          </c:dPt>
          <c:val>
            <c:numRef>
              <c:f>Sheet3!$B$6</c:f>
              <c:numCache>
                <c:formatCode>General</c:formatCode>
                <c:ptCount val="1"/>
                <c:pt idx="0">
                  <c:v>505780</c:v>
                </c:pt>
              </c:numCache>
            </c:numRef>
          </c:val>
          <c:extLst>
            <c:ext xmlns:c16="http://schemas.microsoft.com/office/drawing/2014/chart" uri="{C3380CC4-5D6E-409C-BE32-E72D297353CC}">
              <c16:uniqueId val="{00000002-0E5E-4BA6-AA77-0031BF33AC7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0E5E-4BA6-AA77-0031BF33AC7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0E5E-4BA6-AA77-0031BF33AC7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0E5E-4BA6-AA77-0031BF33AC7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0E5E-4BA6-AA77-0031BF33AC7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EB6-44BC-AEE8-CC3BE8E23FA7}"/>
              </c:ext>
            </c:extLst>
          </c:dPt>
          <c:val>
            <c:numRef>
              <c:f>Sheet3!$B$6</c:f>
              <c:numCache>
                <c:formatCode>General</c:formatCode>
                <c:ptCount val="1"/>
                <c:pt idx="0">
                  <c:v>505780</c:v>
                </c:pt>
              </c:numCache>
            </c:numRef>
          </c:val>
          <c:extLst>
            <c:ext xmlns:c16="http://schemas.microsoft.com/office/drawing/2014/chart" uri="{C3380CC4-5D6E-409C-BE32-E72D297353CC}">
              <c16:uniqueId val="{00000002-BEB6-44BC-AEE8-CC3BE8E23FA7}"/>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EB6-44BC-AEE8-CC3BE8E23FA7}"/>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EB6-44BC-AEE8-CC3BE8E23FA7}"/>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EB6-44BC-AEE8-CC3BE8E23FA7}"/>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EB6-44BC-AEE8-CC3BE8E23FA7}"/>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DB-4F20-ADD8-83A4A401DE3A}"/>
              </c:ext>
            </c:extLst>
          </c:dPt>
          <c:val>
            <c:numRef>
              <c:f>Sheet3!$B$6</c:f>
              <c:numCache>
                <c:formatCode>General</c:formatCode>
                <c:ptCount val="1"/>
                <c:pt idx="0">
                  <c:v>505780</c:v>
                </c:pt>
              </c:numCache>
            </c:numRef>
          </c:val>
          <c:extLst>
            <c:ext xmlns:c16="http://schemas.microsoft.com/office/drawing/2014/chart" uri="{C3380CC4-5D6E-409C-BE32-E72D297353CC}">
              <c16:uniqueId val="{00000002-CADB-4F20-ADD8-83A4A401DE3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DB-4F20-ADD8-83A4A401DE3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DB-4F20-ADD8-83A4A401DE3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DB-4F20-ADD8-83A4A401DE3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DB-4F20-ADD8-83A4A401DE3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CA53-451F-8D19-881B733B00AA}"/>
              </c:ext>
            </c:extLst>
          </c:dPt>
          <c:val>
            <c:numRef>
              <c:f>Sheet3!$B$6</c:f>
              <c:numCache>
                <c:formatCode>General</c:formatCode>
                <c:ptCount val="1"/>
                <c:pt idx="0">
                  <c:v>505780</c:v>
                </c:pt>
              </c:numCache>
            </c:numRef>
          </c:val>
          <c:extLst>
            <c:ext xmlns:c16="http://schemas.microsoft.com/office/drawing/2014/chart" uri="{C3380CC4-5D6E-409C-BE32-E72D297353CC}">
              <c16:uniqueId val="{00000002-CA53-451F-8D19-881B733B00AA}"/>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CA53-451F-8D19-881B733B00AA}"/>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CA53-451F-8D19-881B733B00AA}"/>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A53-451F-8D19-881B733B00AA}"/>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CA53-451F-8D19-881B733B00AA}"/>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7ED-4EA4-9903-1FF3D9155384}"/>
              </c:ext>
            </c:extLst>
          </c:dPt>
          <c:val>
            <c:numRef>
              <c:f>Sheet3!$B$6</c:f>
              <c:numCache>
                <c:formatCode>General</c:formatCode>
                <c:ptCount val="1"/>
                <c:pt idx="0">
                  <c:v>505780</c:v>
                </c:pt>
              </c:numCache>
            </c:numRef>
          </c:val>
          <c:extLst>
            <c:ext xmlns:c16="http://schemas.microsoft.com/office/drawing/2014/chart" uri="{C3380CC4-5D6E-409C-BE32-E72D297353CC}">
              <c16:uniqueId val="{00000002-47ED-4EA4-9903-1FF3D9155384}"/>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7ED-4EA4-9903-1FF3D915538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7ED-4EA4-9903-1FF3D915538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7ED-4EA4-9903-1FF3D9155384}"/>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7ED-4EA4-9903-1FF3D9155384}"/>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B458-4B95-94BD-5D6ACD82C112}"/>
              </c:ext>
            </c:extLst>
          </c:dPt>
          <c:val>
            <c:numRef>
              <c:f>Sheet3!$B$6</c:f>
              <c:numCache>
                <c:formatCode>General</c:formatCode>
                <c:ptCount val="1"/>
                <c:pt idx="0">
                  <c:v>505780</c:v>
                </c:pt>
              </c:numCache>
            </c:numRef>
          </c:val>
          <c:extLst>
            <c:ext xmlns:c16="http://schemas.microsoft.com/office/drawing/2014/chart" uri="{C3380CC4-5D6E-409C-BE32-E72D297353CC}">
              <c16:uniqueId val="{00000002-B458-4B95-94BD-5D6ACD82C11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B458-4B95-94BD-5D6ACD82C112}"/>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B458-4B95-94BD-5D6ACD82C112}"/>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458-4B95-94BD-5D6ACD82C11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B458-4B95-94BD-5D6ACD82C11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D320-462C-ABF3-9C1478B32DC3}"/>
              </c:ext>
            </c:extLst>
          </c:dPt>
          <c:val>
            <c:numRef>
              <c:f>Sheet3!$B$6</c:f>
              <c:numCache>
                <c:formatCode>General</c:formatCode>
                <c:ptCount val="1"/>
                <c:pt idx="0">
                  <c:v>505780</c:v>
                </c:pt>
              </c:numCache>
            </c:numRef>
          </c:val>
          <c:extLst>
            <c:ext xmlns:c16="http://schemas.microsoft.com/office/drawing/2014/chart" uri="{C3380CC4-5D6E-409C-BE32-E72D297353CC}">
              <c16:uniqueId val="{00000002-D320-462C-ABF3-9C1478B32DC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D320-462C-ABF3-9C1478B32DC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D320-462C-ABF3-9C1478B32DC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D320-462C-ABF3-9C1478B32DC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D320-462C-ABF3-9C1478B32DC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F8A-4424-9043-63498A4FF88C}"/>
              </c:ext>
            </c:extLst>
          </c:dPt>
          <c:val>
            <c:numRef>
              <c:f>Sheet3!$B$6</c:f>
              <c:numCache>
                <c:formatCode>General</c:formatCode>
                <c:ptCount val="1"/>
                <c:pt idx="0">
                  <c:v>505780</c:v>
                </c:pt>
              </c:numCache>
            </c:numRef>
          </c:val>
          <c:extLst>
            <c:ext xmlns:c16="http://schemas.microsoft.com/office/drawing/2014/chart" uri="{C3380CC4-5D6E-409C-BE32-E72D297353CC}">
              <c16:uniqueId val="{00000002-4F8A-4424-9043-63498A4FF88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F8A-4424-9043-63498A4FF88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F8A-4424-9043-63498A4FF88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F8A-4424-9043-63498A4FF88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F8A-4424-9043-63498A4FF88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35D5-47E7-A5F0-878D8188BCAF}"/>
              </c:ext>
            </c:extLst>
          </c:dPt>
          <c:val>
            <c:numRef>
              <c:f>Sheet3!$B$6</c:f>
              <c:numCache>
                <c:formatCode>General</c:formatCode>
                <c:ptCount val="1"/>
                <c:pt idx="0">
                  <c:v>505780</c:v>
                </c:pt>
              </c:numCache>
            </c:numRef>
          </c:val>
          <c:extLst>
            <c:ext xmlns:c16="http://schemas.microsoft.com/office/drawing/2014/chart" uri="{C3380CC4-5D6E-409C-BE32-E72D297353CC}">
              <c16:uniqueId val="{00000002-35D5-47E7-A5F0-878D8188BCAF}"/>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35D5-47E7-A5F0-878D8188BCAF}"/>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35D5-47E7-A5F0-878D8188BCAF}"/>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35D5-47E7-A5F0-878D8188BCAF}"/>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35D5-47E7-A5F0-878D8188BCAF}"/>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63A6E2"/>
            </a:solidFill>
            <a:ln>
              <a:noFill/>
            </a:ln>
            <a:effectLst/>
            <a:scene3d>
              <a:camera prst="orthographicFront"/>
              <a:lightRig rig="threePt" dir="t"/>
            </a:scene3d>
            <a:sp3d>
              <a:bevelT/>
            </a:sp3d>
          </c:spPr>
          <c:invertIfNegative val="0"/>
          <c:dPt>
            <c:idx val="0"/>
            <c:invertIfNegative val="0"/>
            <c:bubble3D val="0"/>
            <c:spPr>
              <a:solidFill>
                <a:srgbClr val="63A6E2"/>
              </a:solidFill>
              <a:ln>
                <a:noFill/>
              </a:ln>
              <a:effectLst/>
              <a:scene3d>
                <a:camera prst="orthographicFront"/>
                <a:lightRig rig="threePt" dir="t"/>
              </a:scene3d>
              <a:sp3d>
                <a:bevelT/>
              </a:sp3d>
            </c:spPr>
            <c:extLst>
              <c:ext xmlns:c16="http://schemas.microsoft.com/office/drawing/2014/chart" uri="{C3380CC4-5D6E-409C-BE32-E72D297353CC}">
                <c16:uniqueId val="{00000001-436E-48FB-ACD5-C9E7F4633BC9}"/>
              </c:ext>
            </c:extLst>
          </c:dPt>
          <c:val>
            <c:numRef>
              <c:f>Sheet3!$B$6</c:f>
              <c:numCache>
                <c:formatCode>General</c:formatCode>
                <c:ptCount val="1"/>
                <c:pt idx="0">
                  <c:v>505780</c:v>
                </c:pt>
              </c:numCache>
            </c:numRef>
          </c:val>
          <c:extLst>
            <c:ext xmlns:c16="http://schemas.microsoft.com/office/drawing/2014/chart" uri="{C3380CC4-5D6E-409C-BE32-E72D297353CC}">
              <c16:uniqueId val="{00000002-436E-48FB-ACD5-C9E7F4633BC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40000</c:v>
                      </c:pt>
                    </c:numCache>
                  </c:numRef>
                </c:val>
                <c:extLst>
                  <c:ext xmlns:c16="http://schemas.microsoft.com/office/drawing/2014/chart" uri="{C3380CC4-5D6E-409C-BE32-E72D297353CC}">
                    <c16:uniqueId val="{00000003-436E-48FB-ACD5-C9E7F4633BC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115780</c:v>
                      </c:pt>
                    </c:numCache>
                  </c:numRef>
                </c:val>
                <c:extLst xmlns:c15="http://schemas.microsoft.com/office/drawing/2012/chart">
                  <c:ext xmlns:c16="http://schemas.microsoft.com/office/drawing/2014/chart" uri="{C3380CC4-5D6E-409C-BE32-E72D297353CC}">
                    <c16:uniqueId val="{00000004-436E-48FB-ACD5-C9E7F4633BC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436E-48FB-ACD5-C9E7F4633BC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150000</c:v>
                      </c:pt>
                    </c:numCache>
                  </c:numRef>
                </c:val>
                <c:extLst xmlns:c15="http://schemas.microsoft.com/office/drawing/2012/chart">
                  <c:ext xmlns:c16="http://schemas.microsoft.com/office/drawing/2014/chart" uri="{C3380CC4-5D6E-409C-BE32-E72D297353CC}">
                    <c16:uniqueId val="{00000006-436E-48FB-ACD5-C9E7F4633BC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55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C5D2-4495-B3C1-1818CFBD1A5B}"/>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C5D2-4495-B3C1-1818CFBD1A5B}"/>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C5D2-4495-B3C1-1818CFBD1A5B}"/>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300000</c:v>
                      </c:pt>
                    </c:numCache>
                  </c:numRef>
                </c:val>
                <c:extLst>
                  <c:ext xmlns:c16="http://schemas.microsoft.com/office/drawing/2014/chart" uri="{C3380CC4-5D6E-409C-BE32-E72D297353CC}">
                    <c16:uniqueId val="{00000003-C5D2-4495-B3C1-1818CFBD1A5B}"/>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300000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C46627"/>
            </a:solidFill>
            <a:ln>
              <a:noFill/>
            </a:ln>
            <a:effectLst/>
            <a:scene3d>
              <a:camera prst="orthographicFront"/>
              <a:lightRig rig="threePt" dir="t"/>
            </a:scene3d>
            <a:sp3d>
              <a:bevelT/>
            </a:sp3d>
          </c:spPr>
          <c:invertIfNegative val="0"/>
          <c:val>
            <c:numRef>
              <c:f>Sheet3!$B$5</c:f>
              <c:numCache>
                <c:formatCode>General</c:formatCode>
                <c:ptCount val="1"/>
                <c:pt idx="0">
                  <c:v>300000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300000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975121"/>
            </a:solidFill>
            <a:ln>
              <a:noFill/>
            </a:ln>
            <a:effectLst/>
            <a:scene3d>
              <a:camera prst="orthographicFront"/>
              <a:lightRig rig="threePt" dir="t"/>
            </a:scene3d>
            <a:sp3d>
              <a:bevelT/>
            </a:sp3d>
          </c:spPr>
          <c:invertIfNegative val="0"/>
          <c:val>
            <c:numRef>
              <c:f>Sheet3!$B$5</c:f>
              <c:numCache>
                <c:formatCode>General</c:formatCode>
                <c:ptCount val="1"/>
                <c:pt idx="0">
                  <c:v>300000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300000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C46627"/>
            </a:solidFill>
            <a:ln>
              <a:noFill/>
            </a:ln>
            <a:effectLst/>
            <a:scene3d>
              <a:camera prst="orthographicFront"/>
              <a:lightRig rig="threePt" dir="t"/>
            </a:scene3d>
            <a:sp3d>
              <a:bevelT/>
            </a:sp3d>
          </c:spPr>
          <c:invertIfNegative val="0"/>
          <c:val>
            <c:numRef>
              <c:f>Sheet3!$B$5</c:f>
              <c:numCache>
                <c:formatCode>General</c:formatCode>
                <c:ptCount val="1"/>
                <c:pt idx="0">
                  <c:v>300000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776667</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solidFill>
              <a:srgbClr val="C46C92"/>
            </a:solidFill>
            <a:ln>
              <a:noFill/>
            </a:ln>
            <a:effectLst/>
            <a:scene3d>
              <a:camera prst="orthographicFront"/>
              <a:lightRig rig="threePt" dir="t"/>
            </a:scene3d>
            <a:sp3d>
              <a:bevelT/>
            </a:sp3d>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925-4DD1-BDB1-B78AAEEBF9AE}"/>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1"/>
                <c:order val="1"/>
                <c:tx>
                  <c:strRef>
                    <c:extLst>
                      <c:ex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c:ext uri="{02D57815-91ED-43cb-92C2-25804820EDAC}">
                        <c15:formulaRef>
                          <c15:sqref>Sheet3!$B$3</c15:sqref>
                        </c15:formulaRef>
                      </c:ext>
                    </c:extLst>
                    <c:numCache>
                      <c:formatCode>General</c:formatCode>
                      <c:ptCount val="1"/>
                      <c:pt idx="0">
                        <c:v>116667</c:v>
                      </c:pt>
                    </c:numCache>
                  </c:numRef>
                </c:val>
                <c:extLst>
                  <c:ext xmlns:c16="http://schemas.microsoft.com/office/drawing/2014/chart" uri="{C3380CC4-5D6E-409C-BE32-E72D297353CC}">
                    <c16:uniqueId val="{00000001-2925-4DD1-BDB1-B78AAEEBF9AE}"/>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2-2925-4DD1-BDB1-B78AAEEBF9AE}"/>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925-4DD1-BDB1-B78AAEEBF9AE}"/>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2C20-4209-BB0D-E4061485B122}"/>
            </c:ext>
          </c:extLst>
        </c:ser>
        <c:ser>
          <c:idx val="1"/>
          <c:order val="1"/>
          <c:tx>
            <c:strRef>
              <c:f>Sheet3!$A$3</c:f>
              <c:strCache>
                <c:ptCount val="1"/>
                <c:pt idx="0">
                  <c:v>Mileage</c:v>
                </c:pt>
              </c:strCache>
            </c:strRef>
          </c:tx>
          <c:spPr>
            <a:solidFill>
              <a:srgbClr val="F4B9A4"/>
            </a:solidFill>
            <a:ln>
              <a:noFill/>
            </a:ln>
            <a:effectLst/>
            <a:scene3d>
              <a:camera prst="orthographicFront"/>
              <a:lightRig rig="threePt" dir="t"/>
            </a:scene3d>
            <a:sp3d>
              <a:bevelT/>
            </a:sp3d>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2C20-4209-BB0D-E4061485B122}"/>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2"/>
                <c:order val="2"/>
                <c:tx>
                  <c:strRef>
                    <c:extLst>
                      <c:ex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c:ext uri="{02D57815-91ED-43cb-92C2-25804820EDAC}">
                        <c15:formulaRef>
                          <c15:sqref>Sheet3!$B$4</c15:sqref>
                        </c15:formulaRef>
                      </c:ext>
                    </c:extLst>
                    <c:numCache>
                      <c:formatCode>General</c:formatCode>
                      <c:ptCount val="1"/>
                      <c:pt idx="0">
                        <c:v>200000</c:v>
                      </c:pt>
                    </c:numCache>
                  </c:numRef>
                </c:val>
                <c:extLst>
                  <c:ext xmlns:c16="http://schemas.microsoft.com/office/drawing/2014/chart" uri="{C3380CC4-5D6E-409C-BE32-E72D297353CC}">
                    <c16:uniqueId val="{00000002-2C20-4209-BB0D-E4061485B122}"/>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3-2C20-4209-BB0D-E4061485B122}"/>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F71A-4FEB-A1BC-79769FC9B7E8}"/>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F71A-4FEB-A1BC-79769FC9B7E8}"/>
            </c:ext>
          </c:extLst>
        </c:ser>
        <c:ser>
          <c:idx val="2"/>
          <c:order val="2"/>
          <c:tx>
            <c:strRef>
              <c:f>Sheet3!$A$4</c:f>
              <c:strCache>
                <c:ptCount val="1"/>
                <c:pt idx="0">
                  <c:v>Population</c:v>
                </c:pt>
              </c:strCache>
            </c:strRef>
          </c:tx>
          <c:spPr>
            <a:solidFill>
              <a:srgbClr val="ED7D31"/>
            </a:solidFill>
            <a:ln>
              <a:noFill/>
            </a:ln>
            <a:effectLst/>
            <a:scene3d>
              <a:camera prst="orthographicFront"/>
              <a:lightRig rig="threePt" dir="t"/>
            </a:scene3d>
            <a:sp3d>
              <a:bevelT/>
            </a:sp3d>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F71A-4FEB-A1BC-79769FC9B7E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3"/>
                <c:order val="3"/>
                <c:tx>
                  <c:strRef>
                    <c:extLst>
                      <c:ex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c:ext uri="{02D57815-91ED-43cb-92C2-25804820EDAC}">
                        <c15:formulaRef>
                          <c15:sqref>Sheet3!$B$5</c15:sqref>
                        </c15:formulaRef>
                      </c:ext>
                    </c:extLst>
                    <c:numCache>
                      <c:formatCode>General</c:formatCode>
                      <c:ptCount val="1"/>
                      <c:pt idx="0">
                        <c:v>300000</c:v>
                      </c:pt>
                    </c:numCache>
                  </c:numRef>
                </c:val>
                <c:extLst>
                  <c:ext xmlns:c16="http://schemas.microsoft.com/office/drawing/2014/chart" uri="{C3380CC4-5D6E-409C-BE32-E72D297353CC}">
                    <c16:uniqueId val="{00000003-F71A-4FEB-A1BC-79769FC9B7E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Sheet3!$A$2</c:f>
              <c:strCache>
                <c:ptCount val="1"/>
                <c:pt idx="0">
                  <c:v>Transition</c:v>
                </c:pt>
              </c:strCache>
            </c:strRef>
          </c:tx>
          <c:spPr>
            <a:noFill/>
            <a:ln>
              <a:noFill/>
            </a:ln>
            <a:effectLst/>
          </c:spPr>
          <c:invertIfNegative val="0"/>
          <c:val>
            <c:numRef>
              <c:f>Sheet3!$B$2</c:f>
              <c:numCache>
                <c:formatCode>General</c:formatCode>
                <c:ptCount val="1"/>
                <c:pt idx="0">
                  <c:v>160000</c:v>
                </c:pt>
              </c:numCache>
            </c:numRef>
          </c:val>
          <c:extLst>
            <c:ext xmlns:c16="http://schemas.microsoft.com/office/drawing/2014/chart" uri="{C3380CC4-5D6E-409C-BE32-E72D297353CC}">
              <c16:uniqueId val="{00000000-A05D-459A-AF23-C976DF02A700}"/>
            </c:ext>
          </c:extLst>
        </c:ser>
        <c:ser>
          <c:idx val="1"/>
          <c:order val="1"/>
          <c:tx>
            <c:strRef>
              <c:f>Sheet3!$A$3</c:f>
              <c:strCache>
                <c:ptCount val="1"/>
                <c:pt idx="0">
                  <c:v>Mileage</c:v>
                </c:pt>
              </c:strCache>
            </c:strRef>
          </c:tx>
          <c:spPr>
            <a:noFill/>
            <a:ln>
              <a:noFill/>
            </a:ln>
            <a:effectLst/>
          </c:spPr>
          <c:invertIfNegative val="0"/>
          <c:val>
            <c:numRef>
              <c:f>Sheet3!$B$3</c:f>
              <c:numCache>
                <c:formatCode>General</c:formatCode>
                <c:ptCount val="1"/>
                <c:pt idx="0">
                  <c:v>116667</c:v>
                </c:pt>
              </c:numCache>
            </c:numRef>
          </c:val>
          <c:extLst>
            <c:ext xmlns:c16="http://schemas.microsoft.com/office/drawing/2014/chart" uri="{C3380CC4-5D6E-409C-BE32-E72D297353CC}">
              <c16:uniqueId val="{00000001-A05D-459A-AF23-C976DF02A700}"/>
            </c:ext>
          </c:extLst>
        </c:ser>
        <c:ser>
          <c:idx val="2"/>
          <c:order val="2"/>
          <c:tx>
            <c:strRef>
              <c:f>Sheet3!$A$4</c:f>
              <c:strCache>
                <c:ptCount val="1"/>
                <c:pt idx="0">
                  <c:v>Population</c:v>
                </c:pt>
              </c:strCache>
            </c:strRef>
          </c:tx>
          <c:spPr>
            <a:noFill/>
            <a:ln>
              <a:noFill/>
            </a:ln>
            <a:effectLst/>
          </c:spPr>
          <c:invertIfNegative val="0"/>
          <c:val>
            <c:numRef>
              <c:f>Sheet3!$B$4</c:f>
              <c:numCache>
                <c:formatCode>General</c:formatCode>
                <c:ptCount val="1"/>
                <c:pt idx="0">
                  <c:v>200000</c:v>
                </c:pt>
              </c:numCache>
            </c:numRef>
          </c:val>
          <c:extLst>
            <c:ext xmlns:c16="http://schemas.microsoft.com/office/drawing/2014/chart" uri="{C3380CC4-5D6E-409C-BE32-E72D297353CC}">
              <c16:uniqueId val="{00000002-A05D-459A-AF23-C976DF02A700}"/>
            </c:ext>
          </c:extLst>
        </c:ser>
        <c:ser>
          <c:idx val="3"/>
          <c:order val="3"/>
          <c:tx>
            <c:strRef>
              <c:f>Sheet3!$A$5</c:f>
              <c:strCache>
                <c:ptCount val="1"/>
                <c:pt idx="0">
                  <c:v>Region</c:v>
                </c:pt>
              </c:strCache>
            </c:strRef>
          </c:tx>
          <c:spPr>
            <a:solidFill>
              <a:srgbClr val="C46627"/>
            </a:solidFill>
            <a:ln>
              <a:noFill/>
            </a:ln>
            <a:effectLst/>
            <a:scene3d>
              <a:camera prst="orthographicFront"/>
              <a:lightRig rig="threePt" dir="t"/>
            </a:scene3d>
            <a:sp3d>
              <a:bevelT/>
            </a:sp3d>
          </c:spPr>
          <c:invertIfNegative val="0"/>
          <c:val>
            <c:numRef>
              <c:f>Sheet3!$B$5</c:f>
              <c:numCache>
                <c:formatCode>General</c:formatCode>
                <c:ptCount val="1"/>
                <c:pt idx="0">
                  <c:v>300000</c:v>
                </c:pt>
              </c:numCache>
            </c:numRef>
          </c:val>
          <c:extLst>
            <c:ext xmlns:c16="http://schemas.microsoft.com/office/drawing/2014/chart" uri="{C3380CC4-5D6E-409C-BE32-E72D297353CC}">
              <c16:uniqueId val="{00000003-A05D-459A-AF23-C976DF02A700}"/>
            </c:ext>
          </c:extLst>
        </c:ser>
        <c:dLbls>
          <c:showLegendKey val="0"/>
          <c:showVal val="0"/>
          <c:showCatName val="0"/>
          <c:showSerName val="0"/>
          <c:showPercent val="0"/>
          <c:showBubbleSize val="0"/>
        </c:dLbls>
        <c:gapWidth val="150"/>
        <c:overlap val="100"/>
        <c:axId val="560763192"/>
        <c:axId val="560763520"/>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776667</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776667</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5-C35F-4A6A-BA17-D8EB597BE729}"/>
              </c:ext>
            </c:extLst>
          </c:dPt>
          <c:val>
            <c:numRef>
              <c:f>Sheet3!$B$6</c:f>
              <c:numCache>
                <c:formatCode>General</c:formatCode>
                <c:ptCount val="1"/>
                <c:pt idx="0">
                  <c:v>776667</c:v>
                </c:pt>
              </c:numCache>
            </c:numRef>
          </c:val>
          <c:extLst>
            <c:ext xmlns:c16="http://schemas.microsoft.com/office/drawing/2014/chart" uri="{C3380CC4-5D6E-409C-BE32-E72D297353CC}">
              <c16:uniqueId val="{00000000-C35F-4A6A-BA17-D8EB597BE729}"/>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1-C35F-4A6A-BA17-D8EB597BE729}"/>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2-C35F-4A6A-BA17-D8EB597BE729}"/>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3-C35F-4A6A-BA17-D8EB597BE729}"/>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4-C35F-4A6A-BA17-D8EB597BE729}"/>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BD8E-4FDB-8D08-DD1459BC87BC}"/>
              </c:ext>
            </c:extLst>
          </c:dPt>
          <c:val>
            <c:numRef>
              <c:f>Sheet3!$B$6</c:f>
              <c:numCache>
                <c:formatCode>General</c:formatCode>
                <c:ptCount val="1"/>
                <c:pt idx="0">
                  <c:v>800000</c:v>
                </c:pt>
              </c:numCache>
            </c:numRef>
          </c:val>
          <c:extLst>
            <c:ext xmlns:c16="http://schemas.microsoft.com/office/drawing/2014/chart" uri="{C3380CC4-5D6E-409C-BE32-E72D297353CC}">
              <c16:uniqueId val="{00000002-BD8E-4FDB-8D08-DD1459BC87B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BD8E-4FDB-8D08-DD1459BC87B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140000</c:v>
                      </c:pt>
                    </c:numCache>
                  </c:numRef>
                </c:val>
                <c:extLst xmlns:c15="http://schemas.microsoft.com/office/drawing/2012/chart">
                  <c:ext xmlns:c16="http://schemas.microsoft.com/office/drawing/2014/chart" uri="{C3380CC4-5D6E-409C-BE32-E72D297353CC}">
                    <c16:uniqueId val="{00000004-BD8E-4FDB-8D08-DD1459BC87B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BD8E-4FDB-8D08-DD1459BC87B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BD8E-4FDB-8D08-DD1459BC87BC}"/>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C032-4483-B9BE-D87E51A21EFC}"/>
              </c:ext>
            </c:extLst>
          </c:dPt>
          <c:val>
            <c:numRef>
              <c:f>Sheet3!$B$6</c:f>
              <c:numCache>
                <c:formatCode>General</c:formatCode>
                <c:ptCount val="1"/>
                <c:pt idx="0">
                  <c:v>776667</c:v>
                </c:pt>
              </c:numCache>
            </c:numRef>
          </c:val>
          <c:extLst>
            <c:ext xmlns:c16="http://schemas.microsoft.com/office/drawing/2014/chart" uri="{C3380CC4-5D6E-409C-BE32-E72D297353CC}">
              <c16:uniqueId val="{00000002-C032-4483-B9BE-D87E51A21EF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C032-4483-B9BE-D87E51A21EF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C032-4483-B9BE-D87E51A21EF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032-4483-B9BE-D87E51A21EF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C032-4483-B9BE-D87E51A21EF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69B5-4DF2-BC76-946F06C0B110}"/>
              </c:ext>
            </c:extLst>
          </c:dPt>
          <c:val>
            <c:numRef>
              <c:f>Sheet3!$B$6</c:f>
              <c:numCache>
                <c:formatCode>General</c:formatCode>
                <c:ptCount val="1"/>
                <c:pt idx="0">
                  <c:v>766667</c:v>
                </c:pt>
              </c:numCache>
            </c:numRef>
          </c:val>
          <c:extLst>
            <c:ext xmlns:c16="http://schemas.microsoft.com/office/drawing/2014/chart" uri="{C3380CC4-5D6E-409C-BE32-E72D297353CC}">
              <c16:uniqueId val="{00000002-69B5-4DF2-BC76-946F06C0B11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150000</c:v>
                      </c:pt>
                    </c:numCache>
                  </c:numRef>
                </c:val>
                <c:extLst>
                  <c:ext xmlns:c16="http://schemas.microsoft.com/office/drawing/2014/chart" uri="{C3380CC4-5D6E-409C-BE32-E72D297353CC}">
                    <c16:uniqueId val="{00000003-69B5-4DF2-BC76-946F06C0B11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69B5-4DF2-BC76-946F06C0B11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69B5-4DF2-BC76-946F06C0B11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69B5-4DF2-BC76-946F06C0B110}"/>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C032-4483-B9BE-D87E51A21EFC}"/>
              </c:ext>
            </c:extLst>
          </c:dPt>
          <c:val>
            <c:numRef>
              <c:f>Sheet3!$B$6</c:f>
              <c:numCache>
                <c:formatCode>General</c:formatCode>
                <c:ptCount val="1"/>
                <c:pt idx="0">
                  <c:v>776667</c:v>
                </c:pt>
              </c:numCache>
            </c:numRef>
          </c:val>
          <c:extLst>
            <c:ext xmlns:c16="http://schemas.microsoft.com/office/drawing/2014/chart" uri="{C3380CC4-5D6E-409C-BE32-E72D297353CC}">
              <c16:uniqueId val="{00000002-C032-4483-B9BE-D87E51A21EF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C032-4483-B9BE-D87E51A21EF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C032-4483-B9BE-D87E51A21EF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032-4483-B9BE-D87E51A21EF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C032-4483-B9BE-D87E51A21EF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EAC6-444D-A8C3-6883C80BE260}"/>
              </c:ext>
            </c:extLst>
          </c:dPt>
          <c:val>
            <c:numRef>
              <c:f>Sheet3!$B$6</c:f>
              <c:numCache>
                <c:formatCode>General</c:formatCode>
                <c:ptCount val="1"/>
                <c:pt idx="0">
                  <c:v>800000</c:v>
                </c:pt>
              </c:numCache>
            </c:numRef>
          </c:val>
          <c:extLst>
            <c:ext xmlns:c16="http://schemas.microsoft.com/office/drawing/2014/chart" uri="{C3380CC4-5D6E-409C-BE32-E72D297353CC}">
              <c16:uniqueId val="{00000002-EAC6-444D-A8C3-6883C80BE26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EAC6-444D-A8C3-6883C80BE26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140000</c:v>
                      </c:pt>
                    </c:numCache>
                  </c:numRef>
                </c:val>
                <c:extLst xmlns:c15="http://schemas.microsoft.com/office/drawing/2012/chart">
                  <c:ext xmlns:c16="http://schemas.microsoft.com/office/drawing/2014/chart" uri="{C3380CC4-5D6E-409C-BE32-E72D297353CC}">
                    <c16:uniqueId val="{00000004-EAC6-444D-A8C3-6883C80BE26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EAC6-444D-A8C3-6883C80BE26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EAC6-444D-A8C3-6883C80BE260}"/>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C032-4483-B9BE-D87E51A21EFC}"/>
              </c:ext>
            </c:extLst>
          </c:dPt>
          <c:val>
            <c:numRef>
              <c:f>Sheet3!$B$6</c:f>
              <c:numCache>
                <c:formatCode>General</c:formatCode>
                <c:ptCount val="1"/>
                <c:pt idx="0">
                  <c:v>776667</c:v>
                </c:pt>
              </c:numCache>
            </c:numRef>
          </c:val>
          <c:extLst>
            <c:ext xmlns:c16="http://schemas.microsoft.com/office/drawing/2014/chart" uri="{C3380CC4-5D6E-409C-BE32-E72D297353CC}">
              <c16:uniqueId val="{00000002-C032-4483-B9BE-D87E51A21EF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C032-4483-B9BE-D87E51A21EF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C032-4483-B9BE-D87E51A21EF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032-4483-B9BE-D87E51A21EF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C032-4483-B9BE-D87E51A21EF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EAC6-444D-A8C3-6883C80BE260}"/>
              </c:ext>
            </c:extLst>
          </c:dPt>
          <c:val>
            <c:numRef>
              <c:f>Sheet3!$B$6</c:f>
              <c:numCache>
                <c:formatCode>General</c:formatCode>
                <c:ptCount val="1"/>
                <c:pt idx="0">
                  <c:v>800000</c:v>
                </c:pt>
              </c:numCache>
            </c:numRef>
          </c:val>
          <c:extLst>
            <c:ext xmlns:c16="http://schemas.microsoft.com/office/drawing/2014/chart" uri="{C3380CC4-5D6E-409C-BE32-E72D297353CC}">
              <c16:uniqueId val="{00000002-EAC6-444D-A8C3-6883C80BE26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EAC6-444D-A8C3-6883C80BE26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140000</c:v>
                      </c:pt>
                    </c:numCache>
                  </c:numRef>
                </c:val>
                <c:extLst xmlns:c15="http://schemas.microsoft.com/office/drawing/2012/chart">
                  <c:ext xmlns:c16="http://schemas.microsoft.com/office/drawing/2014/chart" uri="{C3380CC4-5D6E-409C-BE32-E72D297353CC}">
                    <c16:uniqueId val="{00000004-EAC6-444D-A8C3-6883C80BE26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EAC6-444D-A8C3-6883C80BE26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EAC6-444D-A8C3-6883C80BE260}"/>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C032-4483-B9BE-D87E51A21EFC}"/>
              </c:ext>
            </c:extLst>
          </c:dPt>
          <c:val>
            <c:numRef>
              <c:f>Sheet3!$B$6</c:f>
              <c:numCache>
                <c:formatCode>General</c:formatCode>
                <c:ptCount val="1"/>
                <c:pt idx="0">
                  <c:v>776667</c:v>
                </c:pt>
              </c:numCache>
            </c:numRef>
          </c:val>
          <c:extLst>
            <c:ext xmlns:c16="http://schemas.microsoft.com/office/drawing/2014/chart" uri="{C3380CC4-5D6E-409C-BE32-E72D297353CC}">
              <c16:uniqueId val="{00000002-C032-4483-B9BE-D87E51A21EF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C032-4483-B9BE-D87E51A21EF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C032-4483-B9BE-D87E51A21EF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032-4483-B9BE-D87E51A21EF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C032-4483-B9BE-D87E51A21EF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23333</c:v>
                </c:pt>
              </c:numCache>
            </c:numRef>
          </c:val>
          <c:extLst>
            <c:ext xmlns:c16="http://schemas.microsoft.com/office/drawing/2014/chart" uri="{C3380CC4-5D6E-409C-BE32-E72D297353CC}">
              <c16:uniqueId val="{00000000-5681-4533-84AC-758835E41AB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23333</c:v>
                      </c:pt>
                    </c:numCache>
                  </c:numRef>
                </c:val>
                <c:extLst>
                  <c:ext xmlns:c16="http://schemas.microsoft.com/office/drawing/2014/chart" uri="{C3380CC4-5D6E-409C-BE32-E72D297353CC}">
                    <c16:uniqueId val="{00000001-5681-4533-84AC-758835E41AB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2-5681-4533-84AC-758835E41AB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3-5681-4533-84AC-758835E41AB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4-5681-4533-84AC-758835E41AB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AB3A6A"/>
            </a:solidFill>
            <a:ln>
              <a:noFill/>
            </a:ln>
            <a:effectLst/>
            <a:scene3d>
              <a:camera prst="orthographicFront"/>
              <a:lightRig rig="threePt" dir="t"/>
            </a:scene3d>
            <a:sp3d>
              <a:bevelT/>
            </a:sp3d>
          </c:spPr>
          <c:invertIfNegative val="0"/>
          <c:dPt>
            <c:idx val="0"/>
            <c:invertIfNegative val="0"/>
            <c:bubble3D val="0"/>
            <c:spPr>
              <a:solidFill>
                <a:srgbClr val="AB3A6A"/>
              </a:solidFill>
              <a:ln>
                <a:noFill/>
              </a:ln>
              <a:effectLst/>
              <a:scene3d>
                <a:camera prst="orthographicFront"/>
                <a:lightRig rig="threePt" dir="t"/>
              </a:scene3d>
              <a:sp3d>
                <a:bevelT/>
              </a:sp3d>
            </c:spPr>
            <c:extLst>
              <c:ext xmlns:c16="http://schemas.microsoft.com/office/drawing/2014/chart" uri="{C3380CC4-5D6E-409C-BE32-E72D297353CC}">
                <c16:uniqueId val="{00000001-EAC6-444D-A8C3-6883C80BE260}"/>
              </c:ext>
            </c:extLst>
          </c:dPt>
          <c:val>
            <c:numRef>
              <c:f>Sheet3!$B$6</c:f>
              <c:numCache>
                <c:formatCode>General</c:formatCode>
                <c:ptCount val="1"/>
                <c:pt idx="0">
                  <c:v>800000</c:v>
                </c:pt>
              </c:numCache>
            </c:numRef>
          </c:val>
          <c:extLst>
            <c:ext xmlns:c16="http://schemas.microsoft.com/office/drawing/2014/chart" uri="{C3380CC4-5D6E-409C-BE32-E72D297353CC}">
              <c16:uniqueId val="{00000002-EAC6-444D-A8C3-6883C80BE260}"/>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EAC6-444D-A8C3-6883C80BE260}"/>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140000</c:v>
                      </c:pt>
                    </c:numCache>
                  </c:numRef>
                </c:val>
                <c:extLst xmlns:c15="http://schemas.microsoft.com/office/drawing/2012/chart">
                  <c:ext xmlns:c16="http://schemas.microsoft.com/office/drawing/2014/chart" uri="{C3380CC4-5D6E-409C-BE32-E72D297353CC}">
                    <c16:uniqueId val="{00000004-EAC6-444D-A8C3-6883C80BE260}"/>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EAC6-444D-A8C3-6883C80BE260}"/>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EAC6-444D-A8C3-6883C80BE260}"/>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FF9999"/>
            </a:solidFill>
            <a:ln>
              <a:noFill/>
            </a:ln>
            <a:effectLst/>
            <a:scene3d>
              <a:camera prst="orthographicFront"/>
              <a:lightRig rig="threePt" dir="t"/>
            </a:scene3d>
            <a:sp3d>
              <a:bevelT/>
            </a:sp3d>
          </c:spPr>
          <c:invertIfNegative val="0"/>
          <c:dPt>
            <c:idx val="0"/>
            <c:invertIfNegative val="0"/>
            <c:bubble3D val="0"/>
            <c:spPr>
              <a:solidFill>
                <a:srgbClr val="FD7F5D"/>
              </a:solidFill>
              <a:ln>
                <a:noFill/>
              </a:ln>
              <a:effectLst/>
              <a:scene3d>
                <a:camera prst="orthographicFront"/>
                <a:lightRig rig="threePt" dir="t"/>
              </a:scene3d>
              <a:sp3d>
                <a:bevelT/>
              </a:sp3d>
            </c:spPr>
            <c:extLst>
              <c:ext xmlns:c16="http://schemas.microsoft.com/office/drawing/2014/chart" uri="{C3380CC4-5D6E-409C-BE32-E72D297353CC}">
                <c16:uniqueId val="{00000001-C032-4483-B9BE-D87E51A21EFC}"/>
              </c:ext>
            </c:extLst>
          </c:dPt>
          <c:val>
            <c:numRef>
              <c:f>Sheet3!$B$6</c:f>
              <c:numCache>
                <c:formatCode>General</c:formatCode>
                <c:ptCount val="1"/>
                <c:pt idx="0">
                  <c:v>776667</c:v>
                </c:pt>
              </c:numCache>
            </c:numRef>
          </c:val>
          <c:extLst>
            <c:ext xmlns:c16="http://schemas.microsoft.com/office/drawing/2014/chart" uri="{C3380CC4-5D6E-409C-BE32-E72D297353CC}">
              <c16:uniqueId val="{00000002-C032-4483-B9BE-D87E51A21EFC}"/>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160000</c:v>
                      </c:pt>
                    </c:numCache>
                  </c:numRef>
                </c:val>
                <c:extLst>
                  <c:ext xmlns:c16="http://schemas.microsoft.com/office/drawing/2014/chart" uri="{C3380CC4-5D6E-409C-BE32-E72D297353CC}">
                    <c16:uniqueId val="{00000003-C032-4483-B9BE-D87E51A21EFC}"/>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C032-4483-B9BE-D87E51A21EFC}"/>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C032-4483-B9BE-D87E51A21EFC}"/>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C032-4483-B9BE-D87E51A21EFC}"/>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23333</c:v>
                </c:pt>
              </c:numCache>
            </c:numRef>
          </c:val>
          <c:extLst>
            <c:ext xmlns:c16="http://schemas.microsoft.com/office/drawing/2014/chart" uri="{C3380CC4-5D6E-409C-BE32-E72D297353CC}">
              <c16:uniqueId val="{00000000-5681-4533-84AC-758835E41AB8}"/>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23333</c:v>
                      </c:pt>
                    </c:numCache>
                  </c:numRef>
                </c:val>
                <c:extLst>
                  <c:ext xmlns:c16="http://schemas.microsoft.com/office/drawing/2014/chart" uri="{C3380CC4-5D6E-409C-BE32-E72D297353CC}">
                    <c16:uniqueId val="{00000001-5681-4533-84AC-758835E41AB8}"/>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2-5681-4533-84AC-758835E41AB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3-5681-4533-84AC-758835E41AB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4-5681-4533-84AC-758835E41AB8}"/>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23333</c:v>
                </c:pt>
              </c:numCache>
            </c:numRef>
          </c:val>
          <c:extLst>
            <c:ext xmlns:c16="http://schemas.microsoft.com/office/drawing/2014/chart" uri="{C3380CC4-5D6E-409C-BE32-E72D297353CC}">
              <c16:uniqueId val="{00000000-75E9-432E-BD73-EB283202CAF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23333</c:v>
                      </c:pt>
                    </c:numCache>
                  </c:numRef>
                </c:val>
                <c:extLst>
                  <c:ext xmlns:c16="http://schemas.microsoft.com/office/drawing/2014/chart" uri="{C3380CC4-5D6E-409C-BE32-E72D297353CC}">
                    <c16:uniqueId val="{00000001-75E9-432E-BD73-EB283202CAF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2-75E9-432E-BD73-EB283202CAF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3-75E9-432E-BD73-EB283202CAF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4-75E9-432E-BD73-EB283202CAF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chemeClr val="accent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2ED2-427B-BC91-58AAE07B101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2ED2-427B-BC91-58AAE07B101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2ED2-427B-BC91-58AAE07B101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2ED2-427B-BC91-58AAE07B101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2ED2-427B-BC91-58AAE07B101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23333</c:v>
                </c:pt>
              </c:numCache>
            </c:numRef>
          </c:val>
          <c:extLst>
            <c:ext xmlns:c16="http://schemas.microsoft.com/office/drawing/2014/chart" uri="{C3380CC4-5D6E-409C-BE32-E72D297353CC}">
              <c16:uniqueId val="{00000000-75E9-432E-BD73-EB283202CAF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23333</c:v>
                      </c:pt>
                    </c:numCache>
                  </c:numRef>
                </c:val>
                <c:extLst>
                  <c:ext xmlns:c16="http://schemas.microsoft.com/office/drawing/2014/chart" uri="{C3380CC4-5D6E-409C-BE32-E72D297353CC}">
                    <c16:uniqueId val="{00000001-75E9-432E-BD73-EB283202CAF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2-75E9-432E-BD73-EB283202CAF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3-75E9-432E-BD73-EB283202CAF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4-75E9-432E-BD73-EB283202CAF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150000</c:v>
                      </c:pt>
                    </c:numCache>
                  </c:numRef>
                </c:val>
                <c:extLst>
                  <c:ext xmlns:c16="http://schemas.microsoft.com/office/drawing/2014/chart" uri="{C3380CC4-5D6E-409C-BE32-E72D297353CC}">
                    <c16:uniqueId val="{00000003-E605-4A63-89B6-94DD1D581F35}"/>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116667</c:v>
                      </c:pt>
                    </c:numCache>
                  </c:numRef>
                </c:val>
                <c:extLst xmlns:c15="http://schemas.microsoft.com/office/drawing/2012/chart">
                  <c:ext xmlns:c16="http://schemas.microsoft.com/office/drawing/2014/chart" uri="{C3380CC4-5D6E-409C-BE32-E72D297353CC}">
                    <c16:uniqueId val="{00000004-E605-4A63-89B6-94DD1D581F35}"/>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200000</c:v>
                      </c:pt>
                    </c:numCache>
                  </c:numRef>
                </c:val>
                <c:extLst xmlns:c15="http://schemas.microsoft.com/office/drawing/2012/chart">
                  <c:ext xmlns:c16="http://schemas.microsoft.com/office/drawing/2014/chart" uri="{C3380CC4-5D6E-409C-BE32-E72D297353CC}">
                    <c16:uniqueId val="{00000005-E605-4A63-89B6-94DD1D581F35}"/>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300000</c:v>
                      </c:pt>
                    </c:numCache>
                  </c:numRef>
                </c:val>
                <c:extLst xmlns:c15="http://schemas.microsoft.com/office/drawing/2012/chart">
                  <c:ext xmlns:c16="http://schemas.microsoft.com/office/drawing/2014/chart" uri="{C3380CC4-5D6E-409C-BE32-E72D297353CC}">
                    <c16:uniqueId val="{00000006-E605-4A63-89B6-94DD1D581F35}"/>
                  </c:ext>
                </c:extLst>
              </c15:ser>
            </c15:filteredBarSeries>
          </c:ext>
        </c:extLst>
      </c:barChart>
      <c:catAx>
        <c:axId val="560763192"/>
        <c:scaling>
          <c:orientation val="minMax"/>
        </c:scaling>
        <c:delete val="1"/>
        <c:axPos val="b"/>
        <c:numFmt formatCode="General" sourceLinked="1"/>
        <c:majorTickMark val="out"/>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strRef>
              <c:f>Sheet3!$A$6</c:f>
              <c:strCache>
                <c:ptCount val="1"/>
                <c:pt idx="0">
                  <c:v>Total</c:v>
                </c:pt>
              </c:strCache>
            </c:strRef>
          </c:tx>
          <c:spPr>
            <a:solidFill>
              <a:srgbClr val="92D050"/>
            </a:solidFill>
            <a:ln>
              <a:noFill/>
            </a:ln>
            <a:effectLst/>
            <a:scene3d>
              <a:camera prst="orthographicFront"/>
              <a:lightRig rig="threePt" dir="t"/>
            </a:scene3d>
            <a:sp3d>
              <a:bevelT/>
            </a:sp3d>
          </c:spPr>
          <c:invertIfNegative val="0"/>
          <c:val>
            <c:numRef>
              <c:f>Sheet3!$B$6</c:f>
              <c:numCache>
                <c:formatCode>General</c:formatCode>
                <c:ptCount val="1"/>
                <c:pt idx="0">
                  <c:v>23333</c:v>
                </c:pt>
              </c:numCache>
            </c:numRef>
          </c:val>
          <c:extLst>
            <c:ext xmlns:c16="http://schemas.microsoft.com/office/drawing/2014/chart" uri="{C3380CC4-5D6E-409C-BE32-E72D297353CC}">
              <c16:uniqueId val="{00000000-75E9-432E-BD73-EB283202CAF3}"/>
            </c:ext>
          </c:extLst>
        </c:ser>
        <c:dLbls>
          <c:showLegendKey val="0"/>
          <c:showVal val="0"/>
          <c:showCatName val="0"/>
          <c:showSerName val="0"/>
          <c:showPercent val="0"/>
          <c:showBubbleSize val="0"/>
        </c:dLbls>
        <c:gapWidth val="150"/>
        <c:overlap val="100"/>
        <c:axId val="560763192"/>
        <c:axId val="560763520"/>
        <c:extLst>
          <c:ext xmlns:c15="http://schemas.microsoft.com/office/drawing/2012/chart" uri="{02D57815-91ED-43cb-92C2-25804820EDAC}">
            <c15:filteredBarSeries>
              <c15:ser>
                <c:idx val="0"/>
                <c:order val="0"/>
                <c:tx>
                  <c:strRef>
                    <c:extLst>
                      <c:ext uri="{02D57815-91ED-43cb-92C2-25804820EDAC}">
                        <c15:formulaRef>
                          <c15:sqref>Sheet3!$A$2</c15:sqref>
                        </c15:formulaRef>
                      </c:ext>
                    </c:extLst>
                    <c:strCache>
                      <c:ptCount val="1"/>
                      <c:pt idx="0">
                        <c:v>Transition</c:v>
                      </c:pt>
                    </c:strCache>
                  </c:strRef>
                </c:tx>
                <c:spPr>
                  <a:solidFill>
                    <a:srgbClr val="C46C92"/>
                  </a:solidFill>
                  <a:ln>
                    <a:noFill/>
                  </a:ln>
                  <a:effectLst/>
                </c:spPr>
                <c:invertIfNegative val="0"/>
                <c:val>
                  <c:numRef>
                    <c:extLst>
                      <c:ext uri="{02D57815-91ED-43cb-92C2-25804820EDAC}">
                        <c15:formulaRef>
                          <c15:sqref>Sheet3!$B$2</c15:sqref>
                        </c15:formulaRef>
                      </c:ext>
                    </c:extLst>
                    <c:numCache>
                      <c:formatCode>General</c:formatCode>
                      <c:ptCount val="1"/>
                      <c:pt idx="0">
                        <c:v>23333</c:v>
                      </c:pt>
                    </c:numCache>
                  </c:numRef>
                </c:val>
                <c:extLst>
                  <c:ext xmlns:c16="http://schemas.microsoft.com/office/drawing/2014/chart" uri="{C3380CC4-5D6E-409C-BE32-E72D297353CC}">
                    <c16:uniqueId val="{00000001-75E9-432E-BD73-EB283202CAF3}"/>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Sheet3!$A$3</c15:sqref>
                        </c15:formulaRef>
                      </c:ext>
                    </c:extLst>
                    <c:strCache>
                      <c:ptCount val="1"/>
                      <c:pt idx="0">
                        <c:v>Mileage</c:v>
                      </c:pt>
                    </c:strCache>
                  </c:strRef>
                </c:tx>
                <c:spPr>
                  <a:solidFill>
                    <a:srgbClr val="F4B9A4"/>
                  </a:solidFill>
                  <a:ln>
                    <a:noFill/>
                  </a:ln>
                  <a:effectLst/>
                </c:spPr>
                <c:invertIfNegative val="0"/>
                <c:val>
                  <c:numRef>
                    <c:extLst xmlns:c15="http://schemas.microsoft.com/office/drawing/2012/chart">
                      <c:ext xmlns:c15="http://schemas.microsoft.com/office/drawing/2012/chart" uri="{02D57815-91ED-43cb-92C2-25804820EDAC}">
                        <c15:formulaRef>
                          <c15:sqref>Sheet3!$B$3</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2-75E9-432E-BD73-EB283202CAF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Sheet3!$A$4</c15:sqref>
                        </c15:formulaRef>
                      </c:ext>
                    </c:extLst>
                    <c:strCache>
                      <c:ptCount val="1"/>
                      <c:pt idx="0">
                        <c:v>Population</c:v>
                      </c:pt>
                    </c:strCache>
                  </c:strRef>
                </c:tx>
                <c:spPr>
                  <a:solidFill>
                    <a:srgbClr val="ED7D31"/>
                  </a:solidFill>
                  <a:ln>
                    <a:noFill/>
                  </a:ln>
                  <a:effectLst/>
                </c:spPr>
                <c:invertIfNegative val="0"/>
                <c:val>
                  <c:numRef>
                    <c:extLst xmlns:c15="http://schemas.microsoft.com/office/drawing/2012/chart">
                      <c:ext xmlns:c15="http://schemas.microsoft.com/office/drawing/2012/chart" uri="{02D57815-91ED-43cb-92C2-25804820EDAC}">
                        <c15:formulaRef>
                          <c15:sqref>Sheet3!$B$4</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3-75E9-432E-BD73-EB283202CAF3}"/>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Sheet3!$A$5</c15:sqref>
                        </c15:formulaRef>
                      </c:ext>
                    </c:extLst>
                    <c:strCache>
                      <c:ptCount val="1"/>
                      <c:pt idx="0">
                        <c:v>Region</c:v>
                      </c:pt>
                    </c:strCache>
                  </c:strRef>
                </c:tx>
                <c:spPr>
                  <a:solidFill>
                    <a:srgbClr val="C46627"/>
                  </a:solidFill>
                  <a:ln>
                    <a:noFill/>
                  </a:ln>
                  <a:effectLst/>
                </c:spPr>
                <c:invertIfNegative val="0"/>
                <c:val>
                  <c:numRef>
                    <c:extLst xmlns:c15="http://schemas.microsoft.com/office/drawing/2012/chart">
                      <c:ext xmlns:c15="http://schemas.microsoft.com/office/drawing/2012/chart" uri="{02D57815-91ED-43cb-92C2-25804820EDAC}">
                        <c15:formulaRef>
                          <c15:sqref>Sheet3!$B$5</c15:sqref>
                        </c15:formulaRef>
                      </c:ext>
                    </c:extLst>
                    <c:numCache>
                      <c:formatCode>General</c:formatCode>
                      <c:ptCount val="1"/>
                      <c:pt idx="0">
                        <c:v>0</c:v>
                      </c:pt>
                    </c:numCache>
                  </c:numRef>
                </c:val>
                <c:extLst xmlns:c15="http://schemas.microsoft.com/office/drawing/2012/chart">
                  <c:ext xmlns:c16="http://schemas.microsoft.com/office/drawing/2014/chart" uri="{C3380CC4-5D6E-409C-BE32-E72D297353CC}">
                    <c16:uniqueId val="{00000004-75E9-432E-BD73-EB283202CAF3}"/>
                  </c:ext>
                </c:extLst>
              </c15:ser>
            </c15:filteredBarSeries>
          </c:ext>
        </c:extLst>
      </c:barChart>
      <c:catAx>
        <c:axId val="560763192"/>
        <c:scaling>
          <c:orientation val="minMax"/>
        </c:scaling>
        <c:delete val="1"/>
        <c:axPos val="b"/>
        <c:numFmt formatCode="General" sourceLinked="1"/>
        <c:majorTickMark val="none"/>
        <c:minorTickMark val="none"/>
        <c:tickLblPos val="nextTo"/>
        <c:crossAx val="560763520"/>
        <c:crosses val="autoZero"/>
        <c:auto val="1"/>
        <c:lblAlgn val="ctr"/>
        <c:lblOffset val="100"/>
        <c:noMultiLvlLbl val="0"/>
      </c:catAx>
      <c:valAx>
        <c:axId val="560763520"/>
        <c:scaling>
          <c:orientation val="minMax"/>
          <c:max val="800000"/>
          <c:min val="0"/>
        </c:scaling>
        <c:delete val="1"/>
        <c:axPos val="l"/>
        <c:numFmt formatCode="General" sourceLinked="1"/>
        <c:majorTickMark val="out"/>
        <c:minorTickMark val="none"/>
        <c:tickLblPos val="nextTo"/>
        <c:crossAx val="5607631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Region Share</c:v>
                </c:pt>
              </c:strCache>
            </c:strRef>
          </c:tx>
          <c:spPr>
            <a:noFill/>
            <a:ln>
              <a:noFill/>
            </a:ln>
            <a:scene3d>
              <a:camera prst="orthographicFront"/>
              <a:lightRig rig="threePt" dir="t"/>
            </a:scene3d>
            <a:sp3d prstMaterial="dkEdge">
              <a:bevelT/>
            </a:sp3d>
          </c:spPr>
          <c:dPt>
            <c:idx val="0"/>
            <c:bubble3D val="0"/>
            <c:spPr>
              <a:noFill/>
              <a:ln w="19050">
                <a:noFill/>
              </a:ln>
              <a:effectLst/>
            </c:spPr>
            <c:extLst>
              <c:ext xmlns:c16="http://schemas.microsoft.com/office/drawing/2014/chart" uri="{C3380CC4-5D6E-409C-BE32-E72D297353CC}">
                <c16:uniqueId val="{00000001-E401-414B-8F35-9F4018F1F55E}"/>
              </c:ext>
            </c:extLst>
          </c:dPt>
          <c:dPt>
            <c:idx val="1"/>
            <c:bubble3D val="0"/>
            <c:spPr>
              <a:noFill/>
              <a:ln w="19050">
                <a:noFill/>
              </a:ln>
              <a:effectLst/>
            </c:spPr>
            <c:extLst>
              <c:ext xmlns:c16="http://schemas.microsoft.com/office/drawing/2014/chart" uri="{C3380CC4-5D6E-409C-BE32-E72D297353CC}">
                <c16:uniqueId val="{00000001-BBD7-4962-89B1-42C45C90F7F1}"/>
              </c:ext>
            </c:extLst>
          </c:dPt>
          <c:dPt>
            <c:idx val="2"/>
            <c:bubble3D val="0"/>
            <c:spPr>
              <a:noFill/>
              <a:ln w="19050">
                <a:noFill/>
              </a:ln>
              <a:effectLst/>
            </c:spPr>
            <c:extLst>
              <c:ext xmlns:c16="http://schemas.microsoft.com/office/drawing/2014/chart" uri="{C3380CC4-5D6E-409C-BE32-E72D297353CC}">
                <c16:uniqueId val="{00000002-BBD7-4962-89B1-42C45C90F7F1}"/>
              </c:ext>
            </c:extLst>
          </c:dPt>
          <c:dPt>
            <c:idx val="3"/>
            <c:bubble3D val="0"/>
            <c:spPr>
              <a:noFill/>
              <a:ln w="19050">
                <a:noFill/>
              </a:ln>
              <a:effectLst/>
            </c:spPr>
            <c:extLst>
              <c:ext xmlns:c16="http://schemas.microsoft.com/office/drawing/2014/chart" uri="{C3380CC4-5D6E-409C-BE32-E72D297353CC}">
                <c16:uniqueId val="{00000003-BBD7-4962-89B1-42C45C90F7F1}"/>
              </c:ext>
            </c:extLst>
          </c:dPt>
          <c:dPt>
            <c:idx val="4"/>
            <c:bubble3D val="0"/>
            <c:spPr>
              <a:noFill/>
              <a:ln w="19050">
                <a:noFill/>
              </a:ln>
              <a:effectLst/>
            </c:spPr>
            <c:extLst>
              <c:ext xmlns:c16="http://schemas.microsoft.com/office/drawing/2014/chart" uri="{C3380CC4-5D6E-409C-BE32-E72D297353CC}">
                <c16:uniqueId val="{00000004-BBD7-4962-89B1-42C45C90F7F1}"/>
              </c:ext>
            </c:extLst>
          </c:dPt>
          <c:dPt>
            <c:idx val="5"/>
            <c:bubble3D val="0"/>
            <c:spPr>
              <a:noFill/>
              <a:ln w="19050">
                <a:noFill/>
              </a:ln>
              <a:effectLst/>
            </c:spPr>
            <c:extLst>
              <c:ext xmlns:c16="http://schemas.microsoft.com/office/drawing/2014/chart" uri="{C3380CC4-5D6E-409C-BE32-E72D297353CC}">
                <c16:uniqueId val="{00000005-BBD7-4962-89B1-42C45C90F7F1}"/>
              </c:ext>
            </c:extLst>
          </c:dPt>
          <c:dPt>
            <c:idx val="6"/>
            <c:bubble3D val="0"/>
            <c:spPr>
              <a:noFill/>
              <a:ln w="19050">
                <a:noFill/>
              </a:ln>
              <a:effectLst/>
            </c:spPr>
            <c:extLst>
              <c:ext xmlns:c16="http://schemas.microsoft.com/office/drawing/2014/chart" uri="{C3380CC4-5D6E-409C-BE32-E72D297353CC}">
                <c16:uniqueId val="{00000006-BBD7-4962-89B1-42C45C90F7F1}"/>
              </c:ext>
            </c:extLst>
          </c:dPt>
          <c:dPt>
            <c:idx val="7"/>
            <c:bubble3D val="0"/>
            <c:spPr>
              <a:noFill/>
              <a:ln w="19050">
                <a:noFill/>
              </a:ln>
              <a:effectLst/>
            </c:spPr>
            <c:extLst>
              <c:ext xmlns:c16="http://schemas.microsoft.com/office/drawing/2014/chart" uri="{C3380CC4-5D6E-409C-BE32-E72D297353CC}">
                <c16:uniqueId val="{00000007-BBD7-4962-89B1-42C45C90F7F1}"/>
              </c:ext>
            </c:extLst>
          </c:dPt>
          <c:dPt>
            <c:idx val="8"/>
            <c:bubble3D val="0"/>
            <c:spPr>
              <a:noFill/>
              <a:ln w="19050">
                <a:noFill/>
              </a:ln>
              <a:effectLst/>
            </c:spPr>
            <c:extLst>
              <c:ext xmlns:c16="http://schemas.microsoft.com/office/drawing/2014/chart" uri="{C3380CC4-5D6E-409C-BE32-E72D297353CC}">
                <c16:uniqueId val="{00000008-BBD7-4962-89B1-42C45C90F7F1}"/>
              </c:ext>
            </c:extLst>
          </c:dPt>
          <c:dPt>
            <c:idx val="9"/>
            <c:bubble3D val="0"/>
            <c:spPr>
              <a:noFill/>
              <a:ln w="19050">
                <a:noFill/>
              </a:ln>
              <a:effectLst/>
            </c:spPr>
            <c:extLst>
              <c:ext xmlns:c16="http://schemas.microsoft.com/office/drawing/2014/chart" uri="{C3380CC4-5D6E-409C-BE32-E72D297353CC}">
                <c16:uniqueId val="{00000009-BBD7-4962-89B1-42C45C90F7F1}"/>
              </c:ext>
            </c:extLst>
          </c:dPt>
          <c:dPt>
            <c:idx val="10"/>
            <c:bubble3D val="0"/>
            <c:spPr>
              <a:noFill/>
              <a:ln w="19050">
                <a:noFill/>
              </a:ln>
              <a:effectLst/>
            </c:spPr>
            <c:extLst>
              <c:ext xmlns:c16="http://schemas.microsoft.com/office/drawing/2014/chart" uri="{C3380CC4-5D6E-409C-BE32-E72D297353CC}">
                <c16:uniqueId val="{0000000A-BBD7-4962-89B1-42C45C90F7F1}"/>
              </c:ext>
            </c:extLst>
          </c:dPt>
          <c:dPt>
            <c:idx val="11"/>
            <c:bubble3D val="0"/>
            <c:spPr>
              <a:noFill/>
              <a:ln w="19050">
                <a:noFill/>
              </a:ln>
              <a:effectLst/>
            </c:spPr>
            <c:extLst>
              <c:ext xmlns:c16="http://schemas.microsoft.com/office/drawing/2014/chart" uri="{C3380CC4-5D6E-409C-BE32-E72D297353CC}">
                <c16:uniqueId val="{0000000B-BBD7-4962-89B1-42C45C90F7F1}"/>
              </c:ext>
            </c:extLst>
          </c:dPt>
          <c:dLbls>
            <c:dLbl>
              <c:idx val="2"/>
              <c:layout>
                <c:manualLayout>
                  <c:x val="-6.8074963144311776E-4"/>
                  <c:y val="1.7204375667646304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BD7-4962-89B1-42C45C90F7F1}"/>
                </c:ext>
              </c:extLst>
            </c:dLbl>
            <c:dLbl>
              <c:idx val="4"/>
              <c:layout>
                <c:manualLayout>
                  <c:x val="-2.7976896468654513E-3"/>
                  <c:y val="-3.4321063385916221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BD7-4962-89B1-42C45C90F7F1}"/>
                </c:ext>
              </c:extLst>
            </c:dLbl>
            <c:dLbl>
              <c:idx val="8"/>
              <c:layout>
                <c:manualLayout>
                  <c:x val="4.4602586756388226E-3"/>
                  <c:y val="-1.4385500388360185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BD7-4962-89B1-42C45C90F7F1}"/>
                </c:ext>
              </c:extLst>
            </c:dLbl>
            <c:dLbl>
              <c:idx val="9"/>
              <c:layout>
                <c:manualLayout>
                  <c:x val="2.9277075243236018E-3"/>
                  <c:y val="1.0340552714682509E-2"/>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layout>
                    <c:manualLayout>
                      <c:w val="0.10978903216213508"/>
                      <c:h val="8.4141458979382425E-2"/>
                    </c:manualLayout>
                  </c15:layout>
                </c:ext>
                <c:ext xmlns:c16="http://schemas.microsoft.com/office/drawing/2014/chart" uri="{C3380CC4-5D6E-409C-BE32-E72D297353CC}">
                  <c16:uniqueId val="{00000009-BBD7-4962-89B1-42C45C90F7F1}"/>
                </c:ext>
              </c:extLst>
            </c:dLbl>
            <c:dLbl>
              <c:idx val="10"/>
              <c:layout>
                <c:manualLayout>
                  <c:x val="8.8702622142459477E-3"/>
                  <c:y val="3.8376923337738518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BD7-4962-89B1-42C45C90F7F1}"/>
                </c:ext>
              </c:extLst>
            </c:dLbl>
            <c:dLbl>
              <c:idx val="11"/>
              <c:layout>
                <c:manualLayout>
                  <c:x val="-8.9431091101267561E-3"/>
                  <c:y val="0"/>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BD7-4962-89B1-42C45C90F7F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Sheet1!$A$2:$A$13</c:f>
              <c:strCache>
                <c:ptCount val="12"/>
                <c:pt idx="0">
                  <c:v>Great Plains</c:v>
                </c:pt>
                <c:pt idx="1">
                  <c:v>Midwest</c:v>
                </c:pt>
                <c:pt idx="2">
                  <c:v>Eastern</c:v>
                </c:pt>
                <c:pt idx="3">
                  <c:v>Eastern OK</c:v>
                </c:pt>
                <c:pt idx="4">
                  <c:v>Southern Plains</c:v>
                </c:pt>
                <c:pt idx="5">
                  <c:v>Southwest</c:v>
                </c:pt>
                <c:pt idx="6">
                  <c:v>Navajo</c:v>
                </c:pt>
                <c:pt idx="7">
                  <c:v>Western</c:v>
                </c:pt>
                <c:pt idx="8">
                  <c:v>Alaska</c:v>
                </c:pt>
                <c:pt idx="9">
                  <c:v>Pacific</c:v>
                </c:pt>
                <c:pt idx="10">
                  <c:v>Northwest</c:v>
                </c:pt>
                <c:pt idx="11">
                  <c:v>Rocky Mountain</c:v>
                </c:pt>
              </c:strCache>
            </c:strRef>
          </c:cat>
          <c:val>
            <c:numRef>
              <c:f>Sheet1!$B$2:$B$13</c:f>
              <c:numCache>
                <c:formatCode>d\-mmm</c:formatCode>
                <c:ptCount val="12"/>
                <c:pt idx="0">
                  <c:v>43477</c:v>
                </c:pt>
                <c:pt idx="1">
                  <c:v>43477</c:v>
                </c:pt>
                <c:pt idx="2">
                  <c:v>43477</c:v>
                </c:pt>
                <c:pt idx="3">
                  <c:v>43477</c:v>
                </c:pt>
                <c:pt idx="4">
                  <c:v>43477</c:v>
                </c:pt>
                <c:pt idx="5">
                  <c:v>43477</c:v>
                </c:pt>
                <c:pt idx="6">
                  <c:v>43477</c:v>
                </c:pt>
                <c:pt idx="7">
                  <c:v>43477</c:v>
                </c:pt>
                <c:pt idx="8">
                  <c:v>43477</c:v>
                </c:pt>
                <c:pt idx="9">
                  <c:v>43477</c:v>
                </c:pt>
                <c:pt idx="10">
                  <c:v>43477</c:v>
                </c:pt>
                <c:pt idx="11">
                  <c:v>43477</c:v>
                </c:pt>
              </c:numCache>
            </c:numRef>
          </c:val>
          <c:extLst>
            <c:ext xmlns:c16="http://schemas.microsoft.com/office/drawing/2014/chart" uri="{C3380CC4-5D6E-409C-BE32-E72D297353CC}">
              <c16:uniqueId val="{00000000-BBD7-4962-89B1-42C45C90F7F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chemeClr val="accent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2ED2-427B-BC91-58AAE07B101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2ED2-427B-BC91-58AAE07B101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2ED2-427B-BC91-58AAE07B101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2ED2-427B-BC91-58AAE07B101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2ED2-427B-BC91-58AAE07B101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BF2-483D-BCD8-E1FAEC5D5D2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BF2-483D-BCD8-E1FAEC5D5D2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BF2-483D-BCD8-E1FAEC5D5D2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BF2-483D-BCD8-E1FAEC5D5D2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0</c:v>
                      </c:pt>
                      <c:pt idx="1">
                        <c:v>0</c:v>
                      </c:pt>
                      <c:pt idx="2">
                        <c:v>0</c:v>
                      </c:pt>
                      <c:pt idx="3">
                        <c:v>0</c:v>
                      </c:pt>
                      <c:pt idx="4">
                        <c:v>0</c:v>
                      </c:pt>
                      <c:pt idx="5">
                        <c:v>0</c:v>
                      </c:pt>
                      <c:pt idx="6">
                        <c:v>0</c:v>
                      </c:pt>
                      <c:pt idx="7">
                        <c:v>0</c:v>
                      </c:pt>
                      <c:pt idx="8">
                        <c:v>0</c:v>
                      </c:pt>
                      <c:pt idx="9">
                        <c:v>0</c:v>
                      </c:pt>
                      <c:pt idx="10">
                        <c:v>0</c:v>
                      </c:pt>
                      <c:pt idx="11">
                        <c:v>0</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0</c:v>
                      </c:pt>
                      <c:pt idx="1">
                        <c:v>0</c:v>
                      </c:pt>
                      <c:pt idx="2">
                        <c:v>0</c:v>
                      </c:pt>
                      <c:pt idx="3">
                        <c:v>0</c:v>
                      </c:pt>
                      <c:pt idx="4">
                        <c:v>0</c:v>
                      </c:pt>
                      <c:pt idx="5">
                        <c:v>0</c:v>
                      </c:pt>
                      <c:pt idx="6">
                        <c:v>0</c:v>
                      </c:pt>
                      <c:pt idx="7">
                        <c:v>0</c:v>
                      </c:pt>
                      <c:pt idx="8">
                        <c:v>0</c:v>
                      </c:pt>
                      <c:pt idx="9">
                        <c:v>0</c:v>
                      </c:pt>
                      <c:pt idx="10">
                        <c:v>0</c:v>
                      </c:pt>
                      <c:pt idx="11">
                        <c:v>0</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Region Share</c:v>
                </c:pt>
              </c:strCache>
            </c:strRef>
          </c:tx>
          <c:spPr>
            <a:noFill/>
            <a:ln>
              <a:noFill/>
            </a:ln>
            <a:scene3d>
              <a:camera prst="orthographicFront"/>
              <a:lightRig rig="threePt" dir="t"/>
            </a:scene3d>
            <a:sp3d prstMaterial="dkEdge">
              <a:bevelT/>
            </a:sp3d>
          </c:spPr>
          <c:dPt>
            <c:idx val="0"/>
            <c:bubble3D val="0"/>
            <c:spPr>
              <a:noFill/>
              <a:ln w="19050">
                <a:noFill/>
              </a:ln>
              <a:effectLst/>
            </c:spPr>
            <c:extLst>
              <c:ext xmlns:c16="http://schemas.microsoft.com/office/drawing/2014/chart" uri="{C3380CC4-5D6E-409C-BE32-E72D297353CC}">
                <c16:uniqueId val="{00000001-E401-414B-8F35-9F4018F1F55E}"/>
              </c:ext>
            </c:extLst>
          </c:dPt>
          <c:dPt>
            <c:idx val="1"/>
            <c:bubble3D val="0"/>
            <c:spPr>
              <a:noFill/>
              <a:ln w="19050">
                <a:noFill/>
              </a:ln>
              <a:effectLst/>
            </c:spPr>
            <c:extLst>
              <c:ext xmlns:c16="http://schemas.microsoft.com/office/drawing/2014/chart" uri="{C3380CC4-5D6E-409C-BE32-E72D297353CC}">
                <c16:uniqueId val="{00000001-BBD7-4962-89B1-42C45C90F7F1}"/>
              </c:ext>
            </c:extLst>
          </c:dPt>
          <c:dPt>
            <c:idx val="2"/>
            <c:bubble3D val="0"/>
            <c:spPr>
              <a:noFill/>
              <a:ln w="19050">
                <a:noFill/>
              </a:ln>
              <a:effectLst/>
            </c:spPr>
            <c:extLst>
              <c:ext xmlns:c16="http://schemas.microsoft.com/office/drawing/2014/chart" uri="{C3380CC4-5D6E-409C-BE32-E72D297353CC}">
                <c16:uniqueId val="{00000002-BBD7-4962-89B1-42C45C90F7F1}"/>
              </c:ext>
            </c:extLst>
          </c:dPt>
          <c:dPt>
            <c:idx val="3"/>
            <c:bubble3D val="0"/>
            <c:spPr>
              <a:noFill/>
              <a:ln w="19050">
                <a:noFill/>
              </a:ln>
              <a:effectLst/>
            </c:spPr>
            <c:extLst>
              <c:ext xmlns:c16="http://schemas.microsoft.com/office/drawing/2014/chart" uri="{C3380CC4-5D6E-409C-BE32-E72D297353CC}">
                <c16:uniqueId val="{00000003-BBD7-4962-89B1-42C45C90F7F1}"/>
              </c:ext>
            </c:extLst>
          </c:dPt>
          <c:dPt>
            <c:idx val="4"/>
            <c:bubble3D val="0"/>
            <c:spPr>
              <a:noFill/>
              <a:ln w="19050">
                <a:noFill/>
              </a:ln>
              <a:effectLst/>
            </c:spPr>
            <c:extLst>
              <c:ext xmlns:c16="http://schemas.microsoft.com/office/drawing/2014/chart" uri="{C3380CC4-5D6E-409C-BE32-E72D297353CC}">
                <c16:uniqueId val="{00000004-BBD7-4962-89B1-42C45C90F7F1}"/>
              </c:ext>
            </c:extLst>
          </c:dPt>
          <c:dPt>
            <c:idx val="5"/>
            <c:bubble3D val="0"/>
            <c:spPr>
              <a:noFill/>
              <a:ln w="19050">
                <a:noFill/>
              </a:ln>
              <a:effectLst/>
            </c:spPr>
            <c:extLst>
              <c:ext xmlns:c16="http://schemas.microsoft.com/office/drawing/2014/chart" uri="{C3380CC4-5D6E-409C-BE32-E72D297353CC}">
                <c16:uniqueId val="{00000005-BBD7-4962-89B1-42C45C90F7F1}"/>
              </c:ext>
            </c:extLst>
          </c:dPt>
          <c:dPt>
            <c:idx val="6"/>
            <c:bubble3D val="0"/>
            <c:spPr>
              <a:noFill/>
              <a:ln w="19050">
                <a:noFill/>
              </a:ln>
              <a:effectLst/>
            </c:spPr>
            <c:extLst>
              <c:ext xmlns:c16="http://schemas.microsoft.com/office/drawing/2014/chart" uri="{C3380CC4-5D6E-409C-BE32-E72D297353CC}">
                <c16:uniqueId val="{00000006-BBD7-4962-89B1-42C45C90F7F1}"/>
              </c:ext>
            </c:extLst>
          </c:dPt>
          <c:dPt>
            <c:idx val="7"/>
            <c:bubble3D val="0"/>
            <c:spPr>
              <a:noFill/>
              <a:ln w="19050">
                <a:noFill/>
              </a:ln>
              <a:effectLst/>
            </c:spPr>
            <c:extLst>
              <c:ext xmlns:c16="http://schemas.microsoft.com/office/drawing/2014/chart" uri="{C3380CC4-5D6E-409C-BE32-E72D297353CC}">
                <c16:uniqueId val="{00000007-BBD7-4962-89B1-42C45C90F7F1}"/>
              </c:ext>
            </c:extLst>
          </c:dPt>
          <c:dPt>
            <c:idx val="8"/>
            <c:bubble3D val="0"/>
            <c:spPr>
              <a:noFill/>
              <a:ln w="19050">
                <a:noFill/>
              </a:ln>
              <a:effectLst/>
            </c:spPr>
            <c:extLst>
              <c:ext xmlns:c16="http://schemas.microsoft.com/office/drawing/2014/chart" uri="{C3380CC4-5D6E-409C-BE32-E72D297353CC}">
                <c16:uniqueId val="{00000008-BBD7-4962-89B1-42C45C90F7F1}"/>
              </c:ext>
            </c:extLst>
          </c:dPt>
          <c:dPt>
            <c:idx val="9"/>
            <c:bubble3D val="0"/>
            <c:spPr>
              <a:noFill/>
              <a:ln w="19050">
                <a:noFill/>
              </a:ln>
              <a:effectLst/>
            </c:spPr>
            <c:extLst>
              <c:ext xmlns:c16="http://schemas.microsoft.com/office/drawing/2014/chart" uri="{C3380CC4-5D6E-409C-BE32-E72D297353CC}">
                <c16:uniqueId val="{00000009-BBD7-4962-89B1-42C45C90F7F1}"/>
              </c:ext>
            </c:extLst>
          </c:dPt>
          <c:dPt>
            <c:idx val="10"/>
            <c:bubble3D val="0"/>
            <c:spPr>
              <a:noFill/>
              <a:ln w="19050">
                <a:noFill/>
              </a:ln>
              <a:effectLst/>
            </c:spPr>
            <c:extLst>
              <c:ext xmlns:c16="http://schemas.microsoft.com/office/drawing/2014/chart" uri="{C3380CC4-5D6E-409C-BE32-E72D297353CC}">
                <c16:uniqueId val="{0000000A-BBD7-4962-89B1-42C45C90F7F1}"/>
              </c:ext>
            </c:extLst>
          </c:dPt>
          <c:dPt>
            <c:idx val="11"/>
            <c:bubble3D val="0"/>
            <c:spPr>
              <a:noFill/>
              <a:ln w="19050">
                <a:noFill/>
              </a:ln>
              <a:effectLst/>
            </c:spPr>
            <c:extLst>
              <c:ext xmlns:c16="http://schemas.microsoft.com/office/drawing/2014/chart" uri="{C3380CC4-5D6E-409C-BE32-E72D297353CC}">
                <c16:uniqueId val="{0000000B-BBD7-4962-89B1-42C45C90F7F1}"/>
              </c:ext>
            </c:extLst>
          </c:dPt>
          <c:dLbls>
            <c:dLbl>
              <c:idx val="2"/>
              <c:layout>
                <c:manualLayout>
                  <c:x val="-6.8074963144311776E-4"/>
                  <c:y val="1.7204375667646304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BD7-4962-89B1-42C45C90F7F1}"/>
                </c:ext>
              </c:extLst>
            </c:dLbl>
            <c:dLbl>
              <c:idx val="4"/>
              <c:layout>
                <c:manualLayout>
                  <c:x val="-2.7976896468654513E-3"/>
                  <c:y val="-3.4321063385916221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BD7-4962-89B1-42C45C90F7F1}"/>
                </c:ext>
              </c:extLst>
            </c:dLbl>
            <c:dLbl>
              <c:idx val="8"/>
              <c:layout>
                <c:manualLayout>
                  <c:x val="4.4602586756388226E-3"/>
                  <c:y val="-1.4385500388360185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BD7-4962-89B1-42C45C90F7F1}"/>
                </c:ext>
              </c:extLst>
            </c:dLbl>
            <c:dLbl>
              <c:idx val="9"/>
              <c:layout>
                <c:manualLayout>
                  <c:x val="2.9277075243236018E-3"/>
                  <c:y val="1.0340552714682509E-2"/>
                </c:manualLayout>
              </c:layout>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layout>
                    <c:manualLayout>
                      <c:w val="0.10978903216213508"/>
                      <c:h val="8.4141458979382425E-2"/>
                    </c:manualLayout>
                  </c15:layout>
                </c:ext>
                <c:ext xmlns:c16="http://schemas.microsoft.com/office/drawing/2014/chart" uri="{C3380CC4-5D6E-409C-BE32-E72D297353CC}">
                  <c16:uniqueId val="{00000009-BBD7-4962-89B1-42C45C90F7F1}"/>
                </c:ext>
              </c:extLst>
            </c:dLbl>
            <c:dLbl>
              <c:idx val="10"/>
              <c:layout>
                <c:manualLayout>
                  <c:x val="8.8702622142459477E-3"/>
                  <c:y val="3.8376923337738518E-2"/>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BD7-4962-89B1-42C45C90F7F1}"/>
                </c:ext>
              </c:extLst>
            </c:dLbl>
            <c:dLbl>
              <c:idx val="11"/>
              <c:layout>
                <c:manualLayout>
                  <c:x val="-8.9431091101267561E-3"/>
                  <c:y val="0"/>
                </c:manualLayout>
              </c:layout>
              <c:showLegendKey val="0"/>
              <c:showVal val="0"/>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BD7-4962-89B1-42C45C90F7F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Sheet1!$A$2:$A$13</c:f>
              <c:strCache>
                <c:ptCount val="12"/>
                <c:pt idx="0">
                  <c:v>Great Plains</c:v>
                </c:pt>
                <c:pt idx="1">
                  <c:v>Midwest</c:v>
                </c:pt>
                <c:pt idx="2">
                  <c:v>Eastern</c:v>
                </c:pt>
                <c:pt idx="3">
                  <c:v>Eastern OK</c:v>
                </c:pt>
                <c:pt idx="4">
                  <c:v>Southern Plains</c:v>
                </c:pt>
                <c:pt idx="5">
                  <c:v>Southwest</c:v>
                </c:pt>
                <c:pt idx="6">
                  <c:v>Navajo</c:v>
                </c:pt>
                <c:pt idx="7">
                  <c:v>Western</c:v>
                </c:pt>
                <c:pt idx="8">
                  <c:v>Alaska</c:v>
                </c:pt>
                <c:pt idx="9">
                  <c:v>Pacific</c:v>
                </c:pt>
                <c:pt idx="10">
                  <c:v>Northwest</c:v>
                </c:pt>
                <c:pt idx="11">
                  <c:v>Rocky Mountain</c:v>
                </c:pt>
              </c:strCache>
            </c:strRef>
          </c:cat>
          <c:val>
            <c:numRef>
              <c:f>Sheet1!$B$2:$B$13</c:f>
              <c:numCache>
                <c:formatCode>d\-mmm</c:formatCode>
                <c:ptCount val="12"/>
                <c:pt idx="0">
                  <c:v>43477</c:v>
                </c:pt>
                <c:pt idx="1">
                  <c:v>43477</c:v>
                </c:pt>
                <c:pt idx="2">
                  <c:v>43477</c:v>
                </c:pt>
                <c:pt idx="3">
                  <c:v>43477</c:v>
                </c:pt>
                <c:pt idx="4">
                  <c:v>43477</c:v>
                </c:pt>
                <c:pt idx="5">
                  <c:v>43477</c:v>
                </c:pt>
                <c:pt idx="6">
                  <c:v>43477</c:v>
                </c:pt>
                <c:pt idx="7">
                  <c:v>43477</c:v>
                </c:pt>
                <c:pt idx="8">
                  <c:v>43477</c:v>
                </c:pt>
                <c:pt idx="9">
                  <c:v>43477</c:v>
                </c:pt>
                <c:pt idx="10">
                  <c:v>43477</c:v>
                </c:pt>
                <c:pt idx="11">
                  <c:v>43477</c:v>
                </c:pt>
              </c:numCache>
            </c:numRef>
          </c:val>
          <c:extLst>
            <c:ext xmlns:c16="http://schemas.microsoft.com/office/drawing/2014/chart" uri="{C3380CC4-5D6E-409C-BE32-E72D297353CC}">
              <c16:uniqueId val="{00000000-BBD7-4962-89B1-42C45C90F7F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BF2-483D-BCD8-E1FAEC5D5D2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BF2-483D-BCD8-E1FAEC5D5D2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BF2-483D-BCD8-E1FAEC5D5D2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BF2-483D-BCD8-E1FAEC5D5D2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80F1-4E42-BE74-9D55F223BF06}"/>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80F1-4E42-BE74-9D55F223BF06}"/>
            </c:ext>
          </c:extLst>
        </c:ser>
        <c:ser>
          <c:idx val="1"/>
          <c:order val="2"/>
          <c:tx>
            <c:v>Population</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80F1-4E42-BE74-9D55F223BF06}"/>
            </c:ext>
          </c:extLst>
        </c:ser>
        <c:ser>
          <c:idx val="2"/>
          <c:order val="3"/>
          <c:tx>
            <c:v>Region</c:v>
          </c:tx>
          <c:spPr>
            <a:solidFill>
              <a:srgbClr val="97512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Sheet2!$E$2:$E$13</c:f>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80F1-4E42-BE74-9D55F223BF06}"/>
            </c:ext>
          </c:extLst>
        </c:ser>
        <c:dLbls>
          <c:showLegendKey val="0"/>
          <c:showVal val="0"/>
          <c:showCatName val="0"/>
          <c:showSerName val="0"/>
          <c:showPercent val="0"/>
          <c:showBubbleSize val="0"/>
        </c:dLbls>
        <c:gapWidth val="40"/>
        <c:overlap val="100"/>
        <c:axId val="420499328"/>
        <c:axId val="420505560"/>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80F1-4E42-BE74-9D55F223BF06}"/>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80F1-4E42-BE74-9D55F223BF06}"/>
            </c:ext>
          </c:extLst>
        </c:ser>
        <c:ser>
          <c:idx val="1"/>
          <c:order val="2"/>
          <c:tx>
            <c:v>Population</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80F1-4E42-BE74-9D55F223BF06}"/>
            </c:ext>
          </c:extLst>
        </c:ser>
        <c:ser>
          <c:idx val="2"/>
          <c:order val="3"/>
          <c:tx>
            <c:v>Region</c:v>
          </c:tx>
          <c:spPr>
            <a:solidFill>
              <a:srgbClr val="97512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Sheet2!$E$2:$E$13</c:f>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80F1-4E42-BE74-9D55F223BF06}"/>
            </c:ext>
          </c:extLst>
        </c:ser>
        <c:dLbls>
          <c:showLegendKey val="0"/>
          <c:showVal val="0"/>
          <c:showCatName val="0"/>
          <c:showSerName val="0"/>
          <c:showPercent val="0"/>
          <c:showBubbleSize val="0"/>
        </c:dLbls>
        <c:gapWidth val="40"/>
        <c:overlap val="100"/>
        <c:axId val="420499328"/>
        <c:axId val="420505560"/>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09-4873-B421-8F40F5EE10B5}"/>
            </c:ext>
          </c:extLst>
        </c:ser>
        <c:ser>
          <c:idx val="0"/>
          <c:order val="1"/>
          <c:tx>
            <c:v>Mileage</c:v>
          </c:tx>
          <c:spPr>
            <a:no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09-4873-B421-8F40F5EE10B5}"/>
            </c:ext>
          </c:extLst>
        </c:ser>
        <c:ser>
          <c:idx val="1"/>
          <c:order val="2"/>
          <c:tx>
            <c:v>Population</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Sheet2!$D$2:$D$13</c:f>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09-4873-B421-8F40F5EE10B5}"/>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2"/>
                <c:order val="3"/>
                <c:tx>
                  <c:v>Region</c:v>
                </c:tx>
                <c:spPr>
                  <a:solidFill>
                    <a:srgbClr val="C46627"/>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c:ext xmlns:c16="http://schemas.microsoft.com/office/drawing/2014/chart" uri="{C3380CC4-5D6E-409C-BE32-E72D297353CC}">
                    <c16:uniqueId val="{00000003-9E09-4873-B421-8F40F5EE10B5}"/>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7CD2-4B2E-86E4-4F974D782789}"/>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7CD2-4B2E-86E4-4F974D782789}"/>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7CD2-4B2E-86E4-4F974D782789}"/>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7CD2-4B2E-86E4-4F974D782789}"/>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rgbClr val="ED7D31"/>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4D22-40F8-8585-2B545EB81E5F}"/>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4D22-40F8-8585-2B545EB81E5F}"/>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4D22-40F8-8585-2B545EB81E5F}"/>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4D22-40F8-8585-2B545EB81E5F}"/>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4D22-40F8-8585-2B545EB81E5F}"/>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0992-4745-8CE4-0791ACC78BC0}"/>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0992-4745-8CE4-0791ACC78BC0}"/>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0992-4745-8CE4-0791ACC78BC0}"/>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0992-4745-8CE4-0791ACC78BC0}"/>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06B2-4BF3-A1E8-21C6F82BCE1C}"/>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06B2-4BF3-A1E8-21C6F82BCE1C}"/>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06B2-4BF3-A1E8-21C6F82BCE1C}"/>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06B2-4BF3-A1E8-21C6F82BCE1C}"/>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E51-4E7C-AFC4-67B5EEF9614D}"/>
            </c:ext>
          </c:extLst>
        </c:ser>
        <c:ser>
          <c:idx val="0"/>
          <c:order val="1"/>
          <c:tx>
            <c:v>Mileage</c:v>
          </c:tx>
          <c:spPr>
            <a:solidFill>
              <a:srgbClr val="F4B9A4"/>
            </a:solidFill>
            <a:ln>
              <a:noFill/>
            </a:ln>
            <a:effectLst/>
            <a:scene3d>
              <a:camera prst="orthographicFront"/>
              <a:lightRig rig="threePt" dir="t"/>
            </a:scene3d>
            <a:sp3d>
              <a:bevelT/>
            </a:sp3d>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Sheet2!$C$2:$C$13</c:f>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E51-4E7C-AFC4-67B5EEF9614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1"/>
                <c:order val="2"/>
                <c:tx>
                  <c:v>Population</c:v>
                </c:tx>
                <c:spPr>
                  <a:solidFill>
                    <a:srgbClr val="ED7D31"/>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c:ext xmlns:c16="http://schemas.microsoft.com/office/drawing/2014/chart" uri="{C3380CC4-5D6E-409C-BE32-E72D297353CC}">
                    <c16:uniqueId val="{00000002-9E51-4E7C-AFC4-67B5EEF9614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E51-4E7C-AFC4-67B5EEF9614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4417121.9741053861</c:v>
                      </c:pt>
                      <c:pt idx="1">
                        <c:v>2383113.6064742729</c:v>
                      </c:pt>
                      <c:pt idx="2">
                        <c:v>6860394.1014448488</c:v>
                      </c:pt>
                      <c:pt idx="3">
                        <c:v>15109544.172978353</c:v>
                      </c:pt>
                      <c:pt idx="4">
                        <c:v>3419164.1173591171</c:v>
                      </c:pt>
                      <c:pt idx="5">
                        <c:v>1957126.2425099637</c:v>
                      </c:pt>
                      <c:pt idx="6">
                        <c:v>8746793.4342889823</c:v>
                      </c:pt>
                      <c:pt idx="7">
                        <c:v>1081692.0141667344</c:v>
                      </c:pt>
                      <c:pt idx="8">
                        <c:v>6008187.1012348961</c:v>
                      </c:pt>
                      <c:pt idx="9">
                        <c:v>13110376.647547161</c:v>
                      </c:pt>
                      <c:pt idx="10">
                        <c:v>5331461.8095718548</c:v>
                      </c:pt>
                      <c:pt idx="11">
                        <c:v>1775024.7739450682</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5793554.6512595909</c:v>
                      </c:pt>
                      <c:pt idx="1">
                        <c:v>6430436.9501308175</c:v>
                      </c:pt>
                      <c:pt idx="2">
                        <c:v>2990562.9180658897</c:v>
                      </c:pt>
                      <c:pt idx="3">
                        <c:v>5359254.6906515611</c:v>
                      </c:pt>
                      <c:pt idx="4">
                        <c:v>8508253.5095079988</c:v>
                      </c:pt>
                      <c:pt idx="5">
                        <c:v>24194226.477957364</c:v>
                      </c:pt>
                      <c:pt idx="6">
                        <c:v>9739509.250147732</c:v>
                      </c:pt>
                      <c:pt idx="7">
                        <c:v>6459026.3740891488</c:v>
                      </c:pt>
                      <c:pt idx="8">
                        <c:v>3897509.5129444343</c:v>
                      </c:pt>
                      <c:pt idx="9">
                        <c:v>12064054.58526076</c:v>
                      </c:pt>
                      <c:pt idx="10">
                        <c:v>11453373.572308384</c:v>
                      </c:pt>
                      <c:pt idx="11">
                        <c:v>4510237.5013592215</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7366666.6662077345</c:v>
                      </c:pt>
                      <c:pt idx="1">
                        <c:v>7366666.666207728</c:v>
                      </c:pt>
                      <c:pt idx="2">
                        <c:v>7366666.6662077308</c:v>
                      </c:pt>
                      <c:pt idx="3">
                        <c:v>7366666.6662077364</c:v>
                      </c:pt>
                      <c:pt idx="4">
                        <c:v>7366666.6662077345</c:v>
                      </c:pt>
                      <c:pt idx="5">
                        <c:v>7366666.6662077233</c:v>
                      </c:pt>
                      <c:pt idx="6">
                        <c:v>7366666.6662077317</c:v>
                      </c:pt>
                      <c:pt idx="7">
                        <c:v>7366666.666207728</c:v>
                      </c:pt>
                      <c:pt idx="8">
                        <c:v>7366666.666207727</c:v>
                      </c:pt>
                      <c:pt idx="9">
                        <c:v>7366666.6662077317</c:v>
                      </c:pt>
                      <c:pt idx="10">
                        <c:v>7366666.6662077298</c:v>
                      </c:pt>
                      <c:pt idx="11">
                        <c:v>7366666.6662077345</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chemeClr val="accent1"/>
            </a:solidFill>
            <a:ln>
              <a:noFill/>
            </a:ln>
            <a:effectLst/>
            <a:scene3d>
              <a:camera prst="orthographicFront"/>
              <a:lightRig rig="threePt" dir="t"/>
            </a:scene3d>
            <a:sp3d>
              <a:bevelT/>
            </a:sp3d>
          </c:spPr>
          <c:invertIfNegative val="0"/>
          <c:dPt>
            <c:idx val="1"/>
            <c:invertIfNegative val="0"/>
            <c:bubble3D val="0"/>
            <c:spPr>
              <a:noFill/>
              <a:ln>
                <a:noFill/>
              </a:ln>
              <a:effectLst/>
            </c:spPr>
            <c:extLst>
              <c:ext xmlns:c16="http://schemas.microsoft.com/office/drawing/2014/chart" uri="{C3380CC4-5D6E-409C-BE32-E72D297353CC}">
                <c16:uniqueId val="{00000005-EE70-4B4C-A940-CCE6D348C48D}"/>
              </c:ext>
            </c:extLst>
          </c:dPt>
          <c:dPt>
            <c:idx val="2"/>
            <c:invertIfNegative val="0"/>
            <c:bubble3D val="0"/>
            <c:spPr>
              <a:noFill/>
              <a:ln>
                <a:noFill/>
              </a:ln>
              <a:effectLst/>
            </c:spPr>
            <c:extLst>
              <c:ext xmlns:c16="http://schemas.microsoft.com/office/drawing/2014/chart" uri="{C3380CC4-5D6E-409C-BE32-E72D297353CC}">
                <c16:uniqueId val="{00000006-EE70-4B4C-A940-CCE6D348C48D}"/>
              </c:ext>
            </c:extLst>
          </c:dPt>
          <c:dPt>
            <c:idx val="3"/>
            <c:invertIfNegative val="0"/>
            <c:bubble3D val="0"/>
            <c:spPr>
              <a:noFill/>
              <a:ln>
                <a:noFill/>
              </a:ln>
              <a:effectLst/>
            </c:spPr>
            <c:extLst>
              <c:ext xmlns:c16="http://schemas.microsoft.com/office/drawing/2014/chart" uri="{C3380CC4-5D6E-409C-BE32-E72D297353CC}">
                <c16:uniqueId val="{00000007-EE70-4B4C-A940-CCE6D348C48D}"/>
              </c:ext>
            </c:extLst>
          </c:dPt>
          <c:dPt>
            <c:idx val="4"/>
            <c:invertIfNegative val="0"/>
            <c:bubble3D val="0"/>
            <c:spPr>
              <a:noFill/>
              <a:ln>
                <a:noFill/>
              </a:ln>
              <a:effectLst/>
            </c:spPr>
            <c:extLst>
              <c:ext xmlns:c16="http://schemas.microsoft.com/office/drawing/2014/chart" uri="{C3380CC4-5D6E-409C-BE32-E72D297353CC}">
                <c16:uniqueId val="{00000008-EE70-4B4C-A940-CCE6D348C48D}"/>
              </c:ext>
            </c:extLst>
          </c:dPt>
          <c:dPt>
            <c:idx val="5"/>
            <c:invertIfNegative val="0"/>
            <c:bubble3D val="0"/>
            <c:spPr>
              <a:noFill/>
              <a:ln>
                <a:noFill/>
              </a:ln>
              <a:effectLst/>
            </c:spPr>
            <c:extLst>
              <c:ext xmlns:c16="http://schemas.microsoft.com/office/drawing/2014/chart" uri="{C3380CC4-5D6E-409C-BE32-E72D297353CC}">
                <c16:uniqueId val="{00000009-EE70-4B4C-A940-CCE6D348C48D}"/>
              </c:ext>
            </c:extLst>
          </c:dPt>
          <c:dPt>
            <c:idx val="6"/>
            <c:invertIfNegative val="0"/>
            <c:bubble3D val="0"/>
            <c:spPr>
              <a:noFill/>
              <a:ln>
                <a:noFill/>
              </a:ln>
              <a:effectLst/>
            </c:spPr>
            <c:extLst>
              <c:ext xmlns:c16="http://schemas.microsoft.com/office/drawing/2014/chart" uri="{C3380CC4-5D6E-409C-BE32-E72D297353CC}">
                <c16:uniqueId val="{0000000A-EE70-4B4C-A940-CCE6D348C48D}"/>
              </c:ext>
            </c:extLst>
          </c:dPt>
          <c:dPt>
            <c:idx val="7"/>
            <c:invertIfNegative val="0"/>
            <c:bubble3D val="0"/>
            <c:spPr>
              <a:noFill/>
              <a:ln>
                <a:noFill/>
              </a:ln>
              <a:effectLst/>
            </c:spPr>
            <c:extLst>
              <c:ext xmlns:c16="http://schemas.microsoft.com/office/drawing/2014/chart" uri="{C3380CC4-5D6E-409C-BE32-E72D297353CC}">
                <c16:uniqueId val="{0000000B-EE70-4B4C-A940-CCE6D348C48D}"/>
              </c:ext>
            </c:extLst>
          </c:dPt>
          <c:dPt>
            <c:idx val="8"/>
            <c:invertIfNegative val="0"/>
            <c:bubble3D val="0"/>
            <c:spPr>
              <a:noFill/>
              <a:ln>
                <a:noFill/>
              </a:ln>
              <a:effectLst/>
            </c:spPr>
            <c:extLst>
              <c:ext xmlns:c16="http://schemas.microsoft.com/office/drawing/2014/chart" uri="{C3380CC4-5D6E-409C-BE32-E72D297353CC}">
                <c16:uniqueId val="{0000000C-EE70-4B4C-A940-CCE6D348C48D}"/>
              </c:ext>
            </c:extLst>
          </c:dPt>
          <c:dPt>
            <c:idx val="9"/>
            <c:invertIfNegative val="0"/>
            <c:bubble3D val="0"/>
            <c:spPr>
              <a:noFill/>
              <a:ln>
                <a:noFill/>
              </a:ln>
              <a:effectLst/>
            </c:spPr>
            <c:extLst>
              <c:ext xmlns:c16="http://schemas.microsoft.com/office/drawing/2014/chart" uri="{C3380CC4-5D6E-409C-BE32-E72D297353CC}">
                <c16:uniqueId val="{0000000D-EE70-4B4C-A940-CCE6D348C48D}"/>
              </c:ext>
            </c:extLst>
          </c:dPt>
          <c:dPt>
            <c:idx val="10"/>
            <c:invertIfNegative val="0"/>
            <c:bubble3D val="0"/>
            <c:spPr>
              <a:noFill/>
              <a:ln>
                <a:noFill/>
              </a:ln>
              <a:effectLst/>
            </c:spPr>
            <c:extLst>
              <c:ext xmlns:c16="http://schemas.microsoft.com/office/drawing/2014/chart" uri="{C3380CC4-5D6E-409C-BE32-E72D297353CC}">
                <c16:uniqueId val="{0000000E-EE70-4B4C-A940-CCE6D348C48D}"/>
              </c:ext>
            </c:extLst>
          </c:dPt>
          <c:dPt>
            <c:idx val="11"/>
            <c:invertIfNegative val="0"/>
            <c:bubble3D val="0"/>
            <c:spPr>
              <a:noFill/>
              <a:ln>
                <a:noFill/>
              </a:ln>
              <a:effectLst/>
            </c:spPr>
            <c:extLst>
              <c:ext xmlns:c16="http://schemas.microsoft.com/office/drawing/2014/chart" uri="{C3380CC4-5D6E-409C-BE32-E72D297353CC}">
                <c16:uniqueId val="{0000000F-EE70-4B4C-A940-CCE6D348C48D}"/>
              </c:ext>
            </c:extLst>
          </c:dPt>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EE70-4B4C-A940-CCE6D348C48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EE70-4B4C-A940-CCE6D348C48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EE70-4B4C-A940-CCE6D348C48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EE70-4B4C-A940-CCE6D348C48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EE70-4B4C-A940-CCE6D348C48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4417121.9741053861</c:v>
                      </c:pt>
                      <c:pt idx="1">
                        <c:v>2383113.6064742729</c:v>
                      </c:pt>
                      <c:pt idx="2">
                        <c:v>6860394.1014448488</c:v>
                      </c:pt>
                      <c:pt idx="3">
                        <c:v>15109544.172978353</c:v>
                      </c:pt>
                      <c:pt idx="4">
                        <c:v>3419164.1173591171</c:v>
                      </c:pt>
                      <c:pt idx="5">
                        <c:v>1957126.2425099637</c:v>
                      </c:pt>
                      <c:pt idx="6">
                        <c:v>8746793.4342889823</c:v>
                      </c:pt>
                      <c:pt idx="7">
                        <c:v>1081692.0141667344</c:v>
                      </c:pt>
                      <c:pt idx="8">
                        <c:v>6008187.1012348961</c:v>
                      </c:pt>
                      <c:pt idx="9">
                        <c:v>13110376.647547161</c:v>
                      </c:pt>
                      <c:pt idx="10">
                        <c:v>5331461.8095718548</c:v>
                      </c:pt>
                      <c:pt idx="11">
                        <c:v>1775024.7739450682</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5793554.6512595909</c:v>
                      </c:pt>
                      <c:pt idx="1">
                        <c:v>6430436.9501308175</c:v>
                      </c:pt>
                      <c:pt idx="2">
                        <c:v>2990562.9180658897</c:v>
                      </c:pt>
                      <c:pt idx="3">
                        <c:v>5359254.6906515611</c:v>
                      </c:pt>
                      <c:pt idx="4">
                        <c:v>8508253.5095079988</c:v>
                      </c:pt>
                      <c:pt idx="5">
                        <c:v>24194226.477957364</c:v>
                      </c:pt>
                      <c:pt idx="6">
                        <c:v>9739509.250147732</c:v>
                      </c:pt>
                      <c:pt idx="7">
                        <c:v>6459026.3740891488</c:v>
                      </c:pt>
                      <c:pt idx="8">
                        <c:v>3897509.5129444343</c:v>
                      </c:pt>
                      <c:pt idx="9">
                        <c:v>12064054.58526076</c:v>
                      </c:pt>
                      <c:pt idx="10">
                        <c:v>11453373.572308384</c:v>
                      </c:pt>
                      <c:pt idx="11">
                        <c:v>4510237.5013592215</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7366666.6662077345</c:v>
                      </c:pt>
                      <c:pt idx="1">
                        <c:v>7366666.666207728</c:v>
                      </c:pt>
                      <c:pt idx="2">
                        <c:v>7366666.6662077308</c:v>
                      </c:pt>
                      <c:pt idx="3">
                        <c:v>7366666.6662077364</c:v>
                      </c:pt>
                      <c:pt idx="4">
                        <c:v>7366666.6662077345</c:v>
                      </c:pt>
                      <c:pt idx="5">
                        <c:v>7366666.6662077233</c:v>
                      </c:pt>
                      <c:pt idx="6">
                        <c:v>7366666.6662077317</c:v>
                      </c:pt>
                      <c:pt idx="7">
                        <c:v>7366666.666207728</c:v>
                      </c:pt>
                      <c:pt idx="8">
                        <c:v>7366666.666207727</c:v>
                      </c:pt>
                      <c:pt idx="9">
                        <c:v>7366666.6662077317</c:v>
                      </c:pt>
                      <c:pt idx="10">
                        <c:v>7366666.6662077298</c:v>
                      </c:pt>
                      <c:pt idx="11">
                        <c:v>7366666.6662077345</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chemeClr val="accent1"/>
            </a:solidFill>
            <a:ln>
              <a:noFill/>
            </a:ln>
            <a:effectLst/>
            <a:scene3d>
              <a:camera prst="orthographicFront"/>
              <a:lightRig rig="threePt" dir="t"/>
            </a:scene3d>
            <a:sp3d>
              <a:bevelT/>
            </a:sp3d>
          </c:spPr>
          <c:invertIfNegative val="0"/>
          <c:dPt>
            <c:idx val="1"/>
            <c:invertIfNegative val="0"/>
            <c:bubble3D val="0"/>
            <c:spPr>
              <a:noFill/>
              <a:ln>
                <a:noFill/>
              </a:ln>
              <a:effectLst/>
            </c:spPr>
            <c:extLst>
              <c:ext xmlns:c16="http://schemas.microsoft.com/office/drawing/2014/chart" uri="{C3380CC4-5D6E-409C-BE32-E72D297353CC}">
                <c16:uniqueId val="{00000005-EE70-4B4C-A940-CCE6D348C48D}"/>
              </c:ext>
            </c:extLst>
          </c:dPt>
          <c:dPt>
            <c:idx val="2"/>
            <c:invertIfNegative val="0"/>
            <c:bubble3D val="0"/>
            <c:spPr>
              <a:noFill/>
              <a:ln>
                <a:noFill/>
              </a:ln>
              <a:effectLst/>
            </c:spPr>
            <c:extLst>
              <c:ext xmlns:c16="http://schemas.microsoft.com/office/drawing/2014/chart" uri="{C3380CC4-5D6E-409C-BE32-E72D297353CC}">
                <c16:uniqueId val="{00000006-EE70-4B4C-A940-CCE6D348C48D}"/>
              </c:ext>
            </c:extLst>
          </c:dPt>
          <c:dPt>
            <c:idx val="3"/>
            <c:invertIfNegative val="0"/>
            <c:bubble3D val="0"/>
            <c:spPr>
              <a:noFill/>
              <a:ln>
                <a:noFill/>
              </a:ln>
              <a:effectLst/>
            </c:spPr>
            <c:extLst>
              <c:ext xmlns:c16="http://schemas.microsoft.com/office/drawing/2014/chart" uri="{C3380CC4-5D6E-409C-BE32-E72D297353CC}">
                <c16:uniqueId val="{00000007-EE70-4B4C-A940-CCE6D348C48D}"/>
              </c:ext>
            </c:extLst>
          </c:dPt>
          <c:dPt>
            <c:idx val="4"/>
            <c:invertIfNegative val="0"/>
            <c:bubble3D val="0"/>
            <c:spPr>
              <a:noFill/>
              <a:ln>
                <a:noFill/>
              </a:ln>
              <a:effectLst/>
            </c:spPr>
            <c:extLst>
              <c:ext xmlns:c16="http://schemas.microsoft.com/office/drawing/2014/chart" uri="{C3380CC4-5D6E-409C-BE32-E72D297353CC}">
                <c16:uniqueId val="{00000008-EE70-4B4C-A940-CCE6D348C48D}"/>
              </c:ext>
            </c:extLst>
          </c:dPt>
          <c:dPt>
            <c:idx val="5"/>
            <c:invertIfNegative val="0"/>
            <c:bubble3D val="0"/>
            <c:spPr>
              <a:noFill/>
              <a:ln>
                <a:noFill/>
              </a:ln>
              <a:effectLst/>
            </c:spPr>
            <c:extLst>
              <c:ext xmlns:c16="http://schemas.microsoft.com/office/drawing/2014/chart" uri="{C3380CC4-5D6E-409C-BE32-E72D297353CC}">
                <c16:uniqueId val="{00000009-EE70-4B4C-A940-CCE6D348C48D}"/>
              </c:ext>
            </c:extLst>
          </c:dPt>
          <c:dPt>
            <c:idx val="6"/>
            <c:invertIfNegative val="0"/>
            <c:bubble3D val="0"/>
            <c:spPr>
              <a:noFill/>
              <a:ln>
                <a:noFill/>
              </a:ln>
              <a:effectLst/>
            </c:spPr>
            <c:extLst>
              <c:ext xmlns:c16="http://schemas.microsoft.com/office/drawing/2014/chart" uri="{C3380CC4-5D6E-409C-BE32-E72D297353CC}">
                <c16:uniqueId val="{0000000A-EE70-4B4C-A940-CCE6D348C48D}"/>
              </c:ext>
            </c:extLst>
          </c:dPt>
          <c:dPt>
            <c:idx val="7"/>
            <c:invertIfNegative val="0"/>
            <c:bubble3D val="0"/>
            <c:spPr>
              <a:noFill/>
              <a:ln>
                <a:noFill/>
              </a:ln>
              <a:effectLst/>
            </c:spPr>
            <c:extLst>
              <c:ext xmlns:c16="http://schemas.microsoft.com/office/drawing/2014/chart" uri="{C3380CC4-5D6E-409C-BE32-E72D297353CC}">
                <c16:uniqueId val="{0000000B-EE70-4B4C-A940-CCE6D348C48D}"/>
              </c:ext>
            </c:extLst>
          </c:dPt>
          <c:dPt>
            <c:idx val="8"/>
            <c:invertIfNegative val="0"/>
            <c:bubble3D val="0"/>
            <c:spPr>
              <a:noFill/>
              <a:ln>
                <a:noFill/>
              </a:ln>
              <a:effectLst/>
            </c:spPr>
            <c:extLst>
              <c:ext xmlns:c16="http://schemas.microsoft.com/office/drawing/2014/chart" uri="{C3380CC4-5D6E-409C-BE32-E72D297353CC}">
                <c16:uniqueId val="{0000000C-EE70-4B4C-A940-CCE6D348C48D}"/>
              </c:ext>
            </c:extLst>
          </c:dPt>
          <c:dPt>
            <c:idx val="9"/>
            <c:invertIfNegative val="0"/>
            <c:bubble3D val="0"/>
            <c:spPr>
              <a:noFill/>
              <a:ln>
                <a:noFill/>
              </a:ln>
              <a:effectLst/>
            </c:spPr>
            <c:extLst>
              <c:ext xmlns:c16="http://schemas.microsoft.com/office/drawing/2014/chart" uri="{C3380CC4-5D6E-409C-BE32-E72D297353CC}">
                <c16:uniqueId val="{0000000D-EE70-4B4C-A940-CCE6D348C48D}"/>
              </c:ext>
            </c:extLst>
          </c:dPt>
          <c:dPt>
            <c:idx val="10"/>
            <c:invertIfNegative val="0"/>
            <c:bubble3D val="0"/>
            <c:spPr>
              <a:noFill/>
              <a:ln>
                <a:noFill/>
              </a:ln>
              <a:effectLst/>
            </c:spPr>
            <c:extLst>
              <c:ext xmlns:c16="http://schemas.microsoft.com/office/drawing/2014/chart" uri="{C3380CC4-5D6E-409C-BE32-E72D297353CC}">
                <c16:uniqueId val="{0000000E-EE70-4B4C-A940-CCE6D348C48D}"/>
              </c:ext>
            </c:extLst>
          </c:dPt>
          <c:dPt>
            <c:idx val="11"/>
            <c:invertIfNegative val="0"/>
            <c:bubble3D val="0"/>
            <c:spPr>
              <a:noFill/>
              <a:ln>
                <a:noFill/>
              </a:ln>
              <a:effectLst/>
            </c:spPr>
            <c:extLst>
              <c:ext xmlns:c16="http://schemas.microsoft.com/office/drawing/2014/chart" uri="{C3380CC4-5D6E-409C-BE32-E72D297353CC}">
                <c16:uniqueId val="{0000000F-EE70-4B4C-A940-CCE6D348C48D}"/>
              </c:ext>
            </c:extLst>
          </c:dPt>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EE70-4B4C-A940-CCE6D348C48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EE70-4B4C-A940-CCE6D348C48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EE70-4B4C-A940-CCE6D348C48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EE70-4B4C-A940-CCE6D348C48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EE70-4B4C-A940-CCE6D348C48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649418371440032E-2"/>
          <c:y val="1.3136288998357963E-2"/>
          <c:w val="0.96470116325711996"/>
          <c:h val="0.85161475505217021"/>
        </c:manualLayout>
      </c:layout>
      <c:barChart>
        <c:barDir val="col"/>
        <c:grouping val="stacked"/>
        <c:varyColors val="0"/>
        <c:ser>
          <c:idx val="3"/>
          <c:order val="0"/>
          <c:tx>
            <c:v>Zero</c:v>
          </c:tx>
          <c:spPr>
            <a:solidFill>
              <a:schemeClr val="accent4"/>
            </a:solidFill>
            <a:ln>
              <a:noFill/>
            </a:ln>
            <a:effectLst/>
          </c:spPr>
          <c:invertIfNegative val="0"/>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Sheet2!$B$2:$B$13</c:f>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0-97E1-41AF-AC54-63DF5656AA12}"/>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0"/>
                <c:order val="1"/>
                <c:tx>
                  <c:v>Mileage</c:v>
                </c:tx>
                <c:spPr>
                  <a:solidFill>
                    <a:srgbClr val="F4B9A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Sheet2!$C$2:$C$13</c15:sqref>
                        </c15:formulaRef>
                      </c:ext>
                    </c:extLst>
                    <c:numCache>
                      <c:formatCode>"$"#,##0.00</c:formatCode>
                      <c:ptCount val="12"/>
                      <c:pt idx="0">
                        <c:v>4417121.9741053861</c:v>
                      </c:pt>
                      <c:pt idx="1">
                        <c:v>2383113.6064742729</c:v>
                      </c:pt>
                      <c:pt idx="2">
                        <c:v>6860394.1014448488</c:v>
                      </c:pt>
                      <c:pt idx="3">
                        <c:v>15109544.172978353</c:v>
                      </c:pt>
                      <c:pt idx="4">
                        <c:v>3419164.1173591171</c:v>
                      </c:pt>
                      <c:pt idx="5">
                        <c:v>1957126.2425099637</c:v>
                      </c:pt>
                      <c:pt idx="6">
                        <c:v>8746793.4342889823</c:v>
                      </c:pt>
                      <c:pt idx="7">
                        <c:v>1081692.0141667344</c:v>
                      </c:pt>
                      <c:pt idx="8">
                        <c:v>6008187.1012348961</c:v>
                      </c:pt>
                      <c:pt idx="9">
                        <c:v>13110376.647547161</c:v>
                      </c:pt>
                      <c:pt idx="10">
                        <c:v>5331461.8095718548</c:v>
                      </c:pt>
                      <c:pt idx="11">
                        <c:v>1775024.7739450682</c:v>
                      </c:pt>
                    </c:numCache>
                  </c:numRef>
                </c:val>
                <c:extLst>
                  <c:ext xmlns:c16="http://schemas.microsoft.com/office/drawing/2014/chart" uri="{C3380CC4-5D6E-409C-BE32-E72D297353CC}">
                    <c16:uniqueId val="{00000001-97E1-41AF-AC54-63DF5656AA12}"/>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5793554.6512595909</c:v>
                      </c:pt>
                      <c:pt idx="1">
                        <c:v>6430436.9501308175</c:v>
                      </c:pt>
                      <c:pt idx="2">
                        <c:v>2990562.9180658897</c:v>
                      </c:pt>
                      <c:pt idx="3">
                        <c:v>5359254.6906515611</c:v>
                      </c:pt>
                      <c:pt idx="4">
                        <c:v>8508253.5095079988</c:v>
                      </c:pt>
                      <c:pt idx="5">
                        <c:v>24194226.477957364</c:v>
                      </c:pt>
                      <c:pt idx="6">
                        <c:v>9739509.250147732</c:v>
                      </c:pt>
                      <c:pt idx="7">
                        <c:v>6459026.3740891488</c:v>
                      </c:pt>
                      <c:pt idx="8">
                        <c:v>3897509.5129444343</c:v>
                      </c:pt>
                      <c:pt idx="9">
                        <c:v>12064054.58526076</c:v>
                      </c:pt>
                      <c:pt idx="10">
                        <c:v>11453373.572308384</c:v>
                      </c:pt>
                      <c:pt idx="11">
                        <c:v>4510237.5013592215</c:v>
                      </c:pt>
                    </c:numCache>
                  </c:numRef>
                </c:val>
                <c:extLst xmlns:c15="http://schemas.microsoft.com/office/drawing/2012/chart">
                  <c:ext xmlns:c16="http://schemas.microsoft.com/office/drawing/2014/chart" uri="{C3380CC4-5D6E-409C-BE32-E72D297353CC}">
                    <c16:uniqueId val="{00000002-97E1-41AF-AC54-63DF5656AA12}"/>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Sheet2!$E$2:$E$14</c15:sqref>
                        </c15:formulaRef>
                      </c:ext>
                    </c:extLst>
                    <c:numCache>
                      <c:formatCode>"$"#,##0.00</c:formatCode>
                      <c:ptCount val="13"/>
                      <c:pt idx="0">
                        <c:v>7366666.6662077345</c:v>
                      </c:pt>
                      <c:pt idx="1">
                        <c:v>7366666.666207728</c:v>
                      </c:pt>
                      <c:pt idx="2">
                        <c:v>7366666.6662077308</c:v>
                      </c:pt>
                      <c:pt idx="3">
                        <c:v>7366666.6662077364</c:v>
                      </c:pt>
                      <c:pt idx="4">
                        <c:v>7366666.6662077345</c:v>
                      </c:pt>
                      <c:pt idx="5">
                        <c:v>7366666.6662077233</c:v>
                      </c:pt>
                      <c:pt idx="6">
                        <c:v>7366666.6662077317</c:v>
                      </c:pt>
                      <c:pt idx="7">
                        <c:v>7366666.666207728</c:v>
                      </c:pt>
                      <c:pt idx="8">
                        <c:v>7366666.666207727</c:v>
                      </c:pt>
                      <c:pt idx="9">
                        <c:v>7366666.6662077317</c:v>
                      </c:pt>
                      <c:pt idx="10">
                        <c:v>7366666.6662077298</c:v>
                      </c:pt>
                      <c:pt idx="11">
                        <c:v>7366666.6662077345</c:v>
                      </c:pt>
                    </c:numCache>
                  </c:numRef>
                </c:val>
                <c:extLst xmlns:c15="http://schemas.microsoft.com/office/drawing/2012/chart">
                  <c:ext xmlns:c16="http://schemas.microsoft.com/office/drawing/2014/chart" uri="{C3380CC4-5D6E-409C-BE32-E72D297353CC}">
                    <c16:uniqueId val="{00000003-97E1-41AF-AC54-63DF5656AA12}"/>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35000000"/>
        </c:scaling>
        <c:delete val="1"/>
        <c:axPos val="l"/>
        <c:numFmt formatCode="General"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4"/>
          <c:order val="4"/>
          <c:tx>
            <c:v>Total</c:v>
          </c:tx>
          <c:spPr>
            <a:solidFill>
              <a:schemeClr val="accent1"/>
            </a:solidFill>
            <a:ln>
              <a:noFill/>
            </a:ln>
            <a:effectLst/>
            <a:scene3d>
              <a:camera prst="orthographicFront"/>
              <a:lightRig rig="threePt" dir="t"/>
            </a:scene3d>
            <a:sp3d>
              <a:bevelT/>
            </a:sp3d>
          </c:spPr>
          <c:invertIfNegative val="0"/>
          <c:dPt>
            <c:idx val="1"/>
            <c:invertIfNegative val="0"/>
            <c:bubble3D val="0"/>
            <c:spPr>
              <a:noFill/>
              <a:ln>
                <a:noFill/>
              </a:ln>
              <a:effectLst/>
            </c:spPr>
            <c:extLst>
              <c:ext xmlns:c16="http://schemas.microsoft.com/office/drawing/2014/chart" uri="{C3380CC4-5D6E-409C-BE32-E72D297353CC}">
                <c16:uniqueId val="{00000005-EE70-4B4C-A940-CCE6D348C48D}"/>
              </c:ext>
            </c:extLst>
          </c:dPt>
          <c:dPt>
            <c:idx val="2"/>
            <c:invertIfNegative val="0"/>
            <c:bubble3D val="0"/>
            <c:spPr>
              <a:noFill/>
              <a:ln>
                <a:noFill/>
              </a:ln>
              <a:effectLst/>
            </c:spPr>
            <c:extLst>
              <c:ext xmlns:c16="http://schemas.microsoft.com/office/drawing/2014/chart" uri="{C3380CC4-5D6E-409C-BE32-E72D297353CC}">
                <c16:uniqueId val="{00000006-EE70-4B4C-A940-CCE6D348C48D}"/>
              </c:ext>
            </c:extLst>
          </c:dPt>
          <c:dPt>
            <c:idx val="3"/>
            <c:invertIfNegative val="0"/>
            <c:bubble3D val="0"/>
            <c:spPr>
              <a:noFill/>
              <a:ln>
                <a:noFill/>
              </a:ln>
              <a:effectLst/>
            </c:spPr>
            <c:extLst>
              <c:ext xmlns:c16="http://schemas.microsoft.com/office/drawing/2014/chart" uri="{C3380CC4-5D6E-409C-BE32-E72D297353CC}">
                <c16:uniqueId val="{00000007-EE70-4B4C-A940-CCE6D348C48D}"/>
              </c:ext>
            </c:extLst>
          </c:dPt>
          <c:dPt>
            <c:idx val="4"/>
            <c:invertIfNegative val="0"/>
            <c:bubble3D val="0"/>
            <c:spPr>
              <a:noFill/>
              <a:ln>
                <a:noFill/>
              </a:ln>
              <a:effectLst/>
            </c:spPr>
            <c:extLst>
              <c:ext xmlns:c16="http://schemas.microsoft.com/office/drawing/2014/chart" uri="{C3380CC4-5D6E-409C-BE32-E72D297353CC}">
                <c16:uniqueId val="{00000008-EE70-4B4C-A940-CCE6D348C48D}"/>
              </c:ext>
            </c:extLst>
          </c:dPt>
          <c:dPt>
            <c:idx val="5"/>
            <c:invertIfNegative val="0"/>
            <c:bubble3D val="0"/>
            <c:spPr>
              <a:noFill/>
              <a:ln>
                <a:noFill/>
              </a:ln>
              <a:effectLst/>
            </c:spPr>
            <c:extLst>
              <c:ext xmlns:c16="http://schemas.microsoft.com/office/drawing/2014/chart" uri="{C3380CC4-5D6E-409C-BE32-E72D297353CC}">
                <c16:uniqueId val="{00000009-EE70-4B4C-A940-CCE6D348C48D}"/>
              </c:ext>
            </c:extLst>
          </c:dPt>
          <c:dPt>
            <c:idx val="6"/>
            <c:invertIfNegative val="0"/>
            <c:bubble3D val="0"/>
            <c:spPr>
              <a:noFill/>
              <a:ln>
                <a:noFill/>
              </a:ln>
              <a:effectLst/>
            </c:spPr>
            <c:extLst>
              <c:ext xmlns:c16="http://schemas.microsoft.com/office/drawing/2014/chart" uri="{C3380CC4-5D6E-409C-BE32-E72D297353CC}">
                <c16:uniqueId val="{0000000A-EE70-4B4C-A940-CCE6D348C48D}"/>
              </c:ext>
            </c:extLst>
          </c:dPt>
          <c:dPt>
            <c:idx val="7"/>
            <c:invertIfNegative val="0"/>
            <c:bubble3D val="0"/>
            <c:spPr>
              <a:noFill/>
              <a:ln>
                <a:noFill/>
              </a:ln>
              <a:effectLst/>
            </c:spPr>
            <c:extLst>
              <c:ext xmlns:c16="http://schemas.microsoft.com/office/drawing/2014/chart" uri="{C3380CC4-5D6E-409C-BE32-E72D297353CC}">
                <c16:uniqueId val="{0000000B-EE70-4B4C-A940-CCE6D348C48D}"/>
              </c:ext>
            </c:extLst>
          </c:dPt>
          <c:dPt>
            <c:idx val="8"/>
            <c:invertIfNegative val="0"/>
            <c:bubble3D val="0"/>
            <c:spPr>
              <a:noFill/>
              <a:ln>
                <a:noFill/>
              </a:ln>
              <a:effectLst/>
            </c:spPr>
            <c:extLst>
              <c:ext xmlns:c16="http://schemas.microsoft.com/office/drawing/2014/chart" uri="{C3380CC4-5D6E-409C-BE32-E72D297353CC}">
                <c16:uniqueId val="{0000000C-EE70-4B4C-A940-CCE6D348C48D}"/>
              </c:ext>
            </c:extLst>
          </c:dPt>
          <c:dPt>
            <c:idx val="9"/>
            <c:invertIfNegative val="0"/>
            <c:bubble3D val="0"/>
            <c:spPr>
              <a:noFill/>
              <a:ln>
                <a:noFill/>
              </a:ln>
              <a:effectLst/>
            </c:spPr>
            <c:extLst>
              <c:ext xmlns:c16="http://schemas.microsoft.com/office/drawing/2014/chart" uri="{C3380CC4-5D6E-409C-BE32-E72D297353CC}">
                <c16:uniqueId val="{0000000D-EE70-4B4C-A940-CCE6D348C48D}"/>
              </c:ext>
            </c:extLst>
          </c:dPt>
          <c:dPt>
            <c:idx val="10"/>
            <c:invertIfNegative val="0"/>
            <c:bubble3D val="0"/>
            <c:spPr>
              <a:noFill/>
              <a:ln>
                <a:noFill/>
              </a:ln>
              <a:effectLst/>
            </c:spPr>
            <c:extLst>
              <c:ext xmlns:c16="http://schemas.microsoft.com/office/drawing/2014/chart" uri="{C3380CC4-5D6E-409C-BE32-E72D297353CC}">
                <c16:uniqueId val="{0000000E-EE70-4B4C-A940-CCE6D348C48D}"/>
              </c:ext>
            </c:extLst>
          </c:dPt>
          <c:dPt>
            <c:idx val="11"/>
            <c:invertIfNegative val="0"/>
            <c:bubble3D val="0"/>
            <c:spPr>
              <a:noFill/>
              <a:ln>
                <a:noFill/>
              </a:ln>
              <a:effectLst/>
            </c:spPr>
            <c:extLst>
              <c:ext xmlns:c16="http://schemas.microsoft.com/office/drawing/2014/chart" uri="{C3380CC4-5D6E-409C-BE32-E72D297353CC}">
                <c16:uniqueId val="{0000000F-EE70-4B4C-A940-CCE6D348C48D}"/>
              </c:ext>
            </c:extLst>
          </c:dPt>
          <c:cat>
            <c:strRef>
              <c:f>Sheet2!$A$2:$A$13</c:f>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f>Sheet2!$F$2:$F$13</c:f>
              <c:numCache>
                <c:formatCode>"$"#,##0.00</c:formatCode>
                <c:ptCount val="12"/>
                <c:pt idx="0">
                  <c:v>17324532.7135498</c:v>
                </c:pt>
                <c:pt idx="1">
                  <c:v>15947501.1628608</c:v>
                </c:pt>
                <c:pt idx="2">
                  <c:v>16969986.865623701</c:v>
                </c:pt>
                <c:pt idx="3">
                  <c:v>27435114.9214371</c:v>
                </c:pt>
                <c:pt idx="4">
                  <c:v>19016582.254634898</c:v>
                </c:pt>
                <c:pt idx="5">
                  <c:v>33035938.014393698</c:v>
                </c:pt>
                <c:pt idx="6">
                  <c:v>25481132.493609902</c:v>
                </c:pt>
                <c:pt idx="7">
                  <c:v>14692975.824204201</c:v>
                </c:pt>
                <c:pt idx="8">
                  <c:v>17023939.1542756</c:v>
                </c:pt>
                <c:pt idx="9">
                  <c:v>32073067.346294601</c:v>
                </c:pt>
                <c:pt idx="10">
                  <c:v>23804136.973691601</c:v>
                </c:pt>
                <c:pt idx="11">
                  <c:v>13455576.6254241</c:v>
                </c:pt>
              </c:numCache>
            </c:numRef>
          </c:val>
          <c:extLst>
            <c:ext xmlns:c16="http://schemas.microsoft.com/office/drawing/2014/chart" uri="{C3380CC4-5D6E-409C-BE32-E72D297353CC}">
              <c16:uniqueId val="{00000000-EE70-4B4C-A940-CCE6D348C48D}"/>
            </c:ext>
          </c:extLst>
        </c:ser>
        <c:dLbls>
          <c:showLegendKey val="0"/>
          <c:showVal val="0"/>
          <c:showCatName val="0"/>
          <c:showSerName val="0"/>
          <c:showPercent val="0"/>
          <c:showBubbleSize val="0"/>
        </c:dLbls>
        <c:gapWidth val="40"/>
        <c:overlap val="100"/>
        <c:axId val="420499328"/>
        <c:axId val="420505560"/>
        <c:extLst>
          <c:ext xmlns:c15="http://schemas.microsoft.com/office/drawing/2012/chart" uri="{02D57815-91ED-43cb-92C2-25804820EDAC}">
            <c15:filteredBarSeries>
              <c15:ser>
                <c:idx val="3"/>
                <c:order val="0"/>
                <c:tx>
                  <c:v>Zero</c:v>
                </c:tx>
                <c:spPr>
                  <a:solidFill>
                    <a:schemeClr val="accent4"/>
                  </a:solidFill>
                  <a:ln>
                    <a:noFill/>
                  </a:ln>
                  <a:effectLst/>
                </c:spPr>
                <c:invertIfNegative val="0"/>
                <c:cat>
                  <c:strRef>
                    <c:extLst>
                      <c:ex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c:ext uri="{02D57815-91ED-43cb-92C2-25804820EDAC}">
                        <c15:formulaRef>
                          <c15:sqref>Sheet2!$B$2:$B$13</c15:sqref>
                        </c15:formulaRef>
                      </c:ext>
                    </c:extLst>
                    <c:numCache>
                      <c:formatCode>General</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extLst>
                  <c:ext xmlns:c16="http://schemas.microsoft.com/office/drawing/2014/chart" uri="{C3380CC4-5D6E-409C-BE32-E72D297353CC}">
                    <c16:uniqueId val="{00000001-EE70-4B4C-A940-CCE6D348C48D}"/>
                  </c:ext>
                </c:extLst>
              </c15:ser>
            </c15:filteredBarSeries>
            <c15:filteredBarSeries>
              <c15:ser>
                <c:idx val="0"/>
                <c:order val="1"/>
                <c:tx>
                  <c:v>Mileage</c:v>
                </c:tx>
                <c:spPr>
                  <a:solidFill>
                    <a:srgbClr val="F4B9A4"/>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Sheet2!$C$2:$C$13</c15:sqref>
                        </c15:formulaRef>
                      </c:ext>
                    </c:extLst>
                    <c:numCache>
                      <c:formatCode>"$"#,##0.00</c:formatCode>
                      <c:ptCount val="12"/>
                      <c:pt idx="0">
                        <c:v>4353591.6032360299</c:v>
                      </c:pt>
                      <c:pt idx="1">
                        <c:v>2348837.8739654901</c:v>
                      </c:pt>
                      <c:pt idx="2">
                        <c:v>6761722.7529673101</c:v>
                      </c:pt>
                      <c:pt idx="3">
                        <c:v>14892227.343014499</c:v>
                      </c:pt>
                      <c:pt idx="4">
                        <c:v>3369987.1270671501</c:v>
                      </c:pt>
                      <c:pt idx="5">
                        <c:v>1928977.3807049899</c:v>
                      </c:pt>
                      <c:pt idx="6">
                        <c:v>8620990.4716233294</c:v>
                      </c:pt>
                      <c:pt idx="7">
                        <c:v>1066134.305951</c:v>
                      </c:pt>
                      <c:pt idx="8">
                        <c:v>5921772.8348796498</c:v>
                      </c:pt>
                      <c:pt idx="9">
                        <c:v>12921813.3487435</c:v>
                      </c:pt>
                      <c:pt idx="10">
                        <c:v>5254780.7154061198</c:v>
                      </c:pt>
                      <c:pt idx="11">
                        <c:v>1749495.0324409599</c:v>
                      </c:pt>
                    </c:numCache>
                  </c:numRef>
                </c:val>
                <c:extLst xmlns:c15="http://schemas.microsoft.com/office/drawing/2012/chart">
                  <c:ext xmlns:c16="http://schemas.microsoft.com/office/drawing/2014/chart" uri="{C3380CC4-5D6E-409C-BE32-E72D297353CC}">
                    <c16:uniqueId val="{00000002-EE70-4B4C-A940-CCE6D348C48D}"/>
                  </c:ext>
                </c:extLst>
              </c15:ser>
            </c15:filteredBarSeries>
            <c15:filteredBarSeries>
              <c15:ser>
                <c:idx val="1"/>
                <c:order val="2"/>
                <c:tx>
                  <c:v>Population</c:v>
                </c:tx>
                <c:spPr>
                  <a:solidFill>
                    <a:srgbClr val="ED7D31"/>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Sheet2!$D$2:$D$13</c15:sqref>
                        </c15:formulaRef>
                      </c:ext>
                    </c:extLst>
                    <c:numCache>
                      <c:formatCode>"$"#,##0.00</c:formatCode>
                      <c:ptCount val="12"/>
                      <c:pt idx="0">
                        <c:v>5710227.3903137296</c:v>
                      </c:pt>
                      <c:pt idx="1">
                        <c:v>6337949.5688953698</c:v>
                      </c:pt>
                      <c:pt idx="2">
                        <c:v>2947550.3926563798</c:v>
                      </c:pt>
                      <c:pt idx="3">
                        <c:v>5282173.8584225597</c:v>
                      </c:pt>
                      <c:pt idx="4">
                        <c:v>8385881.4075677497</c:v>
                      </c:pt>
                      <c:pt idx="5">
                        <c:v>23846246.913688701</c:v>
                      </c:pt>
                      <c:pt idx="6">
                        <c:v>9599428.3019866198</c:v>
                      </c:pt>
                      <c:pt idx="7">
                        <c:v>6366127.7982531702</c:v>
                      </c:pt>
                      <c:pt idx="8">
                        <c:v>3841452.5993959499</c:v>
                      </c:pt>
                      <c:pt idx="9">
                        <c:v>11890540.2775511</c:v>
                      </c:pt>
                      <c:pt idx="10">
                        <c:v>11288642.538285499</c:v>
                      </c:pt>
                      <c:pt idx="11">
                        <c:v>4445367.8729831697</c:v>
                      </c:pt>
                    </c:numCache>
                  </c:numRef>
                </c:val>
                <c:extLst xmlns:c15="http://schemas.microsoft.com/office/drawing/2012/chart">
                  <c:ext xmlns:c16="http://schemas.microsoft.com/office/drawing/2014/chart" uri="{C3380CC4-5D6E-409C-BE32-E72D297353CC}">
                    <c16:uniqueId val="{00000003-EE70-4B4C-A940-CCE6D348C48D}"/>
                  </c:ext>
                </c:extLst>
              </c15:ser>
            </c15:filteredBarSeries>
            <c15:filteredBarSeries>
              <c15:ser>
                <c:idx val="2"/>
                <c:order val="3"/>
                <c:tx>
                  <c:v>Region</c:v>
                </c:tx>
                <c:spPr>
                  <a:solidFill>
                    <a:srgbClr val="C46627"/>
                  </a:solidFill>
                  <a:ln>
                    <a:noFill/>
                  </a:ln>
                  <a:effectLst/>
                </c:spPr>
                <c:invertIfNegative val="0"/>
                <c:cat>
                  <c:strRef>
                    <c:extLst xmlns:c15="http://schemas.microsoft.com/office/drawing/2012/chart">
                      <c:ext xmlns:c15="http://schemas.microsoft.com/office/drawing/2012/chart" uri="{02D57815-91ED-43cb-92C2-25804820EDAC}">
                        <c15:formulaRef>
                          <c15:sqref>Sheet2!$A$2:$A$13</c15:sqref>
                        </c15:formulaRef>
                      </c:ext>
                    </c:extLst>
                    <c:strCache>
                      <c:ptCount val="12"/>
                      <c:pt idx="0">
                        <c:v>Great Plains</c:v>
                      </c:pt>
                      <c:pt idx="1">
                        <c:v>Southern Plains</c:v>
                      </c:pt>
                      <c:pt idx="2">
                        <c:v>Rocky Mountain</c:v>
                      </c:pt>
                      <c:pt idx="3">
                        <c:v>Alaska</c:v>
                      </c:pt>
                      <c:pt idx="4">
                        <c:v>Midwest</c:v>
                      </c:pt>
                      <c:pt idx="5">
                        <c:v>Eastern Oklahoma</c:v>
                      </c:pt>
                      <c:pt idx="6">
                        <c:v>Western</c:v>
                      </c:pt>
                      <c:pt idx="7">
                        <c:v>Pacific</c:v>
                      </c:pt>
                      <c:pt idx="8">
                        <c:v>Southwest</c:v>
                      </c:pt>
                      <c:pt idx="9">
                        <c:v>Navajo</c:v>
                      </c:pt>
                      <c:pt idx="10">
                        <c:v>Northwest</c:v>
                      </c:pt>
                      <c:pt idx="11">
                        <c:v>Eastern</c:v>
                      </c:pt>
                    </c:strCache>
                  </c:strRef>
                </c:cat>
                <c:val>
                  <c:numRef>
                    <c:extLst xmlns:c15="http://schemas.microsoft.com/office/drawing/2012/chart">
                      <c:ext xmlns:c15="http://schemas.microsoft.com/office/drawing/2012/chart" uri="{02D57815-91ED-43cb-92C2-25804820EDAC}">
                        <c15:formulaRef>
                          <c15:sqref>Sheet2!$E$2:$E$13</c15:sqref>
                        </c15:formulaRef>
                      </c:ext>
                    </c:extLst>
                    <c:numCache>
                      <c:formatCode>"$"#,##0.00</c:formatCode>
                      <c:ptCount val="12"/>
                      <c:pt idx="0">
                        <c:v>7260713.7199999997</c:v>
                      </c:pt>
                      <c:pt idx="1">
                        <c:v>7260713.7199999997</c:v>
                      </c:pt>
                      <c:pt idx="2">
                        <c:v>7260713.7199999997</c:v>
                      </c:pt>
                      <c:pt idx="3">
                        <c:v>7260713.7199999997</c:v>
                      </c:pt>
                      <c:pt idx="4">
                        <c:v>7260713.7199999997</c:v>
                      </c:pt>
                      <c:pt idx="5">
                        <c:v>7260713.7199999997</c:v>
                      </c:pt>
                      <c:pt idx="6">
                        <c:v>7260713.7199999997</c:v>
                      </c:pt>
                      <c:pt idx="7">
                        <c:v>7260713.7199999997</c:v>
                      </c:pt>
                      <c:pt idx="8">
                        <c:v>7260713.7199999997</c:v>
                      </c:pt>
                      <c:pt idx="9">
                        <c:v>7260713.7199999997</c:v>
                      </c:pt>
                      <c:pt idx="10">
                        <c:v>7260713.7199999997</c:v>
                      </c:pt>
                      <c:pt idx="11">
                        <c:v>7260713.7199999997</c:v>
                      </c:pt>
                    </c:numCache>
                  </c:numRef>
                </c:val>
                <c:extLst xmlns:c15="http://schemas.microsoft.com/office/drawing/2012/chart">
                  <c:ext xmlns:c16="http://schemas.microsoft.com/office/drawing/2014/chart" uri="{C3380CC4-5D6E-409C-BE32-E72D297353CC}">
                    <c16:uniqueId val="{00000004-EE70-4B4C-A940-CCE6D348C48D}"/>
                  </c:ext>
                </c:extLst>
              </c15:ser>
            </c15:filteredBarSeries>
          </c:ext>
        </c:extLst>
      </c:barChart>
      <c:catAx>
        <c:axId val="420499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85000"/>
                  </a:schemeClr>
                </a:solidFill>
                <a:latin typeface="+mn-lt"/>
                <a:ea typeface="+mn-ea"/>
                <a:cs typeface="+mn-cs"/>
              </a:defRPr>
            </a:pPr>
            <a:endParaRPr lang="en-US"/>
          </a:p>
        </c:txPr>
        <c:crossAx val="420505560"/>
        <c:crosses val="autoZero"/>
        <c:auto val="1"/>
        <c:lblAlgn val="ctr"/>
        <c:lblOffset val="100"/>
        <c:noMultiLvlLbl val="0"/>
      </c:catAx>
      <c:valAx>
        <c:axId val="420505560"/>
        <c:scaling>
          <c:orientation val="minMax"/>
          <c:max val="82000000"/>
        </c:scaling>
        <c:delete val="1"/>
        <c:axPos val="l"/>
        <c:numFmt formatCode="&quot;$&quot;#,##0.00" sourceLinked="1"/>
        <c:majorTickMark val="out"/>
        <c:minorTickMark val="none"/>
        <c:tickLblPos val="nextTo"/>
        <c:crossAx val="420499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1</cx:pt>
          <cx:pt idx="1">1</cx:pt>
          <cx:pt idx="2">1</cx:pt>
          <cx:pt idx="3">1</cx:pt>
          <cx:pt idx="4">1</cx:pt>
          <cx:pt idx="5">1</cx:pt>
          <cx:pt idx="6">1</cx:pt>
          <cx:pt idx="7">1</cx:pt>
          <cx:pt idx="8">1</cx:pt>
          <cx:pt idx="9">1</cx:pt>
          <cx:pt idx="10">1</cx:pt>
          <cx:pt idx="11">1</cx:pt>
          <cx:pt idx="12">1</cx:pt>
          <cx:pt idx="13">1</cx:pt>
          <cx:pt idx="14">1</cx:pt>
          <cx:pt idx="15">1</cx:pt>
          <cx:pt idx="16">1</cx:pt>
          <cx:pt idx="17">1</cx:pt>
          <cx:pt idx="18">1</cx:pt>
          <cx:pt idx="19">1</cx:pt>
        </cx:lvl>
      </cx:numDim>
    </cx:data>
  </cx:chartData>
  <cx:chart>
    <cx:plotArea>
      <cx:plotAreaRegion>
        <cx:series layoutId="treemap" uniqueId="{9F56D833-C54B-471E-A66D-B3D3C46B35FD}">
          <cx:dataId val="0"/>
          <cx:layoutPr>
            <cx:parentLabelLayout val="overlapping"/>
          </cx:layoutPr>
        </cx:series>
      </cx:plotAreaRegion>
    </cx:plotArea>
  </cx:chart>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1</cx:pt>
          <cx:pt idx="1">1</cx:pt>
          <cx:pt idx="2">1</cx:pt>
          <cx:pt idx="3">1</cx:pt>
          <cx:pt idx="4">1</cx:pt>
          <cx:pt idx="5">1</cx:pt>
          <cx:pt idx="6">1</cx:pt>
          <cx:pt idx="7">1</cx:pt>
          <cx:pt idx="8">1</cx:pt>
          <cx:pt idx="9">1</cx:pt>
          <cx:pt idx="10">1</cx:pt>
          <cx:pt idx="11">1</cx:pt>
          <cx:pt idx="12">1</cx:pt>
          <cx:pt idx="13">1</cx:pt>
          <cx:pt idx="14">1</cx:pt>
          <cx:pt idx="15">1</cx:pt>
          <cx:pt idx="16">1</cx:pt>
          <cx:pt idx="17">1</cx:pt>
          <cx:pt idx="18">1</cx:pt>
          <cx:pt idx="19">1</cx:pt>
        </cx:lvl>
      </cx:numDim>
    </cx:data>
  </cx:chartData>
  <cx:chart>
    <cx:plotArea>
      <cx:plotAreaRegion>
        <cx:series layoutId="treemap" uniqueId="{9F56D833-C54B-471E-A66D-B3D3C46B35FD}">
          <cx:dataId val="0"/>
          <cx:layoutPr>
            <cx:parentLabelLayout val="overlapping"/>
          </cx:layoutPr>
        </cx:series>
      </cx:plotAreaRegion>
    </cx:plotArea>
  </cx:chart>
</cx:chartSpace>
</file>

<file path=ppt/charts/chartEx3.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1</cx:pt>
          <cx:pt idx="1">1</cx:pt>
          <cx:pt idx="2">1</cx:pt>
          <cx:pt idx="3">1</cx:pt>
          <cx:pt idx="4">1</cx:pt>
          <cx:pt idx="5">1</cx:pt>
          <cx:pt idx="6">1</cx:pt>
          <cx:pt idx="7">1</cx:pt>
          <cx:pt idx="8">1</cx:pt>
          <cx:pt idx="9">1</cx:pt>
          <cx:pt idx="10">1</cx:pt>
          <cx:pt idx="11">1</cx:pt>
          <cx:pt idx="12">1</cx:pt>
          <cx:pt idx="13">1</cx:pt>
          <cx:pt idx="14">1</cx:pt>
          <cx:pt idx="15">1</cx:pt>
          <cx:pt idx="16">1</cx:pt>
          <cx:pt idx="17">1</cx:pt>
          <cx:pt idx="18">1</cx:pt>
          <cx:pt idx="19">1</cx:pt>
        </cx:lvl>
      </cx:numDim>
    </cx:data>
  </cx:chartData>
  <cx:chart>
    <cx:plotArea>
      <cx:plotAreaRegion>
        <cx:series layoutId="treemap" uniqueId="{9F56D833-C54B-471E-A66D-B3D3C46B35FD}">
          <cx:dataId val="0"/>
          <cx:layoutPr>
            <cx:parentLabelLayout val="overlapping"/>
          </cx:layoutPr>
        </cx:series>
      </cx:plotAreaRegion>
    </cx:plotArea>
  </cx:chart>
</cx:chartSpace>
</file>

<file path=ppt/charts/chartEx4.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3000000</cx:pt>
          <cx:pt idx="1">2000000</cx:pt>
          <cx:pt idx="2">1500000</cx:pt>
          <cx:pt idx="3">1250000</cx:pt>
          <cx:pt idx="4">1100000</cx:pt>
          <cx:pt idx="5">1000000</cx:pt>
          <cx:pt idx="6">900000</cx:pt>
          <cx:pt idx="7">850000</cx:pt>
          <cx:pt idx="8">775000</cx:pt>
          <cx:pt idx="9">700000</cx:pt>
          <cx:pt idx="10">650000</cx:pt>
          <cx:pt idx="11">550000</cx:pt>
          <cx:pt idx="12">500000</cx:pt>
          <cx:pt idx="13">425000</cx:pt>
          <cx:pt idx="14">400000</cx:pt>
          <cx:pt idx="15">375000</cx:pt>
          <cx:pt idx="16">300000</cx:pt>
          <cx:pt idx="17">225000</cx:pt>
          <cx:pt idx="18">125000</cx:pt>
          <cx:pt idx="19">50000</cx:pt>
        </cx:lvl>
      </cx:numDim>
    </cx:data>
  </cx:chartData>
  <cx:chart>
    <cx:plotArea>
      <cx:plotAreaRegion>
        <cx:series layoutId="treemap" uniqueId="{A2AC34B9-999D-4573-B0A7-A039E24A8198}">
          <cx:dataId val="0"/>
          <cx:layoutPr>
            <cx:parentLabelLayout val="overlapping"/>
          </cx:layoutPr>
        </cx:series>
      </cx:plotAreaRegion>
    </cx:plotArea>
  </cx:chart>
</cx:chartSpace>
</file>

<file path=ppt/charts/chartEx5.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3000000</cx:pt>
          <cx:pt idx="1">2000000</cx:pt>
          <cx:pt idx="2">1500000</cx:pt>
          <cx:pt idx="3">1250000</cx:pt>
          <cx:pt idx="4">1100000</cx:pt>
          <cx:pt idx="5">1000000</cx:pt>
          <cx:pt idx="6">900000</cx:pt>
          <cx:pt idx="7">850000</cx:pt>
          <cx:pt idx="8">775000</cx:pt>
          <cx:pt idx="9">700000</cx:pt>
          <cx:pt idx="10">650000</cx:pt>
          <cx:pt idx="11">550000</cx:pt>
          <cx:pt idx="12">500000</cx:pt>
          <cx:pt idx="13">425000</cx:pt>
          <cx:pt idx="14">400000</cx:pt>
          <cx:pt idx="15">375000</cx:pt>
          <cx:pt idx="16">300000</cx:pt>
          <cx:pt idx="17">225000</cx:pt>
          <cx:pt idx="18">125000</cx:pt>
          <cx:pt idx="19">50000</cx:pt>
        </cx:lvl>
      </cx:numDim>
    </cx:data>
  </cx:chartData>
  <cx:chart>
    <cx:plotArea>
      <cx:plotAreaRegion>
        <cx:series layoutId="treemap" uniqueId="{A2AC34B9-999D-4573-B0A7-A039E24A8198}">
          <cx:dataId val="0"/>
          <cx:layoutPr>
            <cx:parentLabelLayout val="overlapping"/>
          </cx:layoutPr>
        </cx:series>
      </cx:plotAreaRegion>
    </cx:plotArea>
  </cx:chart>
</cx:chartSpace>
</file>

<file path=ppt/charts/chartEx6.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1</cx:pt>
          <cx:pt idx="1">1</cx:pt>
          <cx:pt idx="2">1</cx:pt>
          <cx:pt idx="3">1</cx:pt>
          <cx:pt idx="4">1</cx:pt>
          <cx:pt idx="5">1</cx:pt>
          <cx:pt idx="6">1</cx:pt>
          <cx:pt idx="7">1</cx:pt>
          <cx:pt idx="8">1</cx:pt>
          <cx:pt idx="9">1</cx:pt>
          <cx:pt idx="10">1</cx:pt>
          <cx:pt idx="11">1</cx:pt>
          <cx:pt idx="12">1</cx:pt>
          <cx:pt idx="13">1</cx:pt>
          <cx:pt idx="14">1</cx:pt>
          <cx:pt idx="15">1</cx:pt>
          <cx:pt idx="16">1</cx:pt>
          <cx:pt idx="17">1</cx:pt>
          <cx:pt idx="18">1</cx:pt>
          <cx:pt idx="19">1</cx:pt>
        </cx:lvl>
      </cx:numDim>
    </cx:data>
  </cx:chartData>
  <cx:chart>
    <cx:plotArea>
      <cx:plotAreaRegion>
        <cx:series layoutId="treemap" uniqueId="{9F56D833-C54B-471E-A66D-B3D3C46B35FD}">
          <cx:dataId val="0"/>
          <cx:layoutPr>
            <cx:parentLabelLayout val="overlapping"/>
          </cx:layoutPr>
        </cx:series>
      </cx:plotAreaRegion>
    </cx:plotArea>
  </cx:chart>
</cx:chartSpace>
</file>

<file path=ppt/charts/chartEx7.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3000000</cx:pt>
          <cx:pt idx="1">2000000</cx:pt>
          <cx:pt idx="2">1500000</cx:pt>
          <cx:pt idx="3">1250000</cx:pt>
          <cx:pt idx="4">1100000</cx:pt>
          <cx:pt idx="5">1000000</cx:pt>
          <cx:pt idx="6">900000</cx:pt>
          <cx:pt idx="7">850000</cx:pt>
          <cx:pt idx="8">775000</cx:pt>
          <cx:pt idx="9">700000</cx:pt>
          <cx:pt idx="10">650000</cx:pt>
          <cx:pt idx="11">550000</cx:pt>
          <cx:pt idx="12">500000</cx:pt>
          <cx:pt idx="13">425000</cx:pt>
          <cx:pt idx="14">400000</cx:pt>
          <cx:pt idx="15">375000</cx:pt>
          <cx:pt idx="16">300000</cx:pt>
          <cx:pt idx="17">225000</cx:pt>
          <cx:pt idx="18">125000</cx:pt>
          <cx:pt idx="19">50000</cx:pt>
        </cx:lvl>
      </cx:numDim>
    </cx:data>
  </cx:chartData>
  <cx:chart>
    <cx:plotArea>
      <cx:plotAreaRegion>
        <cx:series layoutId="treemap" uniqueId="{A2AC34B9-999D-4573-B0A7-A039E24A8198}">
          <cx:dataId val="0"/>
          <cx:layoutPr>
            <cx:parentLabelLayout val="overlapping"/>
          </cx:layoutPr>
        </cx:series>
      </cx:plotAreaRegion>
    </cx:plotArea>
  </cx:chart>
  <cx:spPr>
    <a:ln>
      <a:solidFill>
        <a:schemeClr val="accent1">
          <a:alpha val="66000"/>
        </a:schemeClr>
      </a:solidFill>
    </a:ln>
  </cx:spPr>
</cx:chartSpace>
</file>

<file path=ppt/charts/chartEx8.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3000000</cx:pt>
          <cx:pt idx="1">2000000</cx:pt>
          <cx:pt idx="2">1500000</cx:pt>
          <cx:pt idx="3">1250000</cx:pt>
          <cx:pt idx="4">1100000</cx:pt>
          <cx:pt idx="5">1000000</cx:pt>
          <cx:pt idx="6">900000</cx:pt>
          <cx:pt idx="7">850000</cx:pt>
          <cx:pt idx="8">775000</cx:pt>
          <cx:pt idx="9">700000</cx:pt>
          <cx:pt idx="10">650000</cx:pt>
          <cx:pt idx="11">550000</cx:pt>
          <cx:pt idx="12">500000</cx:pt>
          <cx:pt idx="13">425000</cx:pt>
          <cx:pt idx="14">400000</cx:pt>
          <cx:pt idx="15">375000</cx:pt>
          <cx:pt idx="16">300000</cx:pt>
          <cx:pt idx="17">225000</cx:pt>
          <cx:pt idx="18">125000</cx:pt>
          <cx:pt idx="19">50000</cx:pt>
        </cx:lvl>
      </cx:numDim>
    </cx:data>
  </cx:chartData>
  <cx:chart>
    <cx:plotArea>
      <cx:plotAreaRegion>
        <cx:series layoutId="treemap" uniqueId="{A2AC34B9-999D-4573-B0A7-A039E24A8198}">
          <cx:dataId val="0"/>
          <cx:layoutPr>
            <cx:parentLabelLayout val="overlapping"/>
          </cx:layoutPr>
        </cx:series>
      </cx:plotAreaRegion>
    </cx:plotArea>
  </cx:chart>
  <cx:spPr>
    <a:ln>
      <a:solidFill>
        <a:schemeClr val="accent1">
          <a:alpha val="66000"/>
        </a:schemeClr>
      </a:solidFill>
    </a:ln>
  </cx:spPr>
</cx:chartSpace>
</file>

<file path=ppt/charts/chartEx9.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Sheet1!$A$1:$A$20</cx:f>
        <cx:lvl ptCount="20">
          <cx:pt idx="0">A</cx:pt>
          <cx:pt idx="1">B</cx:pt>
          <cx:pt idx="2">C</cx:pt>
          <cx:pt idx="3">D</cx:pt>
          <cx:pt idx="4">E</cx:pt>
          <cx:pt idx="5">F</cx:pt>
          <cx:pt idx="6">G</cx:pt>
          <cx:pt idx="7">H</cx:pt>
          <cx:pt idx="8">I</cx:pt>
          <cx:pt idx="9">J</cx:pt>
          <cx:pt idx="10">K</cx:pt>
          <cx:pt idx="11">L</cx:pt>
          <cx:pt idx="12">M</cx:pt>
          <cx:pt idx="13">N</cx:pt>
          <cx:pt idx="14">O</cx:pt>
          <cx:pt idx="15">P</cx:pt>
          <cx:pt idx="16">Q</cx:pt>
          <cx:pt idx="17">R</cx:pt>
          <cx:pt idx="18">S</cx:pt>
          <cx:pt idx="19">T</cx:pt>
        </cx:lvl>
      </cx:strDim>
      <cx:numDim type="size">
        <cx:f>Sheet1!$B$1:$B$20</cx:f>
        <cx:lvl ptCount="20" formatCode="General">
          <cx:pt idx="0">3000000</cx:pt>
          <cx:pt idx="1">2000000</cx:pt>
          <cx:pt idx="2">1500000</cx:pt>
          <cx:pt idx="3">1250000</cx:pt>
          <cx:pt idx="4">1100000</cx:pt>
          <cx:pt idx="5">1000000</cx:pt>
          <cx:pt idx="6">900000</cx:pt>
          <cx:pt idx="7">850000</cx:pt>
          <cx:pt idx="8">775000</cx:pt>
          <cx:pt idx="9">700000</cx:pt>
          <cx:pt idx="10">650000</cx:pt>
          <cx:pt idx="11">550000</cx:pt>
          <cx:pt idx="12">500000</cx:pt>
          <cx:pt idx="13">425000</cx:pt>
          <cx:pt idx="14">400000</cx:pt>
          <cx:pt idx="15">375000</cx:pt>
          <cx:pt idx="16">300000</cx:pt>
          <cx:pt idx="17">225000</cx:pt>
          <cx:pt idx="18">125000</cx:pt>
          <cx:pt idx="19">50000</cx:pt>
        </cx:lvl>
      </cx:numDim>
    </cx:data>
  </cx:chartData>
  <cx:chart>
    <cx:plotArea>
      <cx:plotAreaRegion>
        <cx:series layoutId="treemap" uniqueId="{A2AC34B9-999D-4573-B0A7-A039E24A8198}">
          <cx:dataId val="0"/>
          <cx:layoutPr>
            <cx:parentLabelLayout val="overlapping"/>
          </cx:layoutPr>
        </cx:series>
      </cx:plotAreaRegion>
    </cx:plotArea>
  </cx:chart>
  <cx:spPr>
    <a:ln>
      <a:solidFill>
        <a:schemeClr val="accent1">
          <a:alpha val="66000"/>
        </a:schemeClr>
      </a:solidFill>
    </a:ln>
  </cx:spPr>
</cx:chartSpace>
</file>

<file path=ppt/charts/colors1.xml><?xml version="1.0" encoding="utf-8"?>
<cs:colorStyle xmlns:cs="http://schemas.microsoft.com/office/drawing/2012/chartStyle" xmlns:a="http://schemas.openxmlformats.org/drawingml/2006/main" meth="withinLinear" id="15">
  <a:schemeClr val="accent2"/>
</cs:colorStyle>
</file>

<file path=ppt/charts/colors10.xml><?xml version="1.0" encoding="utf-8"?>
<cs:colorStyle xmlns:cs="http://schemas.microsoft.com/office/drawing/2012/chartStyle" xmlns:a="http://schemas.openxmlformats.org/drawingml/2006/main" meth="withinLinear" id="15">
  <a:schemeClr val="accent2"/>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withinLinear" id="15">
  <a:schemeClr val="accent2"/>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withinLinear" id="15">
  <a:schemeClr val="accent2"/>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withinLinear" id="15">
  <a:schemeClr val="accent2"/>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withinLinear" id="15">
  <a:schemeClr val="accent2"/>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5">
  <a:schemeClr val="accent2"/>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5">
  <a:schemeClr val="accent2"/>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withinLinear" id="15">
  <a:schemeClr val="accent2"/>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withinLinear" id="15">
  <a:schemeClr val="accent2"/>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5">
  <a:schemeClr val="accent2"/>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withinLinear" id="15">
  <a:schemeClr val="accent2"/>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1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1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1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lt1"/>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1149519-BFD9-4F10-AF2A-810A3FC87250}" type="datetimeFigureOut">
              <a:rPr lang="en-US" smtClean="0"/>
              <a:t>9/24/2024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9597674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149519-BFD9-4F10-AF2A-810A3FC87250}" type="datetimeFigureOut">
              <a:rPr lang="en-US" smtClean="0"/>
              <a:t>9/24/2024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32258036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149519-BFD9-4F10-AF2A-810A3FC87250}" type="datetimeFigureOut">
              <a:rPr lang="en-US" smtClean="0"/>
              <a:t>9/24/2024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378089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149519-BFD9-4F10-AF2A-810A3FC87250}" type="datetimeFigureOut">
              <a:rPr lang="en-US" smtClean="0"/>
              <a:t>9/24/2024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19185031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1149519-BFD9-4F10-AF2A-810A3FC87250}" type="datetimeFigureOut">
              <a:rPr lang="en-US" smtClean="0"/>
              <a:t>9/24/2024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30313268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149519-BFD9-4F10-AF2A-810A3FC87250}" type="datetimeFigureOut">
              <a:rPr lang="en-US" smtClean="0"/>
              <a:t>9/24/2024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41243114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149519-BFD9-4F10-AF2A-810A3FC87250}" type="datetimeFigureOut">
              <a:rPr lang="en-US" smtClean="0"/>
              <a:t>9/24/2024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4987850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149519-BFD9-4F10-AF2A-810A3FC87250}" type="datetimeFigureOut">
              <a:rPr lang="en-US" smtClean="0"/>
              <a:t>9/24/2024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38983555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149519-BFD9-4F10-AF2A-810A3FC87250}" type="datetimeFigureOut">
              <a:rPr lang="en-US" smtClean="0"/>
              <a:t>9/24/2024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11838520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1149519-BFD9-4F10-AF2A-810A3FC87250}" type="datetimeFigureOut">
              <a:rPr lang="en-US" smtClean="0"/>
              <a:t>9/24/2024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35213612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1149519-BFD9-4F10-AF2A-810A3FC87250}" type="datetimeFigureOut">
              <a:rPr lang="en-US" smtClean="0"/>
              <a:t>9/24/2024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E9A7B29-4C9B-4F61-BC21-8FD66DD93540}" type="slidenum">
              <a:rPr lang="en-US" smtClean="0"/>
              <a:t>‹#›</a:t>
            </a:fld>
            <a:endParaRPr lang="en-US"/>
          </a:p>
        </p:txBody>
      </p:sp>
    </p:spTree>
    <p:extLst>
      <p:ext uri="{BB962C8B-B14F-4D97-AF65-F5344CB8AC3E}">
        <p14:creationId xmlns:p14="http://schemas.microsoft.com/office/powerpoint/2010/main" val="13127097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149519-BFD9-4F10-AF2A-810A3FC87250}" type="datetimeFigureOut">
              <a:rPr lang="en-US" smtClean="0"/>
              <a:t>9/24/2024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E9A7B29-4C9B-4F61-BC21-8FD66DD93540}" type="slidenum">
              <a:rPr lang="en-US" smtClean="0"/>
              <a:t>‹#›</a:t>
            </a:fld>
            <a:endParaRPr lang="en-US"/>
          </a:p>
        </p:txBody>
      </p:sp>
    </p:spTree>
    <p:extLst>
      <p:ext uri="{BB962C8B-B14F-4D97-AF65-F5344CB8AC3E}">
        <p14:creationId xmlns:p14="http://schemas.microsoft.com/office/powerpoint/2010/main" val="36312797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slide" Target="slide99.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slide" Target="slide115.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slide" Target="slide138.xml"/><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slide" Target="slide138.xml"/><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slide" Target="slide144.xml"/><Relationship Id="rId2" Type="http://schemas.openxmlformats.org/officeDocument/2006/relationships/slide" Target="slide13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slide" Target="slide15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slide" Target="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s>
</file>

<file path=ppt/slides/_rels/slide162.xml.rels><?xml version="1.0" encoding="UTF-8" standalone="yes"?>
<Relationships xmlns="http://schemas.openxmlformats.org/package/2006/relationships"><Relationship Id="rId2" Type="http://schemas.openxmlformats.org/officeDocument/2006/relationships/slide" Target="slide157.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slide" Target="slide163.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slide" Target="slide168.xml"/><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3" Type="http://schemas.openxmlformats.org/officeDocument/2006/relationships/image" Target="../media/image19.png"/><Relationship Id="rId2" Type="http://schemas.microsoft.com/office/2014/relationships/chartEx" Target="../charts/chartEx1.xml"/><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3" Type="http://schemas.openxmlformats.org/officeDocument/2006/relationships/image" Target="../media/image191.png"/><Relationship Id="rId2" Type="http://schemas.microsoft.com/office/2014/relationships/chartEx" Target="../charts/chartEx2.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3" Type="http://schemas.openxmlformats.org/officeDocument/2006/relationships/image" Target="../media/image19.png"/><Relationship Id="rId2" Type="http://schemas.microsoft.com/office/2014/relationships/chartEx" Target="../charts/chartEx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90.png"/><Relationship Id="rId2" Type="http://schemas.microsoft.com/office/2014/relationships/chartEx" Target="../charts/chartEx4.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8" Type="http://schemas.openxmlformats.org/officeDocument/2006/relationships/image" Target="NULL"/><Relationship Id="rId7" Type="http://schemas.microsoft.com/office/2014/relationships/chartEx" Target="../charts/chartEx6.xml"/><Relationship Id="rId2" Type="http://schemas.microsoft.com/office/2014/relationships/chartEx" Target="../charts/chartEx5.xml"/><Relationship Id="rId1" Type="http://schemas.openxmlformats.org/officeDocument/2006/relationships/slideLayout" Target="../slideLayouts/slideLayout1.xml"/><Relationship Id="rId6" Type="http://schemas.openxmlformats.org/officeDocument/2006/relationships/image" Target="NULL"/></Relationships>
</file>

<file path=ppt/slides/_rels/slide182.xml.rels><?xml version="1.0" encoding="UTF-8" standalone="yes"?>
<Relationships xmlns="http://schemas.openxmlformats.org/package/2006/relationships"><Relationship Id="rId8" Type="http://schemas.openxmlformats.org/officeDocument/2006/relationships/image" Target="NULL"/><Relationship Id="rId2" Type="http://schemas.microsoft.com/office/2014/relationships/chartEx" Target="../charts/chartEx7.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8" Type="http://schemas.openxmlformats.org/officeDocument/2006/relationships/image" Target="NULL"/><Relationship Id="rId2" Type="http://schemas.microsoft.com/office/2014/relationships/chartEx" Target="../charts/chartEx8.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8" Type="http://schemas.openxmlformats.org/officeDocument/2006/relationships/image" Target="NULL"/><Relationship Id="rId2" Type="http://schemas.microsoft.com/office/2014/relationships/chartEx" Target="../charts/chartEx9.xml"/><Relationship Id="rId1" Type="http://schemas.openxmlformats.org/officeDocument/2006/relationships/slideLayout" Target="../slideLayouts/slideLayout1.xml"/><Relationship Id="rId9" Type="http://schemas.openxmlformats.org/officeDocument/2006/relationships/slide" Target="slide17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slide" Target="slide185.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2" Type="http://schemas.openxmlformats.org/officeDocument/2006/relationships/slide" Target="slide189.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slide" Target="slide19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slide" Target="slide204.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slide" Target="slide213.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slide" Target="slide223.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1.xml"/><Relationship Id="rId4" Type="http://schemas.openxmlformats.org/officeDocument/2006/relationships/chart" Target="../charts/chart19.xml"/></Relationships>
</file>

<file path=ppt/slides/_rels/slide242.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1.xml"/><Relationship Id="rId4" Type="http://schemas.openxmlformats.org/officeDocument/2006/relationships/chart" Target="../charts/chart22.xml"/></Relationships>
</file>

<file path=ppt/slides/_rels/slide243.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244.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1.xml"/><Relationship Id="rId5" Type="http://schemas.openxmlformats.org/officeDocument/2006/relationships/chart" Target="../charts/chart29.xml"/><Relationship Id="rId4" Type="http://schemas.openxmlformats.org/officeDocument/2006/relationships/chart" Target="../charts/chart28.xml"/></Relationships>
</file>

<file path=ppt/slides/_rels/slide245.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1.xml"/><Relationship Id="rId6" Type="http://schemas.openxmlformats.org/officeDocument/2006/relationships/slide" Target="slide231.xml"/><Relationship Id="rId5" Type="http://schemas.openxmlformats.org/officeDocument/2006/relationships/chart" Target="../charts/chart33.xml"/><Relationship Id="rId4" Type="http://schemas.openxmlformats.org/officeDocument/2006/relationships/chart" Target="../charts/chart32.xml"/></Relationships>
</file>

<file path=ppt/slides/_rels/slide246.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3" Type="http://schemas.openxmlformats.org/officeDocument/2006/relationships/slide" Target="slide246.xml"/><Relationship Id="rId2" Type="http://schemas.openxmlformats.org/officeDocument/2006/relationships/chart" Target="../charts/chart40.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chart" Target="../charts/chart50.xml"/><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chart" Target="../charts/chart52.xml"/><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chart" Target="../charts/chart56.xml"/><Relationship Id="rId1" Type="http://schemas.openxmlformats.org/officeDocument/2006/relationships/slideLayout" Target="../slideLayouts/slideLayout1.xml"/><Relationship Id="rId4" Type="http://schemas.openxmlformats.org/officeDocument/2006/relationships/chart" Target="../charts/chart58.xml"/></Relationships>
</file>

<file path=ppt/slides/_rels/slide26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chart" Target="../charts/chart59.xml"/><Relationship Id="rId1" Type="http://schemas.openxmlformats.org/officeDocument/2006/relationships/slideLayout" Target="../slideLayouts/slideLayout1.xml"/><Relationship Id="rId4" Type="http://schemas.openxmlformats.org/officeDocument/2006/relationships/chart" Target="../charts/chart61.xml"/></Relationships>
</file>

<file path=ppt/slides/_rels/slide266.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1.xml"/><Relationship Id="rId4" Type="http://schemas.openxmlformats.org/officeDocument/2006/relationships/chart" Target="../charts/chart64.xml"/></Relationships>
</file>

<file path=ppt/slides/_rels/slide267.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chart" Target="../charts/chart65.xml"/><Relationship Id="rId1" Type="http://schemas.openxmlformats.org/officeDocument/2006/relationships/slideLayout" Target="../slideLayouts/slideLayout1.xml"/><Relationship Id="rId4" Type="http://schemas.openxmlformats.org/officeDocument/2006/relationships/chart" Target="../charts/chart67.xml"/></Relationships>
</file>

<file path=ppt/slides/_rels/slide268.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chart" Target="../charts/chart68.xml"/><Relationship Id="rId1" Type="http://schemas.openxmlformats.org/officeDocument/2006/relationships/slideLayout" Target="../slideLayouts/slideLayout1.xml"/><Relationship Id="rId4" Type="http://schemas.openxmlformats.org/officeDocument/2006/relationships/chart" Target="../charts/chart70.xml"/></Relationships>
</file>

<file path=ppt/slides/_rels/slide269.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chart" Target="../charts/chart71.xml"/><Relationship Id="rId1" Type="http://schemas.openxmlformats.org/officeDocument/2006/relationships/slideLayout" Target="../slideLayouts/slideLayout1.xml"/><Relationship Id="rId6" Type="http://schemas.openxmlformats.org/officeDocument/2006/relationships/slide" Target="slide252.xml"/><Relationship Id="rId5" Type="http://schemas.openxmlformats.org/officeDocument/2006/relationships/chart" Target="../charts/chart74.xml"/><Relationship Id="rId4" Type="http://schemas.openxmlformats.org/officeDocument/2006/relationships/chart" Target="../charts/chart7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chart" Target="../charts/chart75.xml"/><Relationship Id="rId1" Type="http://schemas.openxmlformats.org/officeDocument/2006/relationships/slideLayout" Target="../slideLayouts/slideLayout1.xml"/><Relationship Id="rId5" Type="http://schemas.openxmlformats.org/officeDocument/2006/relationships/chart" Target="../charts/chart78.xml"/><Relationship Id="rId4" Type="http://schemas.openxmlformats.org/officeDocument/2006/relationships/chart" Target="../charts/chart77.xml"/></Relationships>
</file>

<file path=ppt/slides/_rels/slide271.xml.rels><?xml version="1.0" encoding="UTF-8" standalone="yes"?>
<Relationships xmlns="http://schemas.openxmlformats.org/package/2006/relationships"><Relationship Id="rId2" Type="http://schemas.openxmlformats.org/officeDocument/2006/relationships/chart" Target="../charts/chart79.xml"/><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2" Type="http://schemas.openxmlformats.org/officeDocument/2006/relationships/chart" Target="../charts/chart80.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chart" Target="../charts/chart81.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chart" Target="../charts/chart82.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chart" Target="../charts/chart84.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2" Type="http://schemas.openxmlformats.org/officeDocument/2006/relationships/chart" Target="../charts/chart86.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2" Type="http://schemas.openxmlformats.org/officeDocument/2006/relationships/chart" Target="../charts/chart87.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2" Type="http://schemas.openxmlformats.org/officeDocument/2006/relationships/chart" Target="../charts/chart90.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2" Type="http://schemas.openxmlformats.org/officeDocument/2006/relationships/chart" Target="../charts/chart93.xml"/><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chart" Target="../charts/chart94.xml"/><Relationship Id="rId1" Type="http://schemas.openxmlformats.org/officeDocument/2006/relationships/slideLayout" Target="../slideLayouts/slideLayout1.xml"/><Relationship Id="rId4" Type="http://schemas.openxmlformats.org/officeDocument/2006/relationships/slide" Target="slide276.xml"/></Relationships>
</file>

<file path=ppt/slides/_rels/slide285.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chart" Target="../charts/chart96.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chart" Target="../charts/chart98.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chart" Target="../charts/chart100.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chart" Target="../charts/chart102.xml"/><Relationship Id="rId1" Type="http://schemas.openxmlformats.org/officeDocument/2006/relationships/slideLayout" Target="../slideLayouts/slideLayout1.xml"/><Relationship Id="rId4" Type="http://schemas.openxmlformats.org/officeDocument/2006/relationships/slide" Target="slide28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2" Type="http://schemas.openxmlformats.org/officeDocument/2006/relationships/chart" Target="../charts/chart104.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chart" Target="../charts/chart105.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chart" Target="../charts/chart107.xml"/><Relationship Id="rId1" Type="http://schemas.openxmlformats.org/officeDocument/2006/relationships/slideLayout" Target="../slideLayouts/slideLayout1.xml"/><Relationship Id="rId4" Type="http://schemas.openxmlformats.org/officeDocument/2006/relationships/chart" Target="../charts/chart109.xml"/></Relationships>
</file>

<file path=ppt/slides/_rels/slide29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chart" Target="../charts/chart110.xml"/><Relationship Id="rId1" Type="http://schemas.openxmlformats.org/officeDocument/2006/relationships/slideLayout" Target="../slideLayouts/slideLayout1.xml"/><Relationship Id="rId6" Type="http://schemas.openxmlformats.org/officeDocument/2006/relationships/slide" Target="slide289.xml"/><Relationship Id="rId5" Type="http://schemas.openxmlformats.org/officeDocument/2006/relationships/chart" Target="../charts/chart113.xml"/><Relationship Id="rId4" Type="http://schemas.openxmlformats.org/officeDocument/2006/relationships/chart" Target="../charts/chart1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chart" Target="../charts/chart114.xml"/><Relationship Id="rId1" Type="http://schemas.openxmlformats.org/officeDocument/2006/relationships/slideLayout" Target="../slideLayouts/slideLayout1.xml"/><Relationship Id="rId6" Type="http://schemas.openxmlformats.org/officeDocument/2006/relationships/chart" Target="../charts/chart118.xml"/><Relationship Id="rId5" Type="http://schemas.openxmlformats.org/officeDocument/2006/relationships/chart" Target="../charts/chart117.xml"/><Relationship Id="rId4" Type="http://schemas.openxmlformats.org/officeDocument/2006/relationships/chart" Target="../charts/chart116.xml"/></Relationships>
</file>

<file path=ppt/slides/_rels/slide301.xml.rels><?xml version="1.0" encoding="UTF-8" standalone="yes"?>
<Relationships xmlns="http://schemas.openxmlformats.org/package/2006/relationships"><Relationship Id="rId2" Type="http://schemas.openxmlformats.org/officeDocument/2006/relationships/chart" Target="../charts/chart119.xml"/><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2" Type="http://schemas.openxmlformats.org/officeDocument/2006/relationships/chart" Target="../charts/chart120.xml"/><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chart" Target="../charts/chart121.xml"/><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chart" Target="../charts/chart123.xml"/><Relationship Id="rId1" Type="http://schemas.openxmlformats.org/officeDocument/2006/relationships/slideLayout" Target="../slideLayouts/slideLayout1.xml"/><Relationship Id="rId4" Type="http://schemas.openxmlformats.org/officeDocument/2006/relationships/slide" Target="slide300.xml"/></Relationships>
</file>

<file path=ppt/slides/_rels/slide305.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chart" Target="../charts/chart125.xml"/><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chart" Target="../charts/chart127.xml"/><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chart" Target="../charts/chart129.xml"/><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chart" Target="../charts/chart131.xml"/><Relationship Id="rId1" Type="http://schemas.openxmlformats.org/officeDocument/2006/relationships/slideLayout" Target="../slideLayouts/slideLayout1.xml"/><Relationship Id="rId4" Type="http://schemas.openxmlformats.org/officeDocument/2006/relationships/slide" Target="slide305.xml"/></Relationships>
</file>

<file path=ppt/slides/_rels/slide309.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chart" Target="../charts/chart133.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chart" Target="../charts/chart135.xml"/><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chart" Target="../charts/chart137.xml"/><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chart" Target="../charts/chart139.xml"/><Relationship Id="rId1" Type="http://schemas.openxmlformats.org/officeDocument/2006/relationships/slideLayout" Target="../slideLayouts/slideLayout1.xml"/><Relationship Id="rId4" Type="http://schemas.openxmlformats.org/officeDocument/2006/relationships/chart" Target="../charts/chart141.xml"/></Relationships>
</file>

<file path=ppt/slides/_rels/slide313.xml.rels><?xml version="1.0" encoding="UTF-8" standalone="yes"?>
<Relationships xmlns="http://schemas.openxmlformats.org/package/2006/relationships"><Relationship Id="rId2" Type="http://schemas.openxmlformats.org/officeDocument/2006/relationships/chart" Target="../charts/chart142.xml"/><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3" Type="http://schemas.openxmlformats.org/officeDocument/2006/relationships/slide" Target="slide309.xml"/><Relationship Id="rId2" Type="http://schemas.openxmlformats.org/officeDocument/2006/relationships/chart" Target="../charts/chart143.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chart" Target="../charts/chart144.xml"/><Relationship Id="rId1" Type="http://schemas.openxmlformats.org/officeDocument/2006/relationships/slideLayout" Target="../slideLayouts/slideLayout1.xml"/><Relationship Id="rId5" Type="http://schemas.openxmlformats.org/officeDocument/2006/relationships/chart" Target="../charts/chart147.xml"/><Relationship Id="rId4" Type="http://schemas.openxmlformats.org/officeDocument/2006/relationships/chart" Target="../charts/chart146.xml"/></Relationships>
</file>

<file path=ppt/slides/_rels/slide321.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chart" Target="../charts/chart148.xml"/><Relationship Id="rId1" Type="http://schemas.openxmlformats.org/officeDocument/2006/relationships/slideLayout" Target="../slideLayouts/slideLayout1.xml"/><Relationship Id="rId6" Type="http://schemas.openxmlformats.org/officeDocument/2006/relationships/chart" Target="../charts/chart152.xml"/><Relationship Id="rId5" Type="http://schemas.openxmlformats.org/officeDocument/2006/relationships/chart" Target="../charts/chart151.xml"/><Relationship Id="rId4" Type="http://schemas.openxmlformats.org/officeDocument/2006/relationships/chart" Target="../charts/chart150.xml"/></Relationships>
</file>

<file path=ppt/slides/_rels/slide322.xml.rels><?xml version="1.0" encoding="UTF-8" standalone="yes"?>
<Relationships xmlns="http://schemas.openxmlformats.org/package/2006/relationships"><Relationship Id="rId3" Type="http://schemas.openxmlformats.org/officeDocument/2006/relationships/chart" Target="../charts/chart154.xml"/><Relationship Id="rId2" Type="http://schemas.openxmlformats.org/officeDocument/2006/relationships/chart" Target="../charts/chart153.xml"/><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3" Type="http://schemas.openxmlformats.org/officeDocument/2006/relationships/chart" Target="../charts/chart156.xml"/><Relationship Id="rId2" Type="http://schemas.openxmlformats.org/officeDocument/2006/relationships/chart" Target="../charts/chart155.xml"/><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3" Type="http://schemas.openxmlformats.org/officeDocument/2006/relationships/chart" Target="../charts/chart158.xml"/><Relationship Id="rId2" Type="http://schemas.openxmlformats.org/officeDocument/2006/relationships/chart" Target="../charts/chart157.xml"/><Relationship Id="rId1" Type="http://schemas.openxmlformats.org/officeDocument/2006/relationships/slideLayout" Target="../slideLayouts/slideLayout1.xml"/><Relationship Id="rId4" Type="http://schemas.openxmlformats.org/officeDocument/2006/relationships/slide" Target="slide315.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3" Type="http://schemas.openxmlformats.org/officeDocument/2006/relationships/chart" Target="../charts/chart160.xml"/><Relationship Id="rId2" Type="http://schemas.openxmlformats.org/officeDocument/2006/relationships/chart" Target="../charts/chart159.xml"/><Relationship Id="rId1" Type="http://schemas.openxmlformats.org/officeDocument/2006/relationships/slideLayout" Target="../slideLayouts/slideLayout1.xml"/><Relationship Id="rId5" Type="http://schemas.openxmlformats.org/officeDocument/2006/relationships/chart" Target="../charts/chart162.xml"/><Relationship Id="rId4" Type="http://schemas.openxmlformats.org/officeDocument/2006/relationships/chart" Target="../charts/chart161.xml"/></Relationships>
</file>

<file path=ppt/slides/_rels/slide328.xml.rels><?xml version="1.0" encoding="UTF-8" standalone="yes"?>
<Relationships xmlns="http://schemas.openxmlformats.org/package/2006/relationships"><Relationship Id="rId3" Type="http://schemas.openxmlformats.org/officeDocument/2006/relationships/chart" Target="../charts/chart164.xml"/><Relationship Id="rId2" Type="http://schemas.openxmlformats.org/officeDocument/2006/relationships/chart" Target="../charts/chart163.xml"/><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3" Type="http://schemas.openxmlformats.org/officeDocument/2006/relationships/chart" Target="../charts/chart166.xml"/><Relationship Id="rId2" Type="http://schemas.openxmlformats.org/officeDocument/2006/relationships/chart" Target="../charts/chart165.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chart" Target="../charts/chart168.xml"/><Relationship Id="rId2" Type="http://schemas.openxmlformats.org/officeDocument/2006/relationships/chart" Target="../charts/chart167.xml"/><Relationship Id="rId1" Type="http://schemas.openxmlformats.org/officeDocument/2006/relationships/slideLayout" Target="../slideLayouts/slideLayout1.xml"/><Relationship Id="rId5" Type="http://schemas.openxmlformats.org/officeDocument/2006/relationships/slide" Target="slide325.xml"/><Relationship Id="rId4" Type="http://schemas.openxmlformats.org/officeDocument/2006/relationships/chart" Target="../charts/chart169.xml"/></Relationships>
</file>

<file path=ppt/slides/_rels/slide331.xml.rels><?xml version="1.0" encoding="UTF-8" standalone="yes"?>
<Relationships xmlns="http://schemas.openxmlformats.org/package/2006/relationships"><Relationship Id="rId2" Type="http://schemas.openxmlformats.org/officeDocument/2006/relationships/chart" Target="../charts/chart170.xml"/><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2" Type="http://schemas.openxmlformats.org/officeDocument/2006/relationships/chart" Target="../charts/chart171.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3" Type="http://schemas.openxmlformats.org/officeDocument/2006/relationships/chart" Target="../charts/chart173.xml"/><Relationship Id="rId2" Type="http://schemas.openxmlformats.org/officeDocument/2006/relationships/chart" Target="../charts/chart172.xml"/><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3" Type="http://schemas.openxmlformats.org/officeDocument/2006/relationships/chart" Target="../charts/chart175.xml"/><Relationship Id="rId2" Type="http://schemas.openxmlformats.org/officeDocument/2006/relationships/chart" Target="../charts/chart174.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3" Type="http://schemas.openxmlformats.org/officeDocument/2006/relationships/chart" Target="../charts/chart177.xml"/><Relationship Id="rId2" Type="http://schemas.openxmlformats.org/officeDocument/2006/relationships/chart" Target="../charts/chart176.xml"/><Relationship Id="rId1" Type="http://schemas.openxmlformats.org/officeDocument/2006/relationships/slideLayout" Target="../slideLayouts/slideLayout1.xml"/><Relationship Id="rId4" Type="http://schemas.openxmlformats.org/officeDocument/2006/relationships/chart" Target="../charts/chart178.xml"/></Relationships>
</file>

<file path=ppt/slides/_rels/slide336.xml.rels><?xml version="1.0" encoding="UTF-8" standalone="yes"?>
<Relationships xmlns="http://schemas.openxmlformats.org/package/2006/relationships"><Relationship Id="rId3" Type="http://schemas.openxmlformats.org/officeDocument/2006/relationships/chart" Target="../charts/chart180.xml"/><Relationship Id="rId2" Type="http://schemas.openxmlformats.org/officeDocument/2006/relationships/chart" Target="../charts/chart179.xml"/><Relationship Id="rId1" Type="http://schemas.openxmlformats.org/officeDocument/2006/relationships/slideLayout" Target="../slideLayouts/slideLayout1.xml"/><Relationship Id="rId5" Type="http://schemas.openxmlformats.org/officeDocument/2006/relationships/chart" Target="../charts/chart182.xml"/><Relationship Id="rId4" Type="http://schemas.openxmlformats.org/officeDocument/2006/relationships/chart" Target="../charts/chart181.xml"/></Relationships>
</file>

<file path=ppt/slides/_rels/slide337.xml.rels><?xml version="1.0" encoding="UTF-8" standalone="yes"?>
<Relationships xmlns="http://schemas.openxmlformats.org/package/2006/relationships"><Relationship Id="rId3" Type="http://schemas.openxmlformats.org/officeDocument/2006/relationships/chart" Target="../charts/chart184.xml"/><Relationship Id="rId2" Type="http://schemas.openxmlformats.org/officeDocument/2006/relationships/chart" Target="../charts/chart183.xml"/><Relationship Id="rId1" Type="http://schemas.openxmlformats.org/officeDocument/2006/relationships/slideLayout" Target="../slideLayouts/slideLayout1.xml"/><Relationship Id="rId6" Type="http://schemas.openxmlformats.org/officeDocument/2006/relationships/slide" Target="slide331.xml"/><Relationship Id="rId5" Type="http://schemas.openxmlformats.org/officeDocument/2006/relationships/chart" Target="../charts/chart186.xml"/><Relationship Id="rId4" Type="http://schemas.openxmlformats.org/officeDocument/2006/relationships/chart" Target="../charts/chart185.xml"/></Relationships>
</file>

<file path=ppt/slides/_rels/slide338.xml.rels><?xml version="1.0" encoding="UTF-8" standalone="yes"?>
<Relationships xmlns="http://schemas.openxmlformats.org/package/2006/relationships"><Relationship Id="rId3" Type="http://schemas.openxmlformats.org/officeDocument/2006/relationships/chart" Target="../charts/chart188.xml"/><Relationship Id="rId2" Type="http://schemas.openxmlformats.org/officeDocument/2006/relationships/chart" Target="../charts/chart187.xml"/><Relationship Id="rId1" Type="http://schemas.openxmlformats.org/officeDocument/2006/relationships/slideLayout" Target="../slideLayouts/slideLayout1.xml"/><Relationship Id="rId5" Type="http://schemas.openxmlformats.org/officeDocument/2006/relationships/chart" Target="../charts/chart190.xml"/><Relationship Id="rId4" Type="http://schemas.openxmlformats.org/officeDocument/2006/relationships/chart" Target="../charts/chart189.xml"/></Relationships>
</file>

<file path=ppt/slides/_rels/slide339.xml.rels><?xml version="1.0" encoding="UTF-8" standalone="yes"?>
<Relationships xmlns="http://schemas.openxmlformats.org/package/2006/relationships"><Relationship Id="rId3" Type="http://schemas.openxmlformats.org/officeDocument/2006/relationships/chart" Target="../charts/chart192.xml"/><Relationship Id="rId2" Type="http://schemas.openxmlformats.org/officeDocument/2006/relationships/chart" Target="../charts/chart191.xml"/><Relationship Id="rId1" Type="http://schemas.openxmlformats.org/officeDocument/2006/relationships/slideLayout" Target="../slideLayouts/slideLayout1.xml"/><Relationship Id="rId5" Type="http://schemas.openxmlformats.org/officeDocument/2006/relationships/chart" Target="../charts/chart194.xml"/><Relationship Id="rId4" Type="http://schemas.openxmlformats.org/officeDocument/2006/relationships/chart" Target="../charts/chart19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3" Type="http://schemas.openxmlformats.org/officeDocument/2006/relationships/chart" Target="../charts/chart196.xml"/><Relationship Id="rId2" Type="http://schemas.openxmlformats.org/officeDocument/2006/relationships/chart" Target="../charts/chart195.xml"/><Relationship Id="rId1" Type="http://schemas.openxmlformats.org/officeDocument/2006/relationships/slideLayout" Target="../slideLayouts/slideLayout1.xml"/><Relationship Id="rId5" Type="http://schemas.openxmlformats.org/officeDocument/2006/relationships/chart" Target="../charts/chart198.xml"/><Relationship Id="rId4" Type="http://schemas.openxmlformats.org/officeDocument/2006/relationships/chart" Target="../charts/chart197.xml"/></Relationships>
</file>

<file path=ppt/slides/_rels/slide341.xml.rels><?xml version="1.0" encoding="UTF-8" standalone="yes"?>
<Relationships xmlns="http://schemas.openxmlformats.org/package/2006/relationships"><Relationship Id="rId3" Type="http://schemas.openxmlformats.org/officeDocument/2006/relationships/chart" Target="../charts/chart200.xml"/><Relationship Id="rId2" Type="http://schemas.openxmlformats.org/officeDocument/2006/relationships/chart" Target="../charts/chart199.xml"/><Relationship Id="rId1" Type="http://schemas.openxmlformats.org/officeDocument/2006/relationships/slideLayout" Target="../slideLayouts/slideLayout1.xml"/><Relationship Id="rId6" Type="http://schemas.openxmlformats.org/officeDocument/2006/relationships/chart" Target="../charts/chart203.xml"/><Relationship Id="rId5" Type="http://schemas.openxmlformats.org/officeDocument/2006/relationships/chart" Target="../charts/chart202.xml"/><Relationship Id="rId4" Type="http://schemas.openxmlformats.org/officeDocument/2006/relationships/chart" Target="../charts/chart201.xml"/></Relationships>
</file>

<file path=ppt/slides/_rels/slide342.xml.rels><?xml version="1.0" encoding="UTF-8" standalone="yes"?>
<Relationships xmlns="http://schemas.openxmlformats.org/package/2006/relationships"><Relationship Id="rId3" Type="http://schemas.openxmlformats.org/officeDocument/2006/relationships/chart" Target="../charts/chart205.xml"/><Relationship Id="rId2" Type="http://schemas.openxmlformats.org/officeDocument/2006/relationships/chart" Target="../charts/chart204.xml"/><Relationship Id="rId1" Type="http://schemas.openxmlformats.org/officeDocument/2006/relationships/slideLayout" Target="../slideLayouts/slideLayout1.xml"/><Relationship Id="rId6" Type="http://schemas.openxmlformats.org/officeDocument/2006/relationships/chart" Target="../charts/chart208.xml"/><Relationship Id="rId5" Type="http://schemas.openxmlformats.org/officeDocument/2006/relationships/chart" Target="../charts/chart207.xml"/><Relationship Id="rId4" Type="http://schemas.openxmlformats.org/officeDocument/2006/relationships/chart" Target="../charts/chart206.xml"/></Relationships>
</file>

<file path=ppt/slides/_rels/slide343.xml.rels><?xml version="1.0" encoding="UTF-8" standalone="yes"?>
<Relationships xmlns="http://schemas.openxmlformats.org/package/2006/relationships"><Relationship Id="rId3" Type="http://schemas.openxmlformats.org/officeDocument/2006/relationships/chart" Target="../charts/chart210.xml"/><Relationship Id="rId2" Type="http://schemas.openxmlformats.org/officeDocument/2006/relationships/chart" Target="../charts/chart209.xml"/><Relationship Id="rId1" Type="http://schemas.openxmlformats.org/officeDocument/2006/relationships/slideLayout" Target="../slideLayouts/slideLayout1.xml"/><Relationship Id="rId6" Type="http://schemas.openxmlformats.org/officeDocument/2006/relationships/chart" Target="../charts/chart213.xml"/><Relationship Id="rId5" Type="http://schemas.openxmlformats.org/officeDocument/2006/relationships/chart" Target="../charts/chart212.xml"/><Relationship Id="rId4" Type="http://schemas.openxmlformats.org/officeDocument/2006/relationships/chart" Target="../charts/chart211.xml"/></Relationships>
</file>

<file path=ppt/slides/_rels/slide344.xml.rels><?xml version="1.0" encoding="UTF-8" standalone="yes"?>
<Relationships xmlns="http://schemas.openxmlformats.org/package/2006/relationships"><Relationship Id="rId8" Type="http://schemas.openxmlformats.org/officeDocument/2006/relationships/chart" Target="../charts/chart220.xml"/><Relationship Id="rId3" Type="http://schemas.openxmlformats.org/officeDocument/2006/relationships/chart" Target="../charts/chart215.xml"/><Relationship Id="rId7" Type="http://schemas.openxmlformats.org/officeDocument/2006/relationships/chart" Target="../charts/chart219.xml"/><Relationship Id="rId2" Type="http://schemas.openxmlformats.org/officeDocument/2006/relationships/chart" Target="../charts/chart214.xml"/><Relationship Id="rId1" Type="http://schemas.openxmlformats.org/officeDocument/2006/relationships/slideLayout" Target="../slideLayouts/slideLayout1.xml"/><Relationship Id="rId6" Type="http://schemas.openxmlformats.org/officeDocument/2006/relationships/chart" Target="../charts/chart218.xml"/><Relationship Id="rId5" Type="http://schemas.openxmlformats.org/officeDocument/2006/relationships/chart" Target="../charts/chart217.xml"/><Relationship Id="rId10" Type="http://schemas.openxmlformats.org/officeDocument/2006/relationships/chart" Target="../charts/chart222.xml"/><Relationship Id="rId4" Type="http://schemas.openxmlformats.org/officeDocument/2006/relationships/chart" Target="../charts/chart216.xml"/><Relationship Id="rId9" Type="http://schemas.openxmlformats.org/officeDocument/2006/relationships/chart" Target="../charts/chart221.xml"/></Relationships>
</file>

<file path=ppt/slides/_rels/slide345.xml.rels><?xml version="1.0" encoding="UTF-8" standalone="yes"?>
<Relationships xmlns="http://schemas.openxmlformats.org/package/2006/relationships"><Relationship Id="rId8" Type="http://schemas.openxmlformats.org/officeDocument/2006/relationships/chart" Target="../charts/chart229.xml"/><Relationship Id="rId3" Type="http://schemas.openxmlformats.org/officeDocument/2006/relationships/chart" Target="../charts/chart224.xml"/><Relationship Id="rId7" Type="http://schemas.openxmlformats.org/officeDocument/2006/relationships/chart" Target="../charts/chart228.xml"/><Relationship Id="rId2" Type="http://schemas.openxmlformats.org/officeDocument/2006/relationships/chart" Target="../charts/chart223.xml"/><Relationship Id="rId1" Type="http://schemas.openxmlformats.org/officeDocument/2006/relationships/slideLayout" Target="../slideLayouts/slideLayout1.xml"/><Relationship Id="rId6" Type="http://schemas.openxmlformats.org/officeDocument/2006/relationships/chart" Target="../charts/chart227.xml"/><Relationship Id="rId5" Type="http://schemas.openxmlformats.org/officeDocument/2006/relationships/chart" Target="../charts/chart226.xml"/><Relationship Id="rId10" Type="http://schemas.openxmlformats.org/officeDocument/2006/relationships/chart" Target="../charts/chart231.xml"/><Relationship Id="rId4" Type="http://schemas.openxmlformats.org/officeDocument/2006/relationships/chart" Target="../charts/chart225.xml"/><Relationship Id="rId9" Type="http://schemas.openxmlformats.org/officeDocument/2006/relationships/chart" Target="../charts/chart230.xml"/></Relationships>
</file>

<file path=ppt/slides/_rels/slide346.xml.rels><?xml version="1.0" encoding="UTF-8" standalone="yes"?>
<Relationships xmlns="http://schemas.openxmlformats.org/package/2006/relationships"><Relationship Id="rId8" Type="http://schemas.openxmlformats.org/officeDocument/2006/relationships/chart" Target="../charts/chart238.xml"/><Relationship Id="rId3" Type="http://schemas.openxmlformats.org/officeDocument/2006/relationships/chart" Target="../charts/chart233.xml"/><Relationship Id="rId7" Type="http://schemas.openxmlformats.org/officeDocument/2006/relationships/chart" Target="../charts/chart237.xml"/><Relationship Id="rId2" Type="http://schemas.openxmlformats.org/officeDocument/2006/relationships/chart" Target="../charts/chart232.xml"/><Relationship Id="rId1" Type="http://schemas.openxmlformats.org/officeDocument/2006/relationships/slideLayout" Target="../slideLayouts/slideLayout1.xml"/><Relationship Id="rId6" Type="http://schemas.openxmlformats.org/officeDocument/2006/relationships/chart" Target="../charts/chart236.xml"/><Relationship Id="rId5" Type="http://schemas.openxmlformats.org/officeDocument/2006/relationships/chart" Target="../charts/chart235.xml"/><Relationship Id="rId4" Type="http://schemas.openxmlformats.org/officeDocument/2006/relationships/chart" Target="../charts/chart234.xml"/><Relationship Id="rId9" Type="http://schemas.openxmlformats.org/officeDocument/2006/relationships/chart" Target="../charts/chart239.xml"/></Relationships>
</file>

<file path=ppt/slides/_rels/slide347.xml.rels><?xml version="1.0" encoding="UTF-8" standalone="yes"?>
<Relationships xmlns="http://schemas.openxmlformats.org/package/2006/relationships"><Relationship Id="rId8" Type="http://schemas.openxmlformats.org/officeDocument/2006/relationships/chart" Target="../charts/chart246.xml"/><Relationship Id="rId3" Type="http://schemas.openxmlformats.org/officeDocument/2006/relationships/chart" Target="../charts/chart241.xml"/><Relationship Id="rId7" Type="http://schemas.openxmlformats.org/officeDocument/2006/relationships/chart" Target="../charts/chart245.xml"/><Relationship Id="rId2" Type="http://schemas.openxmlformats.org/officeDocument/2006/relationships/chart" Target="../charts/chart240.xml"/><Relationship Id="rId1" Type="http://schemas.openxmlformats.org/officeDocument/2006/relationships/slideLayout" Target="../slideLayouts/slideLayout1.xml"/><Relationship Id="rId6" Type="http://schemas.openxmlformats.org/officeDocument/2006/relationships/chart" Target="../charts/chart244.xml"/><Relationship Id="rId5" Type="http://schemas.openxmlformats.org/officeDocument/2006/relationships/chart" Target="../charts/chart243.xml"/><Relationship Id="rId4" Type="http://schemas.openxmlformats.org/officeDocument/2006/relationships/chart" Target="../charts/chart242.xml"/><Relationship Id="rId9" Type="http://schemas.openxmlformats.org/officeDocument/2006/relationships/chart" Target="../charts/chart247.xml"/></Relationships>
</file>

<file path=ppt/slides/_rels/slide348.xml.rels><?xml version="1.0" encoding="UTF-8" standalone="yes"?>
<Relationships xmlns="http://schemas.openxmlformats.org/package/2006/relationships"><Relationship Id="rId3" Type="http://schemas.openxmlformats.org/officeDocument/2006/relationships/chart" Target="../charts/chart249.xml"/><Relationship Id="rId2" Type="http://schemas.openxmlformats.org/officeDocument/2006/relationships/chart" Target="../charts/chart248.xml"/><Relationship Id="rId1" Type="http://schemas.openxmlformats.org/officeDocument/2006/relationships/slideLayout" Target="../slideLayouts/slideLayout1.xml"/><Relationship Id="rId6" Type="http://schemas.openxmlformats.org/officeDocument/2006/relationships/slide" Target="slide338.xml"/><Relationship Id="rId5" Type="http://schemas.openxmlformats.org/officeDocument/2006/relationships/chart" Target="../charts/chart251.xml"/><Relationship Id="rId4" Type="http://schemas.openxmlformats.org/officeDocument/2006/relationships/chart" Target="../charts/chart250.xml"/></Relationships>
</file>

<file path=ppt/slides/_rels/slide349.xml.rels><?xml version="1.0" encoding="UTF-8" standalone="yes"?>
<Relationships xmlns="http://schemas.openxmlformats.org/package/2006/relationships"><Relationship Id="rId3" Type="http://schemas.openxmlformats.org/officeDocument/2006/relationships/chart" Target="../charts/chart253.xml"/><Relationship Id="rId2" Type="http://schemas.openxmlformats.org/officeDocument/2006/relationships/chart" Target="../charts/chart252.xml"/><Relationship Id="rId1" Type="http://schemas.openxmlformats.org/officeDocument/2006/relationships/slideLayout" Target="../slideLayouts/slideLayout1.xml"/><Relationship Id="rId5" Type="http://schemas.openxmlformats.org/officeDocument/2006/relationships/chart" Target="../charts/chart255.xml"/><Relationship Id="rId4" Type="http://schemas.openxmlformats.org/officeDocument/2006/relationships/chart" Target="../charts/chart25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3" Type="http://schemas.openxmlformats.org/officeDocument/2006/relationships/chart" Target="../charts/chart257.xml"/><Relationship Id="rId2" Type="http://schemas.openxmlformats.org/officeDocument/2006/relationships/chart" Target="../charts/chart256.xml"/><Relationship Id="rId1" Type="http://schemas.openxmlformats.org/officeDocument/2006/relationships/slideLayout" Target="../slideLayouts/slideLayout1.xml"/><Relationship Id="rId6" Type="http://schemas.openxmlformats.org/officeDocument/2006/relationships/chart" Target="../charts/chart260.xml"/><Relationship Id="rId5" Type="http://schemas.openxmlformats.org/officeDocument/2006/relationships/chart" Target="../charts/chart259.xml"/><Relationship Id="rId4" Type="http://schemas.openxmlformats.org/officeDocument/2006/relationships/chart" Target="../charts/chart258.xml"/></Relationships>
</file>

<file path=ppt/slides/_rels/slide351.xml.rels><?xml version="1.0" encoding="UTF-8" standalone="yes"?>
<Relationships xmlns="http://schemas.openxmlformats.org/package/2006/relationships"><Relationship Id="rId3" Type="http://schemas.openxmlformats.org/officeDocument/2006/relationships/chart" Target="../charts/chart262.xml"/><Relationship Id="rId7" Type="http://schemas.openxmlformats.org/officeDocument/2006/relationships/chart" Target="../charts/chart266.xml"/><Relationship Id="rId2" Type="http://schemas.openxmlformats.org/officeDocument/2006/relationships/chart" Target="../charts/chart261.xml"/><Relationship Id="rId1" Type="http://schemas.openxmlformats.org/officeDocument/2006/relationships/slideLayout" Target="../slideLayouts/slideLayout1.xml"/><Relationship Id="rId6" Type="http://schemas.openxmlformats.org/officeDocument/2006/relationships/chart" Target="../charts/chart265.xml"/><Relationship Id="rId5" Type="http://schemas.openxmlformats.org/officeDocument/2006/relationships/chart" Target="../charts/chart264.xml"/><Relationship Id="rId4" Type="http://schemas.openxmlformats.org/officeDocument/2006/relationships/chart" Target="../charts/chart263.xml"/></Relationships>
</file>

<file path=ppt/slides/_rels/slide352.xml.rels><?xml version="1.0" encoding="UTF-8" standalone="yes"?>
<Relationships xmlns="http://schemas.openxmlformats.org/package/2006/relationships"><Relationship Id="rId3" Type="http://schemas.openxmlformats.org/officeDocument/2006/relationships/chart" Target="../charts/chart268.xml"/><Relationship Id="rId7" Type="http://schemas.openxmlformats.org/officeDocument/2006/relationships/chart" Target="../charts/chart272.xml"/><Relationship Id="rId2" Type="http://schemas.openxmlformats.org/officeDocument/2006/relationships/chart" Target="../charts/chart267.xml"/><Relationship Id="rId1" Type="http://schemas.openxmlformats.org/officeDocument/2006/relationships/slideLayout" Target="../slideLayouts/slideLayout1.xml"/><Relationship Id="rId6" Type="http://schemas.openxmlformats.org/officeDocument/2006/relationships/chart" Target="../charts/chart271.xml"/><Relationship Id="rId5" Type="http://schemas.openxmlformats.org/officeDocument/2006/relationships/chart" Target="../charts/chart270.xml"/><Relationship Id="rId4" Type="http://schemas.openxmlformats.org/officeDocument/2006/relationships/chart" Target="../charts/chart269.xml"/></Relationships>
</file>

<file path=ppt/slides/_rels/slide353.xml.rels><?xml version="1.0" encoding="UTF-8" standalone="yes"?>
<Relationships xmlns="http://schemas.openxmlformats.org/package/2006/relationships"><Relationship Id="rId8" Type="http://schemas.openxmlformats.org/officeDocument/2006/relationships/chart" Target="../charts/chart279.xml"/><Relationship Id="rId3" Type="http://schemas.openxmlformats.org/officeDocument/2006/relationships/chart" Target="../charts/chart274.xml"/><Relationship Id="rId7" Type="http://schemas.openxmlformats.org/officeDocument/2006/relationships/chart" Target="../charts/chart278.xml"/><Relationship Id="rId2" Type="http://schemas.openxmlformats.org/officeDocument/2006/relationships/chart" Target="../charts/chart273.xml"/><Relationship Id="rId1" Type="http://schemas.openxmlformats.org/officeDocument/2006/relationships/slideLayout" Target="../slideLayouts/slideLayout1.xml"/><Relationship Id="rId6" Type="http://schemas.openxmlformats.org/officeDocument/2006/relationships/chart" Target="../charts/chart277.xml"/><Relationship Id="rId5" Type="http://schemas.openxmlformats.org/officeDocument/2006/relationships/chart" Target="../charts/chart276.xml"/><Relationship Id="rId10" Type="http://schemas.openxmlformats.org/officeDocument/2006/relationships/chart" Target="../charts/chart281.xml"/><Relationship Id="rId4" Type="http://schemas.openxmlformats.org/officeDocument/2006/relationships/chart" Target="../charts/chart275.xml"/><Relationship Id="rId9" Type="http://schemas.openxmlformats.org/officeDocument/2006/relationships/chart" Target="../charts/chart280.xml"/></Relationships>
</file>

<file path=ppt/slides/_rels/slide354.xml.rels><?xml version="1.0" encoding="UTF-8" standalone="yes"?>
<Relationships xmlns="http://schemas.openxmlformats.org/package/2006/relationships"><Relationship Id="rId8" Type="http://schemas.openxmlformats.org/officeDocument/2006/relationships/chart" Target="../charts/chart288.xml"/><Relationship Id="rId3" Type="http://schemas.openxmlformats.org/officeDocument/2006/relationships/chart" Target="../charts/chart283.xml"/><Relationship Id="rId7" Type="http://schemas.openxmlformats.org/officeDocument/2006/relationships/chart" Target="../charts/chart287.xml"/><Relationship Id="rId2" Type="http://schemas.openxmlformats.org/officeDocument/2006/relationships/chart" Target="../charts/chart282.xml"/><Relationship Id="rId1" Type="http://schemas.openxmlformats.org/officeDocument/2006/relationships/slideLayout" Target="../slideLayouts/slideLayout1.xml"/><Relationship Id="rId6" Type="http://schemas.openxmlformats.org/officeDocument/2006/relationships/chart" Target="../charts/chart286.xml"/><Relationship Id="rId5" Type="http://schemas.openxmlformats.org/officeDocument/2006/relationships/chart" Target="../charts/chart285.xml"/><Relationship Id="rId10" Type="http://schemas.openxmlformats.org/officeDocument/2006/relationships/chart" Target="../charts/chart290.xml"/><Relationship Id="rId4" Type="http://schemas.openxmlformats.org/officeDocument/2006/relationships/chart" Target="../charts/chart284.xml"/><Relationship Id="rId9" Type="http://schemas.openxmlformats.org/officeDocument/2006/relationships/chart" Target="../charts/chart289.xml"/></Relationships>
</file>

<file path=ppt/slides/_rels/slide355.xml.rels><?xml version="1.0" encoding="UTF-8" standalone="yes"?>
<Relationships xmlns="http://schemas.openxmlformats.org/package/2006/relationships"><Relationship Id="rId3" Type="http://schemas.openxmlformats.org/officeDocument/2006/relationships/chart" Target="../charts/chart292.xml"/><Relationship Id="rId7" Type="http://schemas.openxmlformats.org/officeDocument/2006/relationships/slide" Target="slide349.xml"/><Relationship Id="rId2" Type="http://schemas.openxmlformats.org/officeDocument/2006/relationships/chart" Target="../charts/chart291.xml"/><Relationship Id="rId1" Type="http://schemas.openxmlformats.org/officeDocument/2006/relationships/slideLayout" Target="../slideLayouts/slideLayout1.xml"/><Relationship Id="rId6" Type="http://schemas.openxmlformats.org/officeDocument/2006/relationships/chart" Target="../charts/chart295.xml"/><Relationship Id="rId5" Type="http://schemas.openxmlformats.org/officeDocument/2006/relationships/chart" Target="../charts/chart294.xml"/><Relationship Id="rId4" Type="http://schemas.openxmlformats.org/officeDocument/2006/relationships/chart" Target="../charts/chart293.xml"/></Relationships>
</file>

<file path=ppt/slides/_rels/slide356.xml.rels><?xml version="1.0" encoding="UTF-8" standalone="yes"?>
<Relationships xmlns="http://schemas.openxmlformats.org/package/2006/relationships"><Relationship Id="rId3" Type="http://schemas.openxmlformats.org/officeDocument/2006/relationships/chart" Target="../charts/chart297.xml"/><Relationship Id="rId2" Type="http://schemas.openxmlformats.org/officeDocument/2006/relationships/chart" Target="../charts/chart296.xml"/><Relationship Id="rId1" Type="http://schemas.openxmlformats.org/officeDocument/2006/relationships/slideLayout" Target="../slideLayouts/slideLayout1.xml"/><Relationship Id="rId6" Type="http://schemas.openxmlformats.org/officeDocument/2006/relationships/chart" Target="../charts/chart300.xml"/><Relationship Id="rId5" Type="http://schemas.openxmlformats.org/officeDocument/2006/relationships/chart" Target="../charts/chart299.xml"/><Relationship Id="rId4" Type="http://schemas.openxmlformats.org/officeDocument/2006/relationships/chart" Target="../charts/chart298.xml"/></Relationships>
</file>

<file path=ppt/slides/_rels/slide357.xml.rels><?xml version="1.0" encoding="UTF-8" standalone="yes"?>
<Relationships xmlns="http://schemas.openxmlformats.org/package/2006/relationships"><Relationship Id="rId3" Type="http://schemas.openxmlformats.org/officeDocument/2006/relationships/chart" Target="../charts/chart302.xml"/><Relationship Id="rId2" Type="http://schemas.openxmlformats.org/officeDocument/2006/relationships/chart" Target="../charts/chart301.xml"/><Relationship Id="rId1" Type="http://schemas.openxmlformats.org/officeDocument/2006/relationships/slideLayout" Target="../slideLayouts/slideLayout1.xml"/><Relationship Id="rId6" Type="http://schemas.openxmlformats.org/officeDocument/2006/relationships/chart" Target="../charts/chart305.xml"/><Relationship Id="rId5" Type="http://schemas.openxmlformats.org/officeDocument/2006/relationships/chart" Target="../charts/chart304.xml"/><Relationship Id="rId4" Type="http://schemas.openxmlformats.org/officeDocument/2006/relationships/chart" Target="../charts/chart303.xml"/></Relationships>
</file>

<file path=ppt/slides/_rels/slide358.xml.rels><?xml version="1.0" encoding="UTF-8" standalone="yes"?>
<Relationships xmlns="http://schemas.openxmlformats.org/package/2006/relationships"><Relationship Id="rId8" Type="http://schemas.openxmlformats.org/officeDocument/2006/relationships/chart" Target="../charts/chart312.xml"/><Relationship Id="rId13" Type="http://schemas.openxmlformats.org/officeDocument/2006/relationships/chart" Target="../charts/chart317.xml"/><Relationship Id="rId3" Type="http://schemas.openxmlformats.org/officeDocument/2006/relationships/chart" Target="../charts/chart307.xml"/><Relationship Id="rId7" Type="http://schemas.openxmlformats.org/officeDocument/2006/relationships/chart" Target="../charts/chart311.xml"/><Relationship Id="rId12" Type="http://schemas.openxmlformats.org/officeDocument/2006/relationships/chart" Target="../charts/chart316.xml"/><Relationship Id="rId2" Type="http://schemas.openxmlformats.org/officeDocument/2006/relationships/chart" Target="../charts/chart306.xml"/><Relationship Id="rId1" Type="http://schemas.openxmlformats.org/officeDocument/2006/relationships/slideLayout" Target="../slideLayouts/slideLayout1.xml"/><Relationship Id="rId6" Type="http://schemas.openxmlformats.org/officeDocument/2006/relationships/chart" Target="../charts/chart310.xml"/><Relationship Id="rId11" Type="http://schemas.openxmlformats.org/officeDocument/2006/relationships/chart" Target="../charts/chart315.xml"/><Relationship Id="rId5" Type="http://schemas.openxmlformats.org/officeDocument/2006/relationships/chart" Target="../charts/chart309.xml"/><Relationship Id="rId10" Type="http://schemas.openxmlformats.org/officeDocument/2006/relationships/chart" Target="../charts/chart314.xml"/><Relationship Id="rId4" Type="http://schemas.openxmlformats.org/officeDocument/2006/relationships/chart" Target="../charts/chart308.xml"/><Relationship Id="rId9" Type="http://schemas.openxmlformats.org/officeDocument/2006/relationships/chart" Target="../charts/chart313.xml"/></Relationships>
</file>

<file path=ppt/slides/_rels/slide359.xml.rels><?xml version="1.0" encoding="UTF-8" standalone="yes"?>
<Relationships xmlns="http://schemas.openxmlformats.org/package/2006/relationships"><Relationship Id="rId8" Type="http://schemas.openxmlformats.org/officeDocument/2006/relationships/chart" Target="../charts/chart324.xml"/><Relationship Id="rId3" Type="http://schemas.openxmlformats.org/officeDocument/2006/relationships/chart" Target="../charts/chart319.xml"/><Relationship Id="rId7" Type="http://schemas.openxmlformats.org/officeDocument/2006/relationships/chart" Target="../charts/chart323.xml"/><Relationship Id="rId12" Type="http://schemas.openxmlformats.org/officeDocument/2006/relationships/chart" Target="../charts/chart328.xml"/><Relationship Id="rId2" Type="http://schemas.openxmlformats.org/officeDocument/2006/relationships/chart" Target="../charts/chart318.xml"/><Relationship Id="rId1" Type="http://schemas.openxmlformats.org/officeDocument/2006/relationships/slideLayout" Target="../slideLayouts/slideLayout1.xml"/><Relationship Id="rId6" Type="http://schemas.openxmlformats.org/officeDocument/2006/relationships/chart" Target="../charts/chart322.xml"/><Relationship Id="rId11" Type="http://schemas.openxmlformats.org/officeDocument/2006/relationships/chart" Target="../charts/chart327.xml"/><Relationship Id="rId5" Type="http://schemas.openxmlformats.org/officeDocument/2006/relationships/chart" Target="../charts/chart321.xml"/><Relationship Id="rId10" Type="http://schemas.openxmlformats.org/officeDocument/2006/relationships/chart" Target="../charts/chart326.xml"/><Relationship Id="rId4" Type="http://schemas.openxmlformats.org/officeDocument/2006/relationships/chart" Target="../charts/chart320.xml"/><Relationship Id="rId9" Type="http://schemas.openxmlformats.org/officeDocument/2006/relationships/chart" Target="../charts/chart32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8" Type="http://schemas.openxmlformats.org/officeDocument/2006/relationships/chart" Target="../charts/chart335.xml"/><Relationship Id="rId3" Type="http://schemas.openxmlformats.org/officeDocument/2006/relationships/chart" Target="../charts/chart330.xml"/><Relationship Id="rId7" Type="http://schemas.openxmlformats.org/officeDocument/2006/relationships/chart" Target="../charts/chart334.xml"/><Relationship Id="rId12" Type="http://schemas.openxmlformats.org/officeDocument/2006/relationships/chart" Target="../charts/chart339.xml"/><Relationship Id="rId2" Type="http://schemas.openxmlformats.org/officeDocument/2006/relationships/chart" Target="../charts/chart329.xml"/><Relationship Id="rId1" Type="http://schemas.openxmlformats.org/officeDocument/2006/relationships/slideLayout" Target="../slideLayouts/slideLayout1.xml"/><Relationship Id="rId6" Type="http://schemas.openxmlformats.org/officeDocument/2006/relationships/chart" Target="../charts/chart333.xml"/><Relationship Id="rId11" Type="http://schemas.openxmlformats.org/officeDocument/2006/relationships/chart" Target="../charts/chart338.xml"/><Relationship Id="rId5" Type="http://schemas.openxmlformats.org/officeDocument/2006/relationships/chart" Target="../charts/chart332.xml"/><Relationship Id="rId10" Type="http://schemas.openxmlformats.org/officeDocument/2006/relationships/chart" Target="../charts/chart337.xml"/><Relationship Id="rId4" Type="http://schemas.openxmlformats.org/officeDocument/2006/relationships/chart" Target="../charts/chart331.xml"/><Relationship Id="rId9" Type="http://schemas.openxmlformats.org/officeDocument/2006/relationships/chart" Target="../charts/chart336.xml"/></Relationships>
</file>

<file path=ppt/slides/_rels/slide361.xml.rels><?xml version="1.0" encoding="UTF-8" standalone="yes"?>
<Relationships xmlns="http://schemas.openxmlformats.org/package/2006/relationships"><Relationship Id="rId8" Type="http://schemas.openxmlformats.org/officeDocument/2006/relationships/chart" Target="../charts/chart346.xml"/><Relationship Id="rId3" Type="http://schemas.openxmlformats.org/officeDocument/2006/relationships/chart" Target="../charts/chart341.xml"/><Relationship Id="rId7" Type="http://schemas.openxmlformats.org/officeDocument/2006/relationships/chart" Target="../charts/chart345.xml"/><Relationship Id="rId12" Type="http://schemas.openxmlformats.org/officeDocument/2006/relationships/chart" Target="../charts/chart350.xml"/><Relationship Id="rId2" Type="http://schemas.openxmlformats.org/officeDocument/2006/relationships/chart" Target="../charts/chart340.xml"/><Relationship Id="rId1" Type="http://schemas.openxmlformats.org/officeDocument/2006/relationships/slideLayout" Target="../slideLayouts/slideLayout1.xml"/><Relationship Id="rId6" Type="http://schemas.openxmlformats.org/officeDocument/2006/relationships/chart" Target="../charts/chart344.xml"/><Relationship Id="rId11" Type="http://schemas.openxmlformats.org/officeDocument/2006/relationships/chart" Target="../charts/chart349.xml"/><Relationship Id="rId5" Type="http://schemas.openxmlformats.org/officeDocument/2006/relationships/chart" Target="../charts/chart343.xml"/><Relationship Id="rId10" Type="http://schemas.openxmlformats.org/officeDocument/2006/relationships/chart" Target="../charts/chart348.xml"/><Relationship Id="rId4" Type="http://schemas.openxmlformats.org/officeDocument/2006/relationships/chart" Target="../charts/chart342.xml"/><Relationship Id="rId9" Type="http://schemas.openxmlformats.org/officeDocument/2006/relationships/chart" Target="../charts/chart347.xml"/></Relationships>
</file>

<file path=ppt/slides/_rels/slide362.xml.rels><?xml version="1.0" encoding="UTF-8" standalone="yes"?>
<Relationships xmlns="http://schemas.openxmlformats.org/package/2006/relationships"><Relationship Id="rId2" Type="http://schemas.openxmlformats.org/officeDocument/2006/relationships/slide" Target="slide356.xml"/><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2" Type="http://schemas.openxmlformats.org/officeDocument/2006/relationships/slide" Target="slide363.xml"/><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2" Type="http://schemas.openxmlformats.org/officeDocument/2006/relationships/chart" Target="../charts/chart351.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3" Type="http://schemas.openxmlformats.org/officeDocument/2006/relationships/chart" Target="../charts/chart353.xml"/><Relationship Id="rId2" Type="http://schemas.openxmlformats.org/officeDocument/2006/relationships/chart" Target="../charts/chart352.xml"/><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3" Type="http://schemas.openxmlformats.org/officeDocument/2006/relationships/chart" Target="../charts/chart355.xml"/><Relationship Id="rId2" Type="http://schemas.openxmlformats.org/officeDocument/2006/relationships/chart" Target="../charts/chart354.xml"/><Relationship Id="rId1" Type="http://schemas.openxmlformats.org/officeDocument/2006/relationships/slideLayout" Target="../slideLayouts/slideLayout1.xml"/><Relationship Id="rId4" Type="http://schemas.openxmlformats.org/officeDocument/2006/relationships/chart" Target="../charts/chart356.xml"/></Relationships>
</file>

<file path=ppt/slides/_rels/slide372.xml.rels><?xml version="1.0" encoding="UTF-8" standalone="yes"?>
<Relationships xmlns="http://schemas.openxmlformats.org/package/2006/relationships"><Relationship Id="rId3" Type="http://schemas.openxmlformats.org/officeDocument/2006/relationships/chart" Target="../charts/chart358.xml"/><Relationship Id="rId2" Type="http://schemas.openxmlformats.org/officeDocument/2006/relationships/chart" Target="../charts/chart357.xml"/><Relationship Id="rId1" Type="http://schemas.openxmlformats.org/officeDocument/2006/relationships/slideLayout" Target="../slideLayouts/slideLayout1.xml"/><Relationship Id="rId5" Type="http://schemas.openxmlformats.org/officeDocument/2006/relationships/chart" Target="../charts/chart360.xml"/><Relationship Id="rId4" Type="http://schemas.openxmlformats.org/officeDocument/2006/relationships/chart" Target="../charts/chart359.xml"/></Relationships>
</file>

<file path=ppt/slides/_rels/slide373.xml.rels><?xml version="1.0" encoding="UTF-8" standalone="yes"?>
<Relationships xmlns="http://schemas.openxmlformats.org/package/2006/relationships"><Relationship Id="rId3" Type="http://schemas.openxmlformats.org/officeDocument/2006/relationships/chart" Target="../charts/chart362.xml"/><Relationship Id="rId2" Type="http://schemas.openxmlformats.org/officeDocument/2006/relationships/chart" Target="../charts/chart361.xml"/><Relationship Id="rId1" Type="http://schemas.openxmlformats.org/officeDocument/2006/relationships/slideLayout" Target="../slideLayouts/slideLayout1.xml"/><Relationship Id="rId5" Type="http://schemas.openxmlformats.org/officeDocument/2006/relationships/chart" Target="../charts/chart364.xml"/><Relationship Id="rId4" Type="http://schemas.openxmlformats.org/officeDocument/2006/relationships/chart" Target="../charts/chart363.xml"/></Relationships>
</file>

<file path=ppt/slides/_rels/slide374.xml.rels><?xml version="1.0" encoding="UTF-8" standalone="yes"?>
<Relationships xmlns="http://schemas.openxmlformats.org/package/2006/relationships"><Relationship Id="rId3" Type="http://schemas.openxmlformats.org/officeDocument/2006/relationships/chart" Target="../charts/chart366.xml"/><Relationship Id="rId2" Type="http://schemas.openxmlformats.org/officeDocument/2006/relationships/chart" Target="../charts/chart365.xml"/><Relationship Id="rId1" Type="http://schemas.openxmlformats.org/officeDocument/2006/relationships/slideLayout" Target="../slideLayouts/slideLayout1.xml"/><Relationship Id="rId6" Type="http://schemas.openxmlformats.org/officeDocument/2006/relationships/chart" Target="../charts/chart369.xml"/><Relationship Id="rId5" Type="http://schemas.openxmlformats.org/officeDocument/2006/relationships/chart" Target="../charts/chart368.xml"/><Relationship Id="rId4" Type="http://schemas.openxmlformats.org/officeDocument/2006/relationships/chart" Target="../charts/chart367.xml"/></Relationships>
</file>

<file path=ppt/slides/_rels/slide375.xml.rels><?xml version="1.0" encoding="UTF-8" standalone="yes"?>
<Relationships xmlns="http://schemas.openxmlformats.org/package/2006/relationships"><Relationship Id="rId3" Type="http://schemas.openxmlformats.org/officeDocument/2006/relationships/chart" Target="../charts/chart371.xml"/><Relationship Id="rId2" Type="http://schemas.openxmlformats.org/officeDocument/2006/relationships/chart" Target="../charts/chart370.xml"/><Relationship Id="rId1" Type="http://schemas.openxmlformats.org/officeDocument/2006/relationships/slideLayout" Target="../slideLayouts/slideLayout1.xml"/><Relationship Id="rId6" Type="http://schemas.openxmlformats.org/officeDocument/2006/relationships/chart" Target="../charts/chart374.xml"/><Relationship Id="rId5" Type="http://schemas.openxmlformats.org/officeDocument/2006/relationships/chart" Target="../charts/chart373.xml"/><Relationship Id="rId4" Type="http://schemas.openxmlformats.org/officeDocument/2006/relationships/chart" Target="../charts/chart372.xml"/></Relationships>
</file>

<file path=ppt/slides/_rels/slide376.xml.rels><?xml version="1.0" encoding="UTF-8" standalone="yes"?>
<Relationships xmlns="http://schemas.openxmlformats.org/package/2006/relationships"><Relationship Id="rId3" Type="http://schemas.openxmlformats.org/officeDocument/2006/relationships/slide" Target="slide368.xml"/><Relationship Id="rId2" Type="http://schemas.openxmlformats.org/officeDocument/2006/relationships/chart" Target="../charts/chart375.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2" Type="http://schemas.openxmlformats.org/officeDocument/2006/relationships/chart" Target="../charts/chart376.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3" Type="http://schemas.openxmlformats.org/officeDocument/2006/relationships/chart" Target="../charts/chart378.xml"/><Relationship Id="rId2" Type="http://schemas.openxmlformats.org/officeDocument/2006/relationships/chart" Target="../charts/chart377.xml"/><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3" Type="http://schemas.openxmlformats.org/officeDocument/2006/relationships/chart" Target="../charts/chart380.xml"/><Relationship Id="rId2" Type="http://schemas.openxmlformats.org/officeDocument/2006/relationships/chart" Target="../charts/chart379.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3" Type="http://schemas.openxmlformats.org/officeDocument/2006/relationships/chart" Target="../charts/chart382.xml"/><Relationship Id="rId2" Type="http://schemas.openxmlformats.org/officeDocument/2006/relationships/chart" Target="../charts/chart381.xml"/><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3" Type="http://schemas.openxmlformats.org/officeDocument/2006/relationships/chart" Target="../charts/chart384.xml"/><Relationship Id="rId2" Type="http://schemas.openxmlformats.org/officeDocument/2006/relationships/chart" Target="../charts/chart383.xml"/><Relationship Id="rId1" Type="http://schemas.openxmlformats.org/officeDocument/2006/relationships/slideLayout" Target="../slideLayouts/slideLayout1.xml"/><Relationship Id="rId5" Type="http://schemas.openxmlformats.org/officeDocument/2006/relationships/slide" Target="slide377.xml"/><Relationship Id="rId4" Type="http://schemas.openxmlformats.org/officeDocument/2006/relationships/chart" Target="../charts/chart385.xml"/></Relationships>
</file>

<file path=ppt/slides/_rels/slide382.xml.rels><?xml version="1.0" encoding="UTF-8" standalone="yes"?>
<Relationships xmlns="http://schemas.openxmlformats.org/package/2006/relationships"><Relationship Id="rId3" Type="http://schemas.openxmlformats.org/officeDocument/2006/relationships/chart" Target="../charts/chart387.xml"/><Relationship Id="rId2" Type="http://schemas.openxmlformats.org/officeDocument/2006/relationships/chart" Target="../charts/chart386.xml"/><Relationship Id="rId1" Type="http://schemas.openxmlformats.org/officeDocument/2006/relationships/slideLayout" Target="../slideLayouts/slideLayout1.xml"/><Relationship Id="rId4" Type="http://schemas.openxmlformats.org/officeDocument/2006/relationships/chart" Target="../charts/chart388.xml"/></Relationships>
</file>

<file path=ppt/slides/_rels/slide383.xml.rels><?xml version="1.0" encoding="UTF-8" standalone="yes"?>
<Relationships xmlns="http://schemas.openxmlformats.org/package/2006/relationships"><Relationship Id="rId2" Type="http://schemas.openxmlformats.org/officeDocument/2006/relationships/chart" Target="../charts/chart389.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2" Type="http://schemas.openxmlformats.org/officeDocument/2006/relationships/chart" Target="../charts/chart390.xml"/><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3" Type="http://schemas.openxmlformats.org/officeDocument/2006/relationships/chart" Target="../charts/chart392.xml"/><Relationship Id="rId2" Type="http://schemas.openxmlformats.org/officeDocument/2006/relationships/chart" Target="../charts/chart391.xml"/><Relationship Id="rId1" Type="http://schemas.openxmlformats.org/officeDocument/2006/relationships/slideLayout" Target="../slideLayouts/slideLayout1.xml"/><Relationship Id="rId4" Type="http://schemas.openxmlformats.org/officeDocument/2006/relationships/slide" Target="slide383.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2" Type="http://schemas.openxmlformats.org/officeDocument/2006/relationships/slide" Target="slide386.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slide" Target="slide265.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2" Type="http://schemas.openxmlformats.org/officeDocument/2006/relationships/slide" Target="slide401.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3" Type="http://schemas.openxmlformats.org/officeDocument/2006/relationships/slide" Target="slide411.xml"/><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3" Type="http://schemas.openxmlformats.org/officeDocument/2006/relationships/slide" Target="slide411.xml"/><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slide" Target="slide4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slide" Target="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slide" Target="slide56.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slide" Target="slide63.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slide" Target="slide67.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slide" Target="slide75.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slide" Target="slide8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352768-1C7C-4839-9C95-061125A5B150}"/>
              </a:ext>
            </a:extLst>
          </p:cNvPr>
          <p:cNvSpPr txBox="1"/>
          <p:nvPr/>
        </p:nvSpPr>
        <p:spPr>
          <a:xfrm>
            <a:off x="248218" y="2297313"/>
            <a:ext cx="11695564" cy="3416320"/>
          </a:xfrm>
          <a:prstGeom prst="rect">
            <a:avLst/>
          </a:prstGeom>
          <a:noFill/>
        </p:spPr>
        <p:txBody>
          <a:bodyPr wrap="square" rtlCol="0">
            <a:spAutoFit/>
          </a:bodyPr>
          <a:lstStyle/>
          <a:p>
            <a:pPr algn="ctr"/>
            <a:r>
              <a:rPr lang="en-US" sz="7200" dirty="0">
                <a:solidFill>
                  <a:schemeClr val="accent2">
                    <a:lumMod val="40000"/>
                    <a:lumOff val="60000"/>
                  </a:schemeClr>
                </a:solidFill>
              </a:rPr>
              <a:t>DEMYSTIFYING THE TRIBAL TRANSPORTATION PROGRAM FUNDING FORMULA</a:t>
            </a:r>
            <a:endParaRPr lang="en-US" sz="7200" dirty="0">
              <a:solidFill>
                <a:srgbClr val="3C3B45"/>
              </a:solidFill>
            </a:endParaRPr>
          </a:p>
        </p:txBody>
      </p:sp>
    </p:spTree>
    <p:extLst>
      <p:ext uri="{BB962C8B-B14F-4D97-AF65-F5344CB8AC3E}">
        <p14:creationId xmlns:p14="http://schemas.microsoft.com/office/powerpoint/2010/main" val="41016382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Oval 3"/>
          <p:cNvSpPr/>
          <p:nvPr/>
        </p:nvSpPr>
        <p:spPr>
          <a:xfrm>
            <a:off x="1733381" y="2468880"/>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a:extLst>
              <a:ext uri="{FF2B5EF4-FFF2-40B4-BE49-F238E27FC236}">
                <a16:creationId xmlns:a16="http://schemas.microsoft.com/office/drawing/2014/main" id="{4B2B92E5-E726-4DA9-A8A7-D7066F662BFD}"/>
              </a:ext>
            </a:extLst>
          </p:cNvPr>
          <p:cNvSpPr txBox="1"/>
          <p:nvPr/>
        </p:nvSpPr>
        <p:spPr>
          <a:xfrm>
            <a:off x="175895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9" name="TextBox 8"/>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0" name="!!TextBox 6"/>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Tree>
    <p:extLst>
      <p:ext uri="{BB962C8B-B14F-4D97-AF65-F5344CB8AC3E}">
        <p14:creationId xmlns:p14="http://schemas.microsoft.com/office/powerpoint/2010/main" val="180578521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2" name="TextBox 51"/>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5" name="!! OrangeBack"/>
          <p:cNvSpPr/>
          <p:nvPr/>
        </p:nvSpPr>
        <p:spPr>
          <a:xfrm rot="2685413">
            <a:off x="6463701" y="1955161"/>
            <a:ext cx="4114800" cy="41148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16" name="!! TextBox 1"/>
          <p:cNvSpPr txBox="1"/>
          <p:nvPr/>
        </p:nvSpPr>
        <p:spPr>
          <a:xfrm>
            <a:off x="6458464" y="2796843"/>
            <a:ext cx="4077485" cy="2431435"/>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8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effectLst>
                <a:uLnTx/>
                <a:uFillTx/>
              </a:rPr>
              <a:t>TRIBAL TRANSPORTATION PROGRAM FUNDING</a:t>
            </a:r>
          </a:p>
        </p:txBody>
      </p:sp>
    </p:spTree>
    <p:extLst>
      <p:ext uri="{BB962C8B-B14F-4D97-AF65-F5344CB8AC3E}">
        <p14:creationId xmlns:p14="http://schemas.microsoft.com/office/powerpoint/2010/main" val="2126919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2" name="TextBox 51"/>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5" name="!! OrangeBack"/>
          <p:cNvSpPr/>
          <p:nvPr/>
        </p:nvSpPr>
        <p:spPr>
          <a:xfrm rot="2685413">
            <a:off x="6463701" y="1955161"/>
            <a:ext cx="4114800" cy="41148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18" name="Oval 17"/>
          <p:cNvSpPr/>
          <p:nvPr/>
        </p:nvSpPr>
        <p:spPr>
          <a:xfrm>
            <a:off x="8636748" y="4132893"/>
            <a:ext cx="45720" cy="4572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8539389" y="3837454"/>
            <a:ext cx="245580" cy="10772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17" name="TextBox 16"/>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$600,000,000</a:t>
            </a:r>
          </a:p>
        </p:txBody>
      </p:sp>
    </p:spTree>
    <p:extLst>
      <p:ext uri="{BB962C8B-B14F-4D97-AF65-F5344CB8AC3E}">
        <p14:creationId xmlns:p14="http://schemas.microsoft.com/office/powerpoint/2010/main" val="220115952"/>
      </p:ext>
    </p:extLst>
  </p:cSld>
  <p:clrMapOvr>
    <a:masterClrMapping/>
  </p:clrMapOvr>
  <p:transition spd="slow" advClick="0" advTm="1000">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4" name="TextBox 13"/>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ED0FF"/>
                </a:solidFill>
                <a:effectLst/>
                <a:uLnTx/>
                <a:uFillTx/>
              </a:rPr>
              <a:t>$75,000,000 </a:t>
            </a:r>
            <a:r>
              <a:rPr lang="en-US" sz="2400" kern="0" dirty="0">
                <a:solidFill>
                  <a:srgbClr val="8ED0FF"/>
                </a:solidFill>
              </a:rPr>
              <a:t>IN SET-ASIDES</a:t>
            </a:r>
            <a:endParaRPr kumimoji="0" lang="en-US" sz="2400" b="0" i="0" u="none" strike="noStrike" kern="0" cap="none" spc="0" normalizeH="0" baseline="0" noProof="0" dirty="0">
              <a:ln>
                <a:noFill/>
              </a:ln>
              <a:solidFill>
                <a:srgbClr val="8ED0FF"/>
              </a:solidFill>
              <a:effectLst/>
              <a:uLnTx/>
              <a:uFillTx/>
            </a:endParaRP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21" name="!! OrangeBack"/>
          <p:cNvSpPr/>
          <p:nvPr/>
        </p:nvSpPr>
        <p:spPr>
          <a:xfrm rot="2685413">
            <a:off x="6600859" y="2092321"/>
            <a:ext cx="3840480" cy="38404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18" name="Oval 17"/>
          <p:cNvSpPr/>
          <p:nvPr/>
        </p:nvSpPr>
        <p:spPr>
          <a:xfrm>
            <a:off x="7584387" y="3053767"/>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7609956" y="3752276"/>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Tree>
    <p:extLst>
      <p:ext uri="{BB962C8B-B14F-4D97-AF65-F5344CB8AC3E}">
        <p14:creationId xmlns:p14="http://schemas.microsoft.com/office/powerpoint/2010/main" val="9484776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 OrangeBack"/>
          <p:cNvSpPr/>
          <p:nvPr/>
        </p:nvSpPr>
        <p:spPr>
          <a:xfrm rot="2685413">
            <a:off x="6600859" y="2092321"/>
            <a:ext cx="3840480" cy="38404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4" name="TextBox 13"/>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ED0FF"/>
                </a:solidFill>
                <a:effectLst/>
                <a:uLnTx/>
                <a:uFillTx/>
              </a:rPr>
              <a:t>$75,000,000 </a:t>
            </a:r>
            <a:r>
              <a:rPr lang="en-US" sz="2400" kern="0" dirty="0">
                <a:solidFill>
                  <a:srgbClr val="8ED0FF"/>
                </a:solidFill>
              </a:rPr>
              <a:t>IN SET-ASIDES</a:t>
            </a:r>
            <a:endParaRPr kumimoji="0" lang="en-US" sz="2400" b="0" i="0" u="none" strike="noStrike" kern="0" cap="none" spc="0" normalizeH="0" baseline="0" noProof="0" dirty="0">
              <a:ln>
                <a:noFill/>
              </a:ln>
              <a:solidFill>
                <a:srgbClr val="8ED0FF"/>
              </a:solidFill>
              <a:effectLst/>
              <a:uLnTx/>
              <a:uFillTx/>
            </a:endParaRP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Oval 17"/>
          <p:cNvSpPr/>
          <p:nvPr/>
        </p:nvSpPr>
        <p:spPr>
          <a:xfrm>
            <a:off x="7584387" y="3053767"/>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7536859" y="3750951"/>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$75,000,000</a:t>
            </a:r>
          </a:p>
        </p:txBody>
      </p:sp>
    </p:spTree>
    <p:extLst>
      <p:ext uri="{BB962C8B-B14F-4D97-AF65-F5344CB8AC3E}">
        <p14:creationId xmlns:p14="http://schemas.microsoft.com/office/powerpoint/2010/main" val="374927344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4" name="TextBox 13"/>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ED0FF"/>
                </a:solidFill>
                <a:effectLst/>
                <a:uLnTx/>
                <a:uFillTx/>
              </a:rPr>
              <a:t>$75,000,000 </a:t>
            </a:r>
            <a:r>
              <a:rPr lang="en-US" sz="2400" kern="0" dirty="0">
                <a:solidFill>
                  <a:srgbClr val="8ED0FF"/>
                </a:solidFill>
              </a:rPr>
              <a:t>IN SET-ASIDES</a:t>
            </a:r>
            <a:endParaRPr kumimoji="0" lang="en-US" sz="2400" b="0" i="0" u="none" strike="noStrike" kern="0" cap="none" spc="0" normalizeH="0" baseline="0" noProof="0" dirty="0">
              <a:ln>
                <a:noFill/>
              </a:ln>
              <a:solidFill>
                <a:srgbClr val="8ED0FF"/>
              </a:solidFill>
              <a:effectLst/>
              <a:uLnTx/>
              <a:uFillTx/>
            </a:endParaRP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Oval 17"/>
          <p:cNvSpPr/>
          <p:nvPr/>
        </p:nvSpPr>
        <p:spPr>
          <a:xfrm>
            <a:off x="566528" y="1066241"/>
            <a:ext cx="457200" cy="45720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510435" y="1202508"/>
            <a:ext cx="569387"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$75,000,000</a:t>
            </a:r>
          </a:p>
        </p:txBody>
      </p:sp>
      <p:sp>
        <p:nvSpPr>
          <p:cNvPr id="20" name="!! OrangeBack"/>
          <p:cNvSpPr/>
          <p:nvPr/>
        </p:nvSpPr>
        <p:spPr>
          <a:xfrm rot="2685413">
            <a:off x="6600859" y="2092321"/>
            <a:ext cx="3840480" cy="38404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2" name="TextBox 21"/>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$525,000,000</a:t>
            </a:r>
          </a:p>
        </p:txBody>
      </p:sp>
    </p:spTree>
    <p:extLst>
      <p:ext uri="{BB962C8B-B14F-4D97-AF65-F5344CB8AC3E}">
        <p14:creationId xmlns:p14="http://schemas.microsoft.com/office/powerpoint/2010/main" val="21812828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6" name="!! OrangeBack"/>
          <p:cNvSpPr/>
          <p:nvPr/>
        </p:nvSpPr>
        <p:spPr>
          <a:xfrm rot="2685413">
            <a:off x="6600859" y="2092321"/>
            <a:ext cx="3840480" cy="38404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2" name="Oval 21"/>
          <p:cNvSpPr/>
          <p:nvPr/>
        </p:nvSpPr>
        <p:spPr>
          <a:xfrm>
            <a:off x="772268" y="1271981"/>
            <a:ext cx="45720" cy="4572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645166" y="1240980"/>
            <a:ext cx="248786" cy="10772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$60,000,000</a:t>
            </a:r>
          </a:p>
        </p:txBody>
      </p:sp>
      <p:sp>
        <p:nvSpPr>
          <p:cNvPr id="25" name="Oval 24"/>
          <p:cNvSpPr/>
          <p:nvPr/>
        </p:nvSpPr>
        <p:spPr>
          <a:xfrm>
            <a:off x="8556410" y="3989701"/>
            <a:ext cx="45720" cy="4572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TextBox 25"/>
          <p:cNvSpPr txBox="1"/>
          <p:nvPr/>
        </p:nvSpPr>
        <p:spPr>
          <a:xfrm>
            <a:off x="8366498" y="3951005"/>
            <a:ext cx="248786" cy="12311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4" name="TextBox 23"/>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$525,000,000</a:t>
            </a:r>
          </a:p>
        </p:txBody>
      </p:sp>
    </p:spTree>
    <p:extLst>
      <p:ext uri="{BB962C8B-B14F-4D97-AF65-F5344CB8AC3E}">
        <p14:creationId xmlns:p14="http://schemas.microsoft.com/office/powerpoint/2010/main" val="801341213"/>
      </p:ext>
    </p:extLst>
  </p:cSld>
  <p:clrMapOvr>
    <a:masterClrMapping/>
  </p:clrMapOvr>
  <mc:AlternateContent xmlns:mc="http://schemas.openxmlformats.org/markup-compatibility/2006" xmlns:p159="http://schemas.microsoft.com/office/powerpoint/2015/09/main">
    <mc:Choice Requires="p159">
      <p:transition spd="slow" advClick="0" advTm="1000">
        <p159:morph option="byObject"/>
      </p:transition>
    </mc:Choice>
    <mc:Fallback xmlns="">
      <p:transition spd="slow" advClick="0" advTm="1000">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20" name="TextBox 19"/>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1A7C0"/>
                </a:solidFill>
                <a:effectLst/>
                <a:uLnTx/>
                <a:uFillTx/>
              </a:rPr>
              <a:t>$70,000,000 </a:t>
            </a:r>
            <a:r>
              <a:rPr lang="en-US" sz="2400" kern="0" dirty="0">
                <a:solidFill>
                  <a:srgbClr val="E1A7C0"/>
                </a:solidFill>
              </a:rPr>
              <a:t>IN TRANSITION FUNDING</a:t>
            </a:r>
            <a:endParaRPr kumimoji="0" lang="en-US" sz="2400" b="0" i="0" u="none" strike="noStrike" kern="0" cap="none" spc="0" normalizeH="0" baseline="0" noProof="0" dirty="0">
              <a:ln>
                <a:noFill/>
              </a:ln>
              <a:solidFill>
                <a:srgbClr val="E1A7C0"/>
              </a:solidFill>
              <a:effectLst/>
              <a:uLnTx/>
              <a:uFillTx/>
            </a:endParaRPr>
          </a:p>
        </p:txBody>
      </p:sp>
      <p:sp>
        <p:nvSpPr>
          <p:cNvPr id="22" name="!! OrangeBack"/>
          <p:cNvSpPr/>
          <p:nvPr/>
        </p:nvSpPr>
        <p:spPr>
          <a:xfrm rot="2685413">
            <a:off x="6674513" y="2202176"/>
            <a:ext cx="3657600" cy="36576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18" name="Oval 17"/>
          <p:cNvSpPr/>
          <p:nvPr/>
        </p:nvSpPr>
        <p:spPr>
          <a:xfrm>
            <a:off x="7638380" y="3173985"/>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7845289" y="3406780"/>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34830811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 OrangeBack"/>
          <p:cNvSpPr/>
          <p:nvPr/>
        </p:nvSpPr>
        <p:spPr>
          <a:xfrm rot="2685413">
            <a:off x="6674513" y="2202176"/>
            <a:ext cx="3657600" cy="36576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Oval 17"/>
          <p:cNvSpPr/>
          <p:nvPr/>
        </p:nvSpPr>
        <p:spPr>
          <a:xfrm>
            <a:off x="7638380" y="3173985"/>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7647216" y="3781728"/>
            <a:ext cx="1737976"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$70,000,000</a:t>
            </a:r>
          </a:p>
        </p:txBody>
      </p:sp>
      <p:sp>
        <p:nvSpPr>
          <p:cNvPr id="20" name="TextBox 19"/>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1A7C0"/>
                </a:solidFill>
                <a:effectLst/>
                <a:uLnTx/>
                <a:uFillTx/>
              </a:rPr>
              <a:t>$70,000,000 </a:t>
            </a:r>
            <a:r>
              <a:rPr lang="en-US" sz="2400" kern="0" dirty="0">
                <a:solidFill>
                  <a:srgbClr val="E1A7C0"/>
                </a:solidFill>
              </a:rPr>
              <a:t>IN TRANSITION FUNDING</a:t>
            </a:r>
            <a:endParaRPr kumimoji="0" lang="en-US" sz="2400" b="0" i="0" u="none" strike="noStrike" kern="0" cap="none" spc="0" normalizeH="0" baseline="0" noProof="0" dirty="0">
              <a:ln>
                <a:noFill/>
              </a:ln>
              <a:solidFill>
                <a:srgbClr val="E1A7C0"/>
              </a:solidFill>
              <a:effectLst/>
              <a:uLnTx/>
              <a:uFillTx/>
            </a:endParaRPr>
          </a:p>
        </p:txBody>
      </p:sp>
    </p:spTree>
    <p:extLst>
      <p:ext uri="{BB962C8B-B14F-4D97-AF65-F5344CB8AC3E}">
        <p14:creationId xmlns:p14="http://schemas.microsoft.com/office/powerpoint/2010/main" val="3675371474"/>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Oval 17"/>
          <p:cNvSpPr/>
          <p:nvPr/>
        </p:nvSpPr>
        <p:spPr>
          <a:xfrm>
            <a:off x="8624742" y="415136"/>
            <a:ext cx="548640" cy="54864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8549187" y="562882"/>
            <a:ext cx="697627" cy="215444"/>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$70,000,000</a:t>
            </a:r>
          </a:p>
        </p:txBody>
      </p:sp>
      <p:sp>
        <p:nvSpPr>
          <p:cNvPr id="20" name="TextBox 19"/>
          <p:cNvSpPr txBox="1"/>
          <p:nvPr/>
        </p:nvSpPr>
        <p:spPr>
          <a:xfrm>
            <a:off x="741215" y="5037783"/>
            <a:ext cx="4924425"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1A7C0"/>
                </a:solidFill>
                <a:effectLst/>
                <a:uLnTx/>
                <a:uFillTx/>
              </a:rPr>
              <a:t>$70,000,000 </a:t>
            </a:r>
            <a:r>
              <a:rPr lang="en-US" sz="2400" kern="0" dirty="0">
                <a:solidFill>
                  <a:srgbClr val="E1A7C0"/>
                </a:solidFill>
              </a:rPr>
              <a:t>IN TRANSITION FUNDING</a:t>
            </a:r>
            <a:endParaRPr kumimoji="0" lang="en-US" sz="2400" b="0" i="0" u="none" strike="noStrike" kern="0" cap="none" spc="0" normalizeH="0" baseline="0" noProof="0" dirty="0">
              <a:ln>
                <a:noFill/>
              </a:ln>
              <a:solidFill>
                <a:srgbClr val="E1A7C0"/>
              </a:solidFill>
              <a:effectLst/>
              <a:uLnTx/>
              <a:uFillTx/>
            </a:endParaRPr>
          </a:p>
        </p:txBody>
      </p:sp>
      <p:sp>
        <p:nvSpPr>
          <p:cNvPr id="21" name="!! OrangeBack"/>
          <p:cNvSpPr/>
          <p:nvPr/>
        </p:nvSpPr>
        <p:spPr>
          <a:xfrm rot="2685413">
            <a:off x="6674513" y="2202176"/>
            <a:ext cx="3657600" cy="36576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3" name="TextBox 22"/>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$455,000,000</a:t>
            </a:r>
          </a:p>
        </p:txBody>
      </p:sp>
    </p:spTree>
    <p:extLst>
      <p:ext uri="{BB962C8B-B14F-4D97-AF65-F5344CB8AC3E}">
        <p14:creationId xmlns:p14="http://schemas.microsoft.com/office/powerpoint/2010/main" val="3946250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6" name="!! OrangeBack"/>
          <p:cNvSpPr/>
          <p:nvPr/>
        </p:nvSpPr>
        <p:spPr>
          <a:xfrm rot="2685413">
            <a:off x="6674513" y="2202176"/>
            <a:ext cx="3657600" cy="36576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1" name="Oval 20"/>
          <p:cNvSpPr/>
          <p:nvPr/>
        </p:nvSpPr>
        <p:spPr>
          <a:xfrm>
            <a:off x="8875140" y="710612"/>
            <a:ext cx="45720" cy="4572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TextBox 21"/>
          <p:cNvSpPr txBox="1"/>
          <p:nvPr/>
        </p:nvSpPr>
        <p:spPr>
          <a:xfrm>
            <a:off x="8773607" y="679611"/>
            <a:ext cx="248786" cy="10772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$70,000,000</a:t>
            </a:r>
          </a:p>
        </p:txBody>
      </p:sp>
      <p:sp>
        <p:nvSpPr>
          <p:cNvPr id="24" name="Oval 23"/>
          <p:cNvSpPr/>
          <p:nvPr/>
        </p:nvSpPr>
        <p:spPr>
          <a:xfrm>
            <a:off x="8633434" y="4130024"/>
            <a:ext cx="45720" cy="4572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TextBox 24"/>
          <p:cNvSpPr txBox="1"/>
          <p:nvPr/>
        </p:nvSpPr>
        <p:spPr>
          <a:xfrm>
            <a:off x="8279689" y="4083229"/>
            <a:ext cx="268022" cy="12311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3" name="TextBox 22"/>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$455,000,000</a:t>
            </a:r>
          </a:p>
        </p:txBody>
      </p:sp>
    </p:spTree>
    <p:extLst>
      <p:ext uri="{BB962C8B-B14F-4D97-AF65-F5344CB8AC3E}">
        <p14:creationId xmlns:p14="http://schemas.microsoft.com/office/powerpoint/2010/main" val="3082608195"/>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Oval 3"/>
          <p:cNvSpPr/>
          <p:nvPr/>
        </p:nvSpPr>
        <p:spPr>
          <a:xfrm>
            <a:off x="1733381" y="2468880"/>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a:extLst>
              <a:ext uri="{FF2B5EF4-FFF2-40B4-BE49-F238E27FC236}">
                <a16:creationId xmlns:a16="http://schemas.microsoft.com/office/drawing/2014/main" id="{4B2B92E5-E726-4DA9-A8A7-D7066F662BFD}"/>
              </a:ext>
            </a:extLst>
          </p:cNvPr>
          <p:cNvSpPr txBox="1"/>
          <p:nvPr/>
        </p:nvSpPr>
        <p:spPr>
          <a:xfrm>
            <a:off x="175895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9" name="TextBox 8"/>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0" name="!!TextBox 6"/>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8" name="TextBox 7">
            <a:extLst>
              <a:ext uri="{FF2B5EF4-FFF2-40B4-BE49-F238E27FC236}">
                <a16:creationId xmlns:a16="http://schemas.microsoft.com/office/drawing/2014/main" id="{139C9972-982B-44F8-849C-0BC4C5C9A500}"/>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451756842"/>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TextBox 17"/>
          <p:cNvSpPr txBox="1"/>
          <p:nvPr/>
        </p:nvSpPr>
        <p:spPr>
          <a:xfrm>
            <a:off x="410379" y="5037783"/>
            <a:ext cx="558609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1B6E7"/>
                </a:solidFill>
                <a:effectLst/>
                <a:uLnTx/>
                <a:uFillTx/>
              </a:rPr>
              <a:t>$125,000,000 </a:t>
            </a:r>
            <a:r>
              <a:rPr lang="en-US" sz="2400" kern="0" dirty="0">
                <a:solidFill>
                  <a:srgbClr val="81B6E7"/>
                </a:solidFill>
              </a:rPr>
              <a:t>IN SUPPLEMENTAL FUNDING</a:t>
            </a:r>
            <a:endParaRPr kumimoji="0" lang="en-US" sz="2400" b="0" i="0" u="none" strike="noStrike" kern="0" cap="none" spc="0" normalizeH="0" baseline="0" noProof="0" dirty="0">
              <a:ln>
                <a:noFill/>
              </a:ln>
              <a:solidFill>
                <a:srgbClr val="81B6E7"/>
              </a:solidFill>
              <a:effectLst/>
              <a:uLnTx/>
              <a:uFillTx/>
            </a:endParaRPr>
          </a:p>
        </p:txBody>
      </p:sp>
      <p:sp>
        <p:nvSpPr>
          <p:cNvPr id="22" name="!! OrangeBack"/>
          <p:cNvSpPr/>
          <p:nvPr/>
        </p:nvSpPr>
        <p:spPr>
          <a:xfrm rot="2685413">
            <a:off x="6829459" y="2320921"/>
            <a:ext cx="3383280" cy="33832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19" name="Oval 18"/>
          <p:cNvSpPr/>
          <p:nvPr/>
        </p:nvSpPr>
        <p:spPr>
          <a:xfrm>
            <a:off x="7404921" y="292358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7666467" y="337828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Tree>
    <p:extLst>
      <p:ext uri="{BB962C8B-B14F-4D97-AF65-F5344CB8AC3E}">
        <p14:creationId xmlns:p14="http://schemas.microsoft.com/office/powerpoint/2010/main" val="3124748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 OrangeBack"/>
          <p:cNvSpPr/>
          <p:nvPr/>
        </p:nvSpPr>
        <p:spPr>
          <a:xfrm rot="2685413">
            <a:off x="6829459" y="2320921"/>
            <a:ext cx="3383280" cy="33832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TextBox 17"/>
          <p:cNvSpPr txBox="1"/>
          <p:nvPr/>
        </p:nvSpPr>
        <p:spPr>
          <a:xfrm>
            <a:off x="410379" y="5037783"/>
            <a:ext cx="558609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1B6E7"/>
                </a:solidFill>
                <a:effectLst/>
                <a:uLnTx/>
                <a:uFillTx/>
              </a:rPr>
              <a:t>$125,000,000 </a:t>
            </a:r>
            <a:r>
              <a:rPr lang="en-US" sz="2400" kern="0" dirty="0">
                <a:solidFill>
                  <a:srgbClr val="81B6E7"/>
                </a:solidFill>
              </a:rPr>
              <a:t>IN SUPPLEMENTAL FUNDING</a:t>
            </a:r>
            <a:endParaRPr kumimoji="0" lang="en-US" sz="2400" b="0" i="0" u="none" strike="noStrike" kern="0" cap="none" spc="0" normalizeH="0" baseline="0" noProof="0" dirty="0">
              <a:ln>
                <a:noFill/>
              </a:ln>
              <a:solidFill>
                <a:srgbClr val="81B6E7"/>
              </a:solidFill>
              <a:effectLst/>
              <a:uLnTx/>
              <a:uFillTx/>
            </a:endParaRPr>
          </a:p>
        </p:txBody>
      </p:sp>
      <p:sp>
        <p:nvSpPr>
          <p:cNvPr id="19" name="Oval 18"/>
          <p:cNvSpPr/>
          <p:nvPr/>
        </p:nvSpPr>
        <p:spPr>
          <a:xfrm>
            <a:off x="7404921" y="292358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7404920" y="3750951"/>
            <a:ext cx="2191627" cy="52322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$125,000,000</a:t>
            </a:r>
          </a:p>
        </p:txBody>
      </p:sp>
    </p:spTree>
    <p:extLst>
      <p:ext uri="{BB962C8B-B14F-4D97-AF65-F5344CB8AC3E}">
        <p14:creationId xmlns:p14="http://schemas.microsoft.com/office/powerpoint/2010/main" val="3862356274"/>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IF THE TOTAL AUTHORIZED FUNDING IS $600,000,000</a:t>
            </a:r>
            <a:r>
              <a:rPr lang="en-US" sz="2400" kern="0" dirty="0">
                <a:solidFill>
                  <a:schemeClr val="accent2">
                    <a:lumMod val="40000"/>
                    <a:lumOff val="60000"/>
                  </a:schemeClr>
                </a:solidFill>
              </a:rPr>
              <a:t> THEN THE FUNDING IS ALLOCATED AS FOLLOWS: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TextBox 17"/>
          <p:cNvSpPr txBox="1"/>
          <p:nvPr/>
        </p:nvSpPr>
        <p:spPr>
          <a:xfrm>
            <a:off x="410379" y="5037783"/>
            <a:ext cx="558609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81B6E7"/>
                </a:solidFill>
                <a:effectLst/>
                <a:uLnTx/>
                <a:uFillTx/>
              </a:rPr>
              <a:t>$125,000,000 </a:t>
            </a:r>
            <a:r>
              <a:rPr lang="en-US" sz="2400" kern="0" dirty="0">
                <a:solidFill>
                  <a:srgbClr val="81B6E7"/>
                </a:solidFill>
              </a:rPr>
              <a:t>IN SUPPLEMENTAL FUNDING</a:t>
            </a:r>
            <a:endParaRPr kumimoji="0" lang="en-US" sz="2400" b="0" i="0" u="none" strike="noStrike" kern="0" cap="none" spc="0" normalizeH="0" baseline="0" noProof="0" dirty="0">
              <a:ln>
                <a:noFill/>
              </a:ln>
              <a:solidFill>
                <a:srgbClr val="81B6E7"/>
              </a:solidFill>
              <a:effectLst/>
              <a:uLnTx/>
              <a:uFillTx/>
            </a:endParaRPr>
          </a:p>
        </p:txBody>
      </p:sp>
      <p:sp>
        <p:nvSpPr>
          <p:cNvPr id="19" name="Oval 18"/>
          <p:cNvSpPr/>
          <p:nvPr/>
        </p:nvSpPr>
        <p:spPr>
          <a:xfrm>
            <a:off x="10762432" y="398369"/>
            <a:ext cx="731520" cy="73152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10753730" y="656407"/>
            <a:ext cx="748923" cy="215444"/>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$110,000,000</a:t>
            </a:r>
          </a:p>
        </p:txBody>
      </p:sp>
      <p:sp>
        <p:nvSpPr>
          <p:cNvPr id="21" name="!! OrangeBack"/>
          <p:cNvSpPr/>
          <p:nvPr/>
        </p:nvSpPr>
        <p:spPr>
          <a:xfrm rot="2685413">
            <a:off x="6829459" y="2320921"/>
            <a:ext cx="3383280" cy="33832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3" name="TextBox 22"/>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$330,000,000</a:t>
            </a:r>
          </a:p>
        </p:txBody>
      </p:sp>
    </p:spTree>
    <p:extLst>
      <p:ext uri="{BB962C8B-B14F-4D97-AF65-F5344CB8AC3E}">
        <p14:creationId xmlns:p14="http://schemas.microsoft.com/office/powerpoint/2010/main" val="14883965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5" name="TextBox 14"/>
          <p:cNvSpPr txBox="1"/>
          <p:nvPr/>
        </p:nvSpPr>
        <p:spPr>
          <a:xfrm>
            <a:off x="733911" y="3837454"/>
            <a:ext cx="4924425" cy="1261884"/>
          </a:xfrm>
          <a:prstGeom prst="rect">
            <a:avLst/>
          </a:prstGeom>
          <a:noFill/>
        </p:spPr>
        <p:txBody>
          <a:bodyPr wrap="square" rtlCol="0">
            <a:spAutoFit/>
          </a:bodyPr>
          <a:lstStyle/>
          <a:p>
            <a:pPr lvl="0" algn="ctr">
              <a:defRPr/>
            </a:pPr>
            <a:r>
              <a:rPr lang="en-US" sz="2400" kern="0" dirty="0">
                <a:solidFill>
                  <a:schemeClr val="accent2">
                    <a:lumMod val="40000"/>
                    <a:lumOff val="60000"/>
                  </a:schemeClr>
                </a:solidFill>
              </a:rPr>
              <a:t>THE REMAINING AMOUNT FOR TRIBAL SHARES FUNDING (</a:t>
            </a:r>
            <a:r>
              <a:rPr lang="en-US" sz="2800" kern="0" dirty="0">
                <a:solidFill>
                  <a:schemeClr val="accent2">
                    <a:lumMod val="40000"/>
                    <a:lumOff val="60000"/>
                  </a:schemeClr>
                </a:solidFill>
                <a:effectLst>
                  <a:outerShdw blurRad="127000" dist="38100" dir="2700000" algn="tl" rotWithShape="0">
                    <a:prstClr val="black">
                      <a:alpha val="60000"/>
                    </a:prstClr>
                  </a:outerShdw>
                </a:effectLst>
              </a:rPr>
              <a:t>B</a:t>
            </a:r>
            <a:r>
              <a:rPr lang="en-US" sz="2400" kern="0" dirty="0">
                <a:solidFill>
                  <a:schemeClr val="accent2">
                    <a:lumMod val="40000"/>
                    <a:lumOff val="60000"/>
                  </a:schemeClr>
                </a:solidFill>
              </a:rPr>
              <a:t>) IS APPROXIMATELY $330,000,000.</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6" name="!! OrangeBack"/>
          <p:cNvSpPr/>
          <p:nvPr/>
        </p:nvSpPr>
        <p:spPr>
          <a:xfrm rot="2685413">
            <a:off x="6829459" y="2320921"/>
            <a:ext cx="3383280" cy="33832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1" name="Oval 20"/>
          <p:cNvSpPr/>
          <p:nvPr/>
        </p:nvSpPr>
        <p:spPr>
          <a:xfrm>
            <a:off x="11114855" y="722221"/>
            <a:ext cx="45720" cy="4572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TextBox 21"/>
          <p:cNvSpPr txBox="1"/>
          <p:nvPr/>
        </p:nvSpPr>
        <p:spPr>
          <a:xfrm>
            <a:off x="11010116" y="695113"/>
            <a:ext cx="255198" cy="10772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$110,000,000</a:t>
            </a:r>
          </a:p>
        </p:txBody>
      </p:sp>
      <p:sp>
        <p:nvSpPr>
          <p:cNvPr id="23" name="TextBox 22"/>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$330,000,000</a:t>
            </a:r>
          </a:p>
        </p:txBody>
      </p:sp>
      <p:sp>
        <p:nvSpPr>
          <p:cNvPr id="11" name="Rectangle 10"/>
          <p:cNvSpPr/>
          <p:nvPr/>
        </p:nvSpPr>
        <p:spPr>
          <a:xfrm>
            <a:off x="2827083" y="1386150"/>
            <a:ext cx="427249" cy="132343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solidFill>
                <a:effectLst>
                  <a:outerShdw blurRad="127000" dist="38100" dir="2700000" algn="tl" rotWithShape="0">
                    <a:prstClr val="black">
                      <a:alpha val="60000"/>
                    </a:prstClr>
                  </a:outerShdw>
                </a:effectLst>
                <a:uLnTx/>
                <a:uFillTx/>
              </a:rPr>
              <a:t>B</a:t>
            </a:r>
            <a:endParaRPr kumimoji="0" lang="en-US" sz="80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4232605658"/>
      </p:ext>
    </p:extLst>
  </p:cSld>
  <p:clrMapOvr>
    <a:masterClrMapping/>
  </p:clrMapOvr>
  <mc:AlternateContent xmlns:mc="http://schemas.openxmlformats.org/markup-compatibility/2006" xmlns:p159="http://schemas.microsoft.com/office/powerpoint/2015/09/main">
    <mc:Choice Requires="p159">
      <p:transition spd="slow" advClick="0" advTm="1000">
        <p159:morph option="byObject"/>
      </p:transition>
    </mc:Choice>
    <mc:Fallback xmlns="">
      <p:transition spd="slow" advClick="0" advTm="1000">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6" name="!! OrangeBack"/>
          <p:cNvSpPr/>
          <p:nvPr/>
        </p:nvSpPr>
        <p:spPr>
          <a:xfrm rot="2685413">
            <a:off x="6829459" y="2320921"/>
            <a:ext cx="3383280" cy="338328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1" name="Oval 20"/>
          <p:cNvSpPr/>
          <p:nvPr/>
        </p:nvSpPr>
        <p:spPr>
          <a:xfrm>
            <a:off x="11114855" y="722221"/>
            <a:ext cx="45720" cy="4572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TextBox 21"/>
          <p:cNvSpPr txBox="1"/>
          <p:nvPr/>
        </p:nvSpPr>
        <p:spPr>
          <a:xfrm>
            <a:off x="11010116" y="695113"/>
            <a:ext cx="255198" cy="10772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$110,000,000</a:t>
            </a:r>
          </a:p>
        </p:txBody>
      </p:sp>
      <p:sp>
        <p:nvSpPr>
          <p:cNvPr id="23" name="TextBox 22"/>
          <p:cNvSpPr txBox="1"/>
          <p:nvPr/>
        </p:nvSpPr>
        <p:spPr>
          <a:xfrm>
            <a:off x="733911" y="3837454"/>
            <a:ext cx="4924425" cy="1261884"/>
          </a:xfrm>
          <a:prstGeom prst="rect">
            <a:avLst/>
          </a:prstGeom>
          <a:noFill/>
        </p:spPr>
        <p:txBody>
          <a:bodyPr wrap="square" rtlCol="0">
            <a:spAutoFit/>
          </a:bodyPr>
          <a:lstStyle/>
          <a:p>
            <a:pPr lvl="0" algn="ctr">
              <a:defRPr/>
            </a:pPr>
            <a:r>
              <a:rPr lang="en-US" sz="2400" kern="0" dirty="0">
                <a:solidFill>
                  <a:schemeClr val="accent2">
                    <a:lumMod val="40000"/>
                    <a:lumOff val="60000"/>
                  </a:schemeClr>
                </a:solidFill>
              </a:rPr>
              <a:t>THE REMAINING AMOUNT FOR TRIBAL SHARES FUNDING (</a:t>
            </a:r>
            <a:r>
              <a:rPr lang="en-US" sz="2800" kern="0" dirty="0">
                <a:solidFill>
                  <a:schemeClr val="accent2">
                    <a:lumMod val="40000"/>
                    <a:lumOff val="60000"/>
                  </a:schemeClr>
                </a:solidFill>
                <a:effectLst>
                  <a:outerShdw blurRad="127000" dist="38100" dir="2700000" algn="tl" rotWithShape="0">
                    <a:prstClr val="black">
                      <a:alpha val="60000"/>
                    </a:prstClr>
                  </a:outerShdw>
                </a:effectLst>
              </a:rPr>
              <a:t>B</a:t>
            </a:r>
            <a:r>
              <a:rPr lang="en-US" sz="2400" kern="0" dirty="0">
                <a:solidFill>
                  <a:schemeClr val="accent2">
                    <a:lumMod val="40000"/>
                    <a:lumOff val="60000"/>
                  </a:schemeClr>
                </a:solidFill>
              </a:rPr>
              <a:t>) IS APPROXIMATELY $330,000,000.</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18" name="Action Button: Go Forward or Next 17">
            <a:hlinkClick r:id="" action="ppaction://hlinkshowjump?jump=nextslide" highlightClick="1"/>
          </p:cNvPr>
          <p:cNvSpPr/>
          <p:nvPr/>
        </p:nvSpPr>
        <p:spPr>
          <a:xfrm>
            <a:off x="11035557" y="5271441"/>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2" action="ppaction://hlinksldjump" highlightClick="1"/>
          </p:cNvPr>
          <p:cNvSpPr/>
          <p:nvPr/>
        </p:nvSpPr>
        <p:spPr>
          <a:xfrm>
            <a:off x="401388" y="5271441"/>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0" name="TextBox 19"/>
          <p:cNvSpPr txBox="1"/>
          <p:nvPr/>
        </p:nvSpPr>
        <p:spPr>
          <a:xfrm>
            <a:off x="7096032" y="3674007"/>
            <a:ext cx="2903359" cy="677108"/>
          </a:xfrm>
          <a:prstGeom prst="rect">
            <a:avLst/>
          </a:prstGeom>
          <a:noFill/>
        </p:spPr>
        <p:txBody>
          <a:bodyPr wrap="none" rtlCol="0">
            <a:spAutoFit/>
          </a:bodyPr>
          <a:lstStyle/>
          <a:p>
            <a:r>
              <a:rPr lang="en-US" sz="3800" b="1" dirty="0">
                <a:solidFill>
                  <a:srgbClr val="FFF2CC"/>
                </a:solidFill>
                <a:effectLst>
                  <a:glow rad="101600">
                    <a:schemeClr val="tx1">
                      <a:lumMod val="65000"/>
                      <a:lumOff val="35000"/>
                      <a:alpha val="60000"/>
                    </a:schemeClr>
                  </a:glow>
                  <a:outerShdw blurRad="50800" dist="38100" dir="2700000" algn="tl" rotWithShape="0">
                    <a:prstClr val="black">
                      <a:alpha val="80000"/>
                    </a:prstClr>
                  </a:outerShdw>
                </a:effectLst>
              </a:rPr>
              <a:t>$330,000,000</a:t>
            </a:r>
          </a:p>
        </p:txBody>
      </p:sp>
      <p:sp>
        <p:nvSpPr>
          <p:cNvPr id="11" name="Rectangle 10"/>
          <p:cNvSpPr/>
          <p:nvPr/>
        </p:nvSpPr>
        <p:spPr>
          <a:xfrm>
            <a:off x="4471926" y="4204779"/>
            <a:ext cx="38664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solidFill>
                <a:effectLst>
                  <a:outerShdw blurRad="127000" dist="38100" dir="2700000" algn="tl" rotWithShape="0">
                    <a:prstClr val="black">
                      <a:alpha val="60000"/>
                    </a:prstClr>
                  </a:outerShdw>
                </a:effectLst>
                <a:uLnTx/>
                <a:uFillTx/>
              </a:rPr>
              <a:t>B</a:t>
            </a:r>
            <a:endParaRPr kumimoji="0" lang="en-US" sz="2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2397182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1" name="Rectangle 10"/>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Tree>
    <p:extLst>
      <p:ext uri="{BB962C8B-B14F-4D97-AF65-F5344CB8AC3E}">
        <p14:creationId xmlns:p14="http://schemas.microsoft.com/office/powerpoint/2010/main" val="2957079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3000">
        <p159:morph option="byObject"/>
      </p:transition>
    </mc:Choice>
    <mc:Fallback xmlns="">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773623"/>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966051" y="4226804"/>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5146735" y="3598802"/>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5282945" y="4234864"/>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29629" y="4257714"/>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16" name="Rectangle 15">
            <a:extLst>
              <a:ext uri="{FF2B5EF4-FFF2-40B4-BE49-F238E27FC236}">
                <a16:creationId xmlns:a16="http://schemas.microsoft.com/office/drawing/2014/main" id="{7A052845-9365-4C14-AC28-BF0389DEF892}"/>
              </a:ext>
            </a:extLst>
          </p:cNvPr>
          <p:cNvSpPr/>
          <p:nvPr/>
        </p:nvSpPr>
        <p:spPr>
          <a:xfrm>
            <a:off x="1296999" y="322029"/>
            <a:ext cx="3600617" cy="3046988"/>
          </a:xfrm>
          <a:prstGeom prst="rect">
            <a:avLst/>
          </a:prstGeom>
        </p:spPr>
        <p:txBody>
          <a:bodyPr wrap="square">
            <a:spAutoFit/>
          </a:bodyPr>
          <a:lstStyle/>
          <a:p>
            <a:pPr lvl="0">
              <a:defRPr/>
            </a:pPr>
            <a:r>
              <a:rPr lang="en-US" sz="2400" kern="0" dirty="0">
                <a:solidFill>
                  <a:schemeClr val="accent2">
                    <a:lumMod val="40000"/>
                    <a:lumOff val="60000"/>
                  </a:schemeClr>
                </a:solidFill>
              </a:rPr>
              <a:t>TO CALCULATE EACH PORTION OF TRIBAL SHARES, WE MULTIPLY THE TOTAL FORMULA TRIBAL SHARES (B) BY THE PERCENTAGE ESTABLISHED BY LAW FOR EACH TYPE OF FUNDING.</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47" name="TextBox 46"/>
          <p:cNvSpPr txBox="1"/>
          <p:nvPr/>
        </p:nvSpPr>
        <p:spPr>
          <a:xfrm>
            <a:off x="2414003" y="1782836"/>
            <a:ext cx="351378"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7" name="Rectangle 16">
            <a:extLst>
              <a:ext uri="{FF2B5EF4-FFF2-40B4-BE49-F238E27FC236}">
                <a16:creationId xmlns:a16="http://schemas.microsoft.com/office/drawing/2014/main" id="{E0400E5B-986B-42C7-A2F9-83FC215F3A26}"/>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9639192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0">
        <p159:morph option="byObject"/>
      </p:transition>
    </mc:Choice>
    <mc:Fallback xmlns="">
      <p:transition spd="slow" advClick="0" advTm="5000">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140005" y="2383655"/>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75000"/>
                  </a:schemeClr>
                </a:solidFill>
                <a:effectLst/>
                <a:uLnTx/>
                <a:uFillTx/>
              </a:rPr>
              <a:t>$330,000,000</a:t>
            </a:r>
            <a:endParaRPr kumimoji="0" lang="en-US" sz="2400" b="0" i="0" u="none" strike="noStrike" kern="0" cap="none" spc="0" normalizeH="0" baseline="0" noProof="0" dirty="0">
              <a:ln>
                <a:noFill/>
              </a:ln>
              <a:solidFill>
                <a:sysClr val="windowText" lastClr="000000"/>
              </a:solidFill>
              <a:effectLst/>
              <a:uLnTx/>
              <a:uFillTx/>
            </a:endParaRPr>
          </a:p>
        </p:txBody>
      </p:sp>
      <p:sp>
        <p:nvSpPr>
          <p:cNvPr id="57" name="TextBox 41"/>
          <p:cNvSpPr txBox="1"/>
          <p:nvPr/>
        </p:nvSpPr>
        <p:spPr>
          <a:xfrm>
            <a:off x="1974471"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773623"/>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598802"/>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766692"/>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766693"/>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8" name="TextBox 41"/>
          <p:cNvSpPr txBox="1"/>
          <p:nvPr/>
        </p:nvSpPr>
        <p:spPr>
          <a:xfrm>
            <a:off x="5465645"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20" name="Rectangle 19">
            <a:extLst>
              <a:ext uri="{FF2B5EF4-FFF2-40B4-BE49-F238E27FC236}">
                <a16:creationId xmlns:a16="http://schemas.microsoft.com/office/drawing/2014/main" id="{3C3C8B05-DBA1-493A-AE37-978FFCC435F0}"/>
              </a:ext>
            </a:extLst>
          </p:cNvPr>
          <p:cNvSpPr/>
          <p:nvPr/>
        </p:nvSpPr>
        <p:spPr>
          <a:xfrm>
            <a:off x="1296999" y="322029"/>
            <a:ext cx="3600617" cy="3046988"/>
          </a:xfrm>
          <a:prstGeom prst="rect">
            <a:avLst/>
          </a:prstGeom>
        </p:spPr>
        <p:txBody>
          <a:bodyPr wrap="square">
            <a:spAutoFit/>
          </a:bodyPr>
          <a:lstStyle/>
          <a:p>
            <a:pPr lvl="0">
              <a:defRPr/>
            </a:pPr>
            <a:r>
              <a:rPr lang="en-US" sz="2400" kern="0" dirty="0">
                <a:solidFill>
                  <a:schemeClr val="accent2">
                    <a:lumMod val="40000"/>
                    <a:lumOff val="60000"/>
                  </a:schemeClr>
                </a:solidFill>
              </a:rPr>
              <a:t>TO CALCULATE EACH PORTION OF TRIBAL SHARES, WE MULTIPLY THE TOTAL FORMULA TRIBAL SHARES (</a:t>
            </a:r>
            <a:r>
              <a:rPr lang="en-US" sz="2400" kern="0" dirty="0">
                <a:solidFill>
                  <a:schemeClr val="bg1"/>
                </a:solidFill>
              </a:rPr>
              <a:t>B</a:t>
            </a:r>
            <a:r>
              <a:rPr lang="en-US" sz="2400" kern="0" dirty="0">
                <a:solidFill>
                  <a:schemeClr val="accent2">
                    <a:lumMod val="40000"/>
                    <a:lumOff val="60000"/>
                  </a:schemeClr>
                </a:solidFill>
              </a:rPr>
              <a:t>) BY THE PERCENTAGE ESTABLISHED BY LAW FOR EACH TYPE OF FUNDING.</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
        <p:nvSpPr>
          <p:cNvPr id="21" name="Rectangle 20">
            <a:extLst>
              <a:ext uri="{FF2B5EF4-FFF2-40B4-BE49-F238E27FC236}">
                <a16:creationId xmlns:a16="http://schemas.microsoft.com/office/drawing/2014/main" id="{29C00FB7-B033-4E4D-A389-1E52849DBDC0}"/>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37455776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598802"/>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766693"/>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7" name="TextBox 41"/>
          <p:cNvSpPr txBox="1"/>
          <p:nvPr/>
        </p:nvSpPr>
        <p:spPr>
          <a:xfrm>
            <a:off x="914906" y="5136908"/>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58" name="TextBox 41"/>
          <p:cNvSpPr txBox="1"/>
          <p:nvPr/>
        </p:nvSpPr>
        <p:spPr>
          <a:xfrm>
            <a:off x="5465645"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2651053" y="5186735"/>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0" name="Rectangle 59"/>
          <p:cNvSpPr/>
          <p:nvPr/>
        </p:nvSpPr>
        <p:spPr>
          <a:xfrm>
            <a:off x="2131502" y="5198463"/>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0" name="Rectangle 19">
            <a:extLst>
              <a:ext uri="{FF2B5EF4-FFF2-40B4-BE49-F238E27FC236}">
                <a16:creationId xmlns:a16="http://schemas.microsoft.com/office/drawing/2014/main" id="{18ED0B79-2F42-4485-BD0C-DB9B9276603D}"/>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4317260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598802"/>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766693"/>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7" name="TextBox 41"/>
          <p:cNvSpPr txBox="1"/>
          <p:nvPr/>
        </p:nvSpPr>
        <p:spPr>
          <a:xfrm>
            <a:off x="1974470" y="514497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58" name="TextBox 41"/>
          <p:cNvSpPr txBox="1"/>
          <p:nvPr/>
        </p:nvSpPr>
        <p:spPr>
          <a:xfrm>
            <a:off x="5465645"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1602887" y="5178702"/>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0" name="Rectangle 59"/>
          <p:cNvSpPr/>
          <p:nvPr/>
        </p:nvSpPr>
        <p:spPr>
          <a:xfrm>
            <a:off x="2465706" y="5194106"/>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0" name="Rectangle 19">
            <a:extLst>
              <a:ext uri="{FF2B5EF4-FFF2-40B4-BE49-F238E27FC236}">
                <a16:creationId xmlns:a16="http://schemas.microsoft.com/office/drawing/2014/main" id="{08A5D2F3-AEE6-4FC4-9778-36BDC8459A02}"/>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10976059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Safety"/>
          <p:cNvSpPr/>
          <p:nvPr/>
        </p:nvSpPr>
        <p:spPr>
          <a:xfrm rot="16200000">
            <a:off x="1739564" y="2456325"/>
            <a:ext cx="1920240" cy="1920240"/>
          </a:xfrm>
          <a:prstGeom prst="pie">
            <a:avLst>
              <a:gd name="adj1" fmla="val 9051192"/>
              <a:gd name="adj2" fmla="val 16161088"/>
            </a:avLst>
          </a:prstGeom>
          <a:solidFill>
            <a:srgbClr val="A063C6"/>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HPP"/>
          <p:cNvSpPr/>
          <p:nvPr/>
        </p:nvSpPr>
        <p:spPr>
          <a:xfrm rot="16200000">
            <a:off x="1736552" y="2454881"/>
            <a:ext cx="1920240" cy="1920240"/>
          </a:xfrm>
          <a:prstGeom prst="pie">
            <a:avLst>
              <a:gd name="adj1" fmla="val 16144409"/>
              <a:gd name="adj2" fmla="val 17929178"/>
            </a:avLst>
          </a:prstGeom>
          <a:solidFill>
            <a:srgbClr val="B6B2B2"/>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Planning"/>
          <p:cNvSpPr/>
          <p:nvPr/>
        </p:nvSpPr>
        <p:spPr>
          <a:xfrm rot="16200000">
            <a:off x="1733376" y="2454881"/>
            <a:ext cx="1920240" cy="1920240"/>
          </a:xfrm>
          <a:prstGeom prst="pie">
            <a:avLst>
              <a:gd name="adj1" fmla="val 17944980"/>
              <a:gd name="adj2" fmla="val 21681"/>
            </a:avLst>
          </a:prstGeom>
          <a:solidFill>
            <a:srgbClr val="FFE16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PMO"/>
          <p:cNvSpPr/>
          <p:nvPr/>
        </p:nvSpPr>
        <p:spPr>
          <a:xfrm rot="16200000">
            <a:off x="1740600" y="2454880"/>
            <a:ext cx="1920240" cy="1920240"/>
          </a:xfrm>
          <a:prstGeom prst="pie">
            <a:avLst>
              <a:gd name="adj1" fmla="val 0"/>
              <a:gd name="adj2" fmla="val 9044630"/>
            </a:avLst>
          </a:pr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p:cNvSpPr txBox="1"/>
          <p:nvPr/>
        </p:nvSpPr>
        <p:spPr>
          <a:xfrm>
            <a:off x="2844132" y="2780883"/>
            <a:ext cx="1500732" cy="923330"/>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Program</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Management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and Oversight</a:t>
            </a:r>
          </a:p>
        </p:txBody>
      </p:sp>
      <p:sp>
        <p:nvSpPr>
          <p:cNvPr id="15" name="TextBox 14"/>
          <p:cNvSpPr txBox="1"/>
          <p:nvPr/>
        </p:nvSpPr>
        <p:spPr>
          <a:xfrm>
            <a:off x="1758792" y="3059667"/>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16" name="TextBox 15"/>
          <p:cNvSpPr txBox="1"/>
          <p:nvPr/>
        </p:nvSpPr>
        <p:spPr>
          <a:xfrm>
            <a:off x="1958010" y="3639233"/>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17" name="TextBox 16"/>
          <p:cNvSpPr txBox="1"/>
          <p:nvPr/>
        </p:nvSpPr>
        <p:spPr>
          <a:xfrm>
            <a:off x="1779099" y="2664770"/>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19" name="TextBox 18"/>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8" name="TextBox 17"/>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3" name="TextBox 12">
            <a:extLst>
              <a:ext uri="{FF2B5EF4-FFF2-40B4-BE49-F238E27FC236}">
                <a16:creationId xmlns:a16="http://schemas.microsoft.com/office/drawing/2014/main" id="{40ECA828-3E8D-46E1-9734-E7FE338AC89B}"/>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2853454666"/>
      </p:ext>
    </p:extLst>
  </p:cSld>
  <p:clrMapOvr>
    <a:masterClrMapping/>
  </p:clrMapOvr>
  <mc:AlternateContent xmlns:mc="http://schemas.openxmlformats.org/markup-compatibility/2006" xmlns:p14="http://schemas.microsoft.com/office/powerpoint/2010/main">
    <mc:Choice Requires="p14">
      <p:transition spd="med" p14:dur="700" advClick="0" advTm="1500">
        <p:fade/>
      </p:transition>
    </mc:Choice>
    <mc:Fallback xmlns="">
      <p:transition spd="med" advClick="0" advTm="1500">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6140004"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75000"/>
                  </a:schemeClr>
                </a:solidFill>
                <a:effectLst/>
                <a:uLnTx/>
                <a:uFillTx/>
              </a:rPr>
              <a:t>$330,000,000</a:t>
            </a:r>
            <a:endParaRPr kumimoji="0" lang="en-US" sz="2400" b="0" i="0" u="none" strike="noStrike" kern="0" cap="none" spc="0" normalizeH="0" baseline="0" noProof="0" dirty="0">
              <a:ln>
                <a:noFill/>
              </a:ln>
              <a:solidFill>
                <a:sysClr val="windowText" lastClr="000000"/>
              </a:solidFill>
              <a:effectLst/>
              <a:uLnTx/>
              <a:uFillTx/>
            </a:endParaRPr>
          </a:p>
        </p:txBody>
      </p:sp>
      <p:sp>
        <p:nvSpPr>
          <p:cNvPr id="62" name="TextBox 41"/>
          <p:cNvSpPr txBox="1"/>
          <p:nvPr/>
        </p:nvSpPr>
        <p:spPr>
          <a:xfrm>
            <a:off x="5465645"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598802"/>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766693"/>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8" name="TextBox 41"/>
          <p:cNvSpPr txBox="1"/>
          <p:nvPr/>
        </p:nvSpPr>
        <p:spPr>
          <a:xfrm>
            <a:off x="5465645"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20" name="Rectangle 19">
            <a:extLst>
              <a:ext uri="{FF2B5EF4-FFF2-40B4-BE49-F238E27FC236}">
                <a16:creationId xmlns:a16="http://schemas.microsoft.com/office/drawing/2014/main" id="{92A8AE80-E1DA-4F84-9D81-2445B937E495}"/>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1924062997"/>
      </p:ext>
    </p:extLst>
  </p:cSld>
  <p:clrMapOvr>
    <a:masterClrMapping/>
  </p:clrMapOvr>
  <mc:AlternateContent xmlns:mc="http://schemas.openxmlformats.org/markup-compatibility/2006" xmlns:p14="http://schemas.microsoft.com/office/powerpoint/2010/main">
    <mc:Choice Requires="p14">
      <p:transition spd="slow" p14:dur="2000" advClick="0" advTm="3000">
        <p:fade/>
      </p:transition>
    </mc:Choice>
    <mc:Fallback xmlns="">
      <p:transition spd="slow" advClick="0" advTm="3000">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6034463"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2" name="TextBox 41"/>
          <p:cNvSpPr txBox="1"/>
          <p:nvPr/>
        </p:nvSpPr>
        <p:spPr>
          <a:xfrm>
            <a:off x="4394444" y="517804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57" name="Rectangle 56"/>
          <p:cNvSpPr/>
          <p:nvPr/>
        </p:nvSpPr>
        <p:spPr>
          <a:xfrm>
            <a:off x="5572231" y="5224321"/>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0" name="Rectangle 19">
            <a:extLst>
              <a:ext uri="{FF2B5EF4-FFF2-40B4-BE49-F238E27FC236}">
                <a16:creationId xmlns:a16="http://schemas.microsoft.com/office/drawing/2014/main" id="{F440B53B-7B97-41D7-A73D-4162CD80EE0E}"/>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24296651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3000">
        <p159:morph option="byObject"/>
      </p:transition>
    </mc:Choice>
    <mc:Fallback xmlns="">
      <p:transition spd="slow" advClick="0" advTm="3000">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5158163"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2" name="TextBox 41"/>
          <p:cNvSpPr txBox="1"/>
          <p:nvPr/>
        </p:nvSpPr>
        <p:spPr>
          <a:xfrm>
            <a:off x="5451719" y="517804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57" name="Rectangle 56"/>
          <p:cNvSpPr/>
          <p:nvPr/>
        </p:nvSpPr>
        <p:spPr>
          <a:xfrm>
            <a:off x="5943706" y="5224321"/>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0" name="Rectangle 19">
            <a:extLst>
              <a:ext uri="{FF2B5EF4-FFF2-40B4-BE49-F238E27FC236}">
                <a16:creationId xmlns:a16="http://schemas.microsoft.com/office/drawing/2014/main" id="{DADED393-A5CC-4DE5-A7B9-4361D9428EED}"/>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10187772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140004" y="2381645"/>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75000"/>
                  </a:schemeClr>
                </a:solidFill>
                <a:effectLst/>
                <a:uLnTx/>
                <a:uFillTx/>
              </a:rPr>
              <a:t>$330,000,000</a:t>
            </a:r>
            <a:endParaRPr kumimoji="0" lang="en-US" sz="2400" b="0" i="0" u="none" strike="noStrike" kern="0" cap="none" spc="0" normalizeH="0" baseline="0" noProof="0" dirty="0">
              <a:ln>
                <a:noFill/>
              </a:ln>
              <a:solidFill>
                <a:sysClr val="windowText" lastClr="000000"/>
              </a:solidFill>
              <a:effectLst/>
              <a:uLnTx/>
              <a:uFillTx/>
            </a:endParaRPr>
          </a:p>
        </p:txBody>
      </p:sp>
      <p:sp>
        <p:nvSpPr>
          <p:cNvPr id="65" name="TextBox 41"/>
          <p:cNvSpPr txBox="1"/>
          <p:nvPr/>
        </p:nvSpPr>
        <p:spPr>
          <a:xfrm>
            <a:off x="9120452"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713092"/>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9120453" y="476930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39%</a:t>
            </a:r>
          </a:p>
        </p:txBody>
      </p:sp>
      <p:sp>
        <p:nvSpPr>
          <p:cNvPr id="59" name="TextBox 41"/>
          <p:cNvSpPr txBox="1"/>
          <p:nvPr/>
        </p:nvSpPr>
        <p:spPr>
          <a:xfrm>
            <a:off x="9120453" y="4061079"/>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5186738"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$128,700,000</a:t>
            </a: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20" name="Rectangle 19">
            <a:extLst>
              <a:ext uri="{FF2B5EF4-FFF2-40B4-BE49-F238E27FC236}">
                <a16:creationId xmlns:a16="http://schemas.microsoft.com/office/drawing/2014/main" id="{56218D8D-CFA9-4BC7-82E6-4E48F5C7C91E}"/>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2741360118"/>
      </p:ext>
    </p:extLst>
  </p:cSld>
  <p:clrMapOvr>
    <a:masterClrMapping/>
  </p:clrMapOvr>
  <mc:AlternateContent xmlns:mc="http://schemas.openxmlformats.org/markup-compatibility/2006" xmlns:p14="http://schemas.microsoft.com/office/powerpoint/2010/main">
    <mc:Choice Requires="p14">
      <p:transition spd="slow" p14:dur="2000" advClick="0" advTm="3000">
        <p:fade/>
      </p:transition>
    </mc:Choice>
    <mc:Fallback xmlns="">
      <p:transition spd="slow" advClick="0" advTm="3000">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126683"/>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6" name="TextBox 55"/>
          <p:cNvSpPr txBox="1"/>
          <p:nvPr/>
        </p:nvSpPr>
        <p:spPr>
          <a:xfrm>
            <a:off x="9120453" y="418290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59" name="TextBox 41"/>
          <p:cNvSpPr txBox="1"/>
          <p:nvPr/>
        </p:nvSpPr>
        <p:spPr>
          <a:xfrm>
            <a:off x="9120453" y="347467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5186738"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$128,700,000</a:t>
            </a:r>
          </a:p>
        </p:txBody>
      </p:sp>
      <p:sp>
        <p:nvSpPr>
          <p:cNvPr id="60" name="Rectangle 59"/>
          <p:cNvSpPr/>
          <p:nvPr/>
        </p:nvSpPr>
        <p:spPr>
          <a:xfrm>
            <a:off x="9506750" y="517401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5" name="TextBox 41"/>
          <p:cNvSpPr txBox="1"/>
          <p:nvPr/>
        </p:nvSpPr>
        <p:spPr>
          <a:xfrm>
            <a:off x="7921244" y="511714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57" name="Rectangle 56"/>
          <p:cNvSpPr/>
          <p:nvPr/>
        </p:nvSpPr>
        <p:spPr>
          <a:xfrm>
            <a:off x="9067456" y="5182668"/>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1" name="Rectangle 20">
            <a:extLst>
              <a:ext uri="{FF2B5EF4-FFF2-40B4-BE49-F238E27FC236}">
                <a16:creationId xmlns:a16="http://schemas.microsoft.com/office/drawing/2014/main" id="{A0F2E92E-6376-4895-B0F6-23ED43D1E79B}"/>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24916534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126683"/>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6" name="TextBox 55"/>
          <p:cNvSpPr txBox="1"/>
          <p:nvPr/>
        </p:nvSpPr>
        <p:spPr>
          <a:xfrm>
            <a:off x="9120453" y="418290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59" name="TextBox 41"/>
          <p:cNvSpPr txBox="1"/>
          <p:nvPr/>
        </p:nvSpPr>
        <p:spPr>
          <a:xfrm>
            <a:off x="9120453" y="347467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5186738"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$128,700,000</a:t>
            </a:r>
          </a:p>
        </p:txBody>
      </p:sp>
      <p:sp>
        <p:nvSpPr>
          <p:cNvPr id="60" name="Rectangle 59"/>
          <p:cNvSpPr/>
          <p:nvPr/>
        </p:nvSpPr>
        <p:spPr>
          <a:xfrm>
            <a:off x="8691740" y="517401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$330,000,000</a:t>
            </a:r>
          </a:p>
        </p:txBody>
      </p:sp>
      <p:sp>
        <p:nvSpPr>
          <p:cNvPr id="65" name="TextBox 41"/>
          <p:cNvSpPr txBox="1"/>
          <p:nvPr/>
        </p:nvSpPr>
        <p:spPr>
          <a:xfrm>
            <a:off x="9064244" y="511714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57" name="Rectangle 56"/>
          <p:cNvSpPr/>
          <p:nvPr/>
        </p:nvSpPr>
        <p:spPr>
          <a:xfrm>
            <a:off x="9564413" y="5182668"/>
            <a:ext cx="482824"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of</a:t>
            </a:r>
          </a:p>
        </p:txBody>
      </p:sp>
      <p:sp>
        <p:nvSpPr>
          <p:cNvPr id="21" name="Rectangle 20">
            <a:extLst>
              <a:ext uri="{FF2B5EF4-FFF2-40B4-BE49-F238E27FC236}">
                <a16:creationId xmlns:a16="http://schemas.microsoft.com/office/drawing/2014/main" id="{25045A86-6544-47E3-9498-389E9F05B29C}"/>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7567298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500">
        <p159:morph option="byObject"/>
      </p:transition>
    </mc:Choice>
    <mc:Fallback xmlns="">
      <p:transition spd="slow" advClick="0" advTm="1500">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830020" y="3097348"/>
            <a:ext cx="1737360" cy="1737360"/>
          </a:xfrm>
          <a:prstGeom prst="pie">
            <a:avLst>
              <a:gd name="adj1" fmla="val 16236691"/>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Pie 2"/>
          <p:cNvSpPr/>
          <p:nvPr/>
        </p:nvSpPr>
        <p:spPr>
          <a:xfrm>
            <a:off x="5146735" y="3074927"/>
            <a:ext cx="2103120" cy="2103120"/>
          </a:xfrm>
          <a:prstGeom prst="pie">
            <a:avLst>
              <a:gd name="adj1" fmla="val 16305441"/>
              <a:gd name="adj2" fmla="val 1626308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p:cNvSpPr/>
          <p:nvPr/>
        </p:nvSpPr>
        <p:spPr>
          <a:xfrm>
            <a:off x="8886330" y="3126683"/>
            <a:ext cx="1920240" cy="1920240"/>
          </a:xfrm>
          <a:prstGeom prst="pie">
            <a:avLst>
              <a:gd name="adj1" fmla="val 16228603"/>
              <a:gd name="adj2" fmla="val 16208482"/>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Rectangle 18"/>
          <p:cNvSpPr/>
          <p:nvPr/>
        </p:nvSpPr>
        <p:spPr>
          <a:xfrm>
            <a:off x="6140005" y="2383393"/>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$330,000,000</a:t>
            </a:r>
          </a:p>
        </p:txBody>
      </p:sp>
      <p:sp>
        <p:nvSpPr>
          <p:cNvPr id="34" name="Rectangle 33"/>
          <p:cNvSpPr/>
          <p:nvPr/>
        </p:nvSpPr>
        <p:spPr>
          <a:xfrm>
            <a:off x="5859741" y="238164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2">
                    <a:lumMod val="40000"/>
                    <a:lumOff val="60000"/>
                  </a:schemeClr>
                </a:solidFill>
                <a:effectLst/>
                <a:uLnTx/>
                <a:uFillTx/>
              </a:rPr>
              <a:t>=</a:t>
            </a:r>
          </a:p>
        </p:txBody>
      </p:sp>
      <p:sp>
        <p:nvSpPr>
          <p:cNvPr id="52" name="TextBox 41"/>
          <p:cNvSpPr txBox="1"/>
          <p:nvPr/>
        </p:nvSpPr>
        <p:spPr>
          <a:xfrm>
            <a:off x="1974470" y="33848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p>
        </p:txBody>
      </p:sp>
      <p:sp>
        <p:nvSpPr>
          <p:cNvPr id="54" name="TextBox 41"/>
          <p:cNvSpPr txBox="1"/>
          <p:nvPr/>
        </p:nvSpPr>
        <p:spPr>
          <a:xfrm>
            <a:off x="1974471" y="4090417"/>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5" name="TextBox 54"/>
          <p:cNvSpPr txBox="1"/>
          <p:nvPr/>
        </p:nvSpPr>
        <p:spPr>
          <a:xfrm>
            <a:off x="5282945" y="4242818"/>
            <a:ext cx="1830699"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6" name="TextBox 55"/>
          <p:cNvSpPr txBox="1"/>
          <p:nvPr/>
        </p:nvSpPr>
        <p:spPr>
          <a:xfrm>
            <a:off x="9120453" y="418290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8" name="TextBox 41"/>
          <p:cNvSpPr txBox="1"/>
          <p:nvPr/>
        </p:nvSpPr>
        <p:spPr>
          <a:xfrm>
            <a:off x="5465645" y="3537204"/>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p>
        </p:txBody>
      </p:sp>
      <p:sp>
        <p:nvSpPr>
          <p:cNvPr id="59" name="TextBox 41"/>
          <p:cNvSpPr txBox="1"/>
          <p:nvPr/>
        </p:nvSpPr>
        <p:spPr>
          <a:xfrm>
            <a:off x="9120453" y="3474670"/>
            <a:ext cx="1465297" cy="5847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p>
        </p:txBody>
      </p:sp>
      <p:sp>
        <p:nvSpPr>
          <p:cNvPr id="53" name="Rectangle 52"/>
          <p:cNvSpPr/>
          <p:nvPr/>
        </p:nvSpPr>
        <p:spPr>
          <a:xfrm>
            <a:off x="1660037" y="5178702"/>
            <a:ext cx="200888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$89,100,000</a:t>
            </a:r>
          </a:p>
        </p:txBody>
      </p:sp>
      <p:sp>
        <p:nvSpPr>
          <p:cNvPr id="61" name="Rectangle 60"/>
          <p:cNvSpPr/>
          <p:nvPr/>
        </p:nvSpPr>
        <p:spPr>
          <a:xfrm>
            <a:off x="5186738" y="519574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$128,700,000</a:t>
            </a:r>
          </a:p>
        </p:txBody>
      </p:sp>
      <p:sp>
        <p:nvSpPr>
          <p:cNvPr id="60" name="Rectangle 59"/>
          <p:cNvSpPr/>
          <p:nvPr/>
        </p:nvSpPr>
        <p:spPr>
          <a:xfrm>
            <a:off x="8791130" y="5174016"/>
            <a:ext cx="219162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accent2">
                    <a:lumMod val="40000"/>
                    <a:lumOff val="60000"/>
                  </a:schemeClr>
                </a:solidFill>
                <a:effectLst/>
                <a:uLnTx/>
                <a:uFillTx/>
              </a:rPr>
              <a:t>$112,200,000</a:t>
            </a:r>
          </a:p>
        </p:txBody>
      </p:sp>
      <p:sp>
        <p:nvSpPr>
          <p:cNvPr id="22" name="Action Button: Go Forward or Next 21">
            <a:hlinkClick r:id="" action="ppaction://hlinkshowjump?jump=nextslide" highlightClick="1"/>
          </p:cNvPr>
          <p:cNvSpPr/>
          <p:nvPr/>
        </p:nvSpPr>
        <p:spPr>
          <a:xfrm>
            <a:off x="10999172" y="5085882"/>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3" name="Action Button: Go Back or Previous 22">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81383B23-73CB-4F01-B003-35CCB9996EF9}"/>
              </a:ext>
            </a:extLst>
          </p:cNvPr>
          <p:cNvSpPr/>
          <p:nvPr/>
        </p:nvSpPr>
        <p:spPr>
          <a:xfrm>
            <a:off x="5485643" y="2350868"/>
            <a:ext cx="401072" cy="5539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900" b="0" i="0" u="none" strike="noStrike" kern="0" cap="none" spc="0" normalizeH="0" baseline="0" noProof="0" dirty="0">
                <a:solidFill>
                  <a:schemeClr val="bg1"/>
                </a:solidFill>
                <a:effectLst>
                  <a:outerShdw blurRad="127000" dist="38100" dir="2700000" algn="tl" rotWithShape="0">
                    <a:prstClr val="black">
                      <a:alpha val="60000"/>
                    </a:prstClr>
                  </a:outerShdw>
                </a:effectLst>
                <a:uLnTx/>
                <a:uFillTx/>
              </a:rPr>
              <a:t>B</a:t>
            </a:r>
          </a:p>
        </p:txBody>
      </p:sp>
    </p:spTree>
    <p:extLst>
      <p:ext uri="{BB962C8B-B14F-4D97-AF65-F5344CB8AC3E}">
        <p14:creationId xmlns:p14="http://schemas.microsoft.com/office/powerpoint/2010/main" val="2906450765"/>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23"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4"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7" name="TextBox 26"/>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8" name="TextBox 27"/>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32" name="Straight Arrow Connector 31"/>
          <p:cNvCxnSpPr>
            <a:stCxn id="24" idx="1"/>
            <a:endCxn id="29"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stCxn id="23" idx="2"/>
            <a:endCxn id="29"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5"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6" name="TextBox 35"/>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16834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TextBox 3">
            <a:extLst>
              <a:ext uri="{FF2B5EF4-FFF2-40B4-BE49-F238E27FC236}">
                <a16:creationId xmlns:a16="http://schemas.microsoft.com/office/drawing/2014/main" id="{F3B04417-1794-4B64-92CA-32927F337C73}"/>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90357926"/>
      </p:ext>
    </p:extLst>
  </p:cSld>
  <p:clrMapOvr>
    <a:masterClrMapping/>
  </p:clrMapOvr>
  <p:transition spd="slow" advClick="0" advTm="0">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2223247" y="3030724"/>
            <a:ext cx="7878621"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27 PERCENT OF THE TRIBAL SHARES FUNDS (SUBSECTION B) ARE DIVIDED AMONG TRIBES BASED ON ELIGIBLE ROAD MILEAGE IN THE NATIONAL TRIBAL TRANSPORTATION FACILITY INVENTORY (NTTFI).</a:t>
            </a:r>
          </a:p>
        </p:txBody>
      </p:sp>
      <p:sp>
        <p:nvSpPr>
          <p:cNvPr id="5" name="TextBox 4">
            <a:extLst>
              <a:ext uri="{FF2B5EF4-FFF2-40B4-BE49-F238E27FC236}">
                <a16:creationId xmlns:a16="http://schemas.microsoft.com/office/drawing/2014/main" id="{F3963B08-93B0-4876-950A-C7F70ADB0DB1}"/>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148680751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8" name="TextBox 17"/>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4" name="!!Safety">
            <a:extLst>
              <a:ext uri="{FF2B5EF4-FFF2-40B4-BE49-F238E27FC236}">
                <a16:creationId xmlns:a16="http://schemas.microsoft.com/office/drawing/2014/main" id="{A8AC5C16-317A-49B0-AC42-81A1C236D122}"/>
              </a:ext>
            </a:extLst>
          </p:cNvPr>
          <p:cNvSpPr/>
          <p:nvPr/>
        </p:nvSpPr>
        <p:spPr>
          <a:xfrm rot="16200000">
            <a:off x="1739564" y="2456325"/>
            <a:ext cx="1920240" cy="1920240"/>
          </a:xfrm>
          <a:prstGeom prst="pie">
            <a:avLst>
              <a:gd name="adj1" fmla="val 9051192"/>
              <a:gd name="adj2" fmla="val 16161088"/>
            </a:avLst>
          </a:prstGeom>
          <a:solidFill>
            <a:srgbClr val="A063C6"/>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HPP">
            <a:extLst>
              <a:ext uri="{FF2B5EF4-FFF2-40B4-BE49-F238E27FC236}">
                <a16:creationId xmlns:a16="http://schemas.microsoft.com/office/drawing/2014/main" id="{E6C2C9B0-140A-4968-890E-5BA226E84C43}"/>
              </a:ext>
            </a:extLst>
          </p:cNvPr>
          <p:cNvSpPr/>
          <p:nvPr/>
        </p:nvSpPr>
        <p:spPr>
          <a:xfrm rot="16200000">
            <a:off x="1736552" y="2454881"/>
            <a:ext cx="1920240" cy="1920240"/>
          </a:xfrm>
          <a:prstGeom prst="pie">
            <a:avLst>
              <a:gd name="adj1" fmla="val 16144409"/>
              <a:gd name="adj2" fmla="val 17929178"/>
            </a:avLst>
          </a:prstGeom>
          <a:solidFill>
            <a:srgbClr val="B6B2B2"/>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Planning">
            <a:extLst>
              <a:ext uri="{FF2B5EF4-FFF2-40B4-BE49-F238E27FC236}">
                <a16:creationId xmlns:a16="http://schemas.microsoft.com/office/drawing/2014/main" id="{3FB381CC-ED95-4580-BCF5-DDF70EF1A2C1}"/>
              </a:ext>
            </a:extLst>
          </p:cNvPr>
          <p:cNvSpPr/>
          <p:nvPr/>
        </p:nvSpPr>
        <p:spPr>
          <a:xfrm rot="16200000">
            <a:off x="1733376" y="2454881"/>
            <a:ext cx="1920240" cy="1920240"/>
          </a:xfrm>
          <a:prstGeom prst="pie">
            <a:avLst>
              <a:gd name="adj1" fmla="val 17944980"/>
              <a:gd name="adj2" fmla="val 21681"/>
            </a:avLst>
          </a:prstGeom>
          <a:solidFill>
            <a:srgbClr val="FFE16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PMO">
            <a:extLst>
              <a:ext uri="{FF2B5EF4-FFF2-40B4-BE49-F238E27FC236}">
                <a16:creationId xmlns:a16="http://schemas.microsoft.com/office/drawing/2014/main" id="{1925F54A-77A5-4519-AD16-CD6FAFF187AE}"/>
              </a:ext>
            </a:extLst>
          </p:cNvPr>
          <p:cNvSpPr/>
          <p:nvPr/>
        </p:nvSpPr>
        <p:spPr>
          <a:xfrm rot="16200000">
            <a:off x="1740600" y="2454880"/>
            <a:ext cx="1920240" cy="1920240"/>
          </a:xfrm>
          <a:prstGeom prst="pie">
            <a:avLst>
              <a:gd name="adj1" fmla="val 0"/>
              <a:gd name="adj2" fmla="val 9044630"/>
            </a:avLst>
          </a:pr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CC9BF010-8F5F-4663-81F1-8E60FBA3C3C3}"/>
              </a:ext>
            </a:extLst>
          </p:cNvPr>
          <p:cNvSpPr txBox="1"/>
          <p:nvPr/>
        </p:nvSpPr>
        <p:spPr>
          <a:xfrm>
            <a:off x="2844132" y="2780883"/>
            <a:ext cx="1500732" cy="923330"/>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Program</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Management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and Oversight</a:t>
            </a:r>
          </a:p>
        </p:txBody>
      </p:sp>
      <p:sp>
        <p:nvSpPr>
          <p:cNvPr id="27" name="TextBox 26">
            <a:extLst>
              <a:ext uri="{FF2B5EF4-FFF2-40B4-BE49-F238E27FC236}">
                <a16:creationId xmlns:a16="http://schemas.microsoft.com/office/drawing/2014/main" id="{D93E9590-FFBE-4FE0-ADCB-CE77EBB1F147}"/>
              </a:ext>
            </a:extLst>
          </p:cNvPr>
          <p:cNvSpPr txBox="1"/>
          <p:nvPr/>
        </p:nvSpPr>
        <p:spPr>
          <a:xfrm>
            <a:off x="1758792" y="3059667"/>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28" name="TextBox 27">
            <a:extLst>
              <a:ext uri="{FF2B5EF4-FFF2-40B4-BE49-F238E27FC236}">
                <a16:creationId xmlns:a16="http://schemas.microsoft.com/office/drawing/2014/main" id="{0151576F-CAE9-4FF0-9024-C44503E6BF8E}"/>
              </a:ext>
            </a:extLst>
          </p:cNvPr>
          <p:cNvSpPr txBox="1"/>
          <p:nvPr/>
        </p:nvSpPr>
        <p:spPr>
          <a:xfrm>
            <a:off x="1958010" y="3639233"/>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29" name="TextBox 28">
            <a:extLst>
              <a:ext uri="{FF2B5EF4-FFF2-40B4-BE49-F238E27FC236}">
                <a16:creationId xmlns:a16="http://schemas.microsoft.com/office/drawing/2014/main" id="{0C3C00A0-F770-49CA-8583-670200A0A5A6}"/>
              </a:ext>
            </a:extLst>
          </p:cNvPr>
          <p:cNvSpPr txBox="1"/>
          <p:nvPr/>
        </p:nvSpPr>
        <p:spPr>
          <a:xfrm>
            <a:off x="1779099" y="2664770"/>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0" name="TextBox 29">
            <a:extLst>
              <a:ext uri="{FF2B5EF4-FFF2-40B4-BE49-F238E27FC236}">
                <a16:creationId xmlns:a16="http://schemas.microsoft.com/office/drawing/2014/main" id="{0D3CA874-9AEC-46ED-B201-22A9F48B80DA}"/>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809718031"/>
      </p:ext>
    </p:extLst>
  </p:cSld>
  <p:clrMapOvr>
    <a:masterClrMapping/>
  </p:clrMapOvr>
  <mc:AlternateContent xmlns:mc="http://schemas.openxmlformats.org/markup-compatibility/2006" xmlns:p14="http://schemas.microsoft.com/office/powerpoint/2010/main">
    <mc:Choice Requires="p14">
      <p:transition spd="med" p14:dur="700" advClick="0" advTm="1500">
        <p:fade/>
      </p:transition>
    </mc:Choice>
    <mc:Fallback xmlns="">
      <p:transition spd="med" advClick="0" advTm="1500">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2223247" y="3030724"/>
            <a:ext cx="7878621"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27 PERCENT OF THE TRIBAL SHARES FUNDS (SUBSECTION B) ARE DIVIDED AMONG TRIBES BASED ON ELIGIBLE ROAD MILEAGE IN THE NATIONAL TRIBAL TRANSPORTATION FACILITY INVENTORY (NTTFI).</a:t>
            </a:r>
          </a:p>
        </p:txBody>
      </p:sp>
      <p:sp>
        <p:nvSpPr>
          <p:cNvPr id="8" name="Action Button: Go Forward or Next 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7" name="TextBox 6">
            <a:extLst>
              <a:ext uri="{FF2B5EF4-FFF2-40B4-BE49-F238E27FC236}">
                <a16:creationId xmlns:a16="http://schemas.microsoft.com/office/drawing/2014/main" id="{20AFA008-12D9-4AB2-A813-2088949C8A1F}"/>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80064412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2481649" y="2430559"/>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WHEN CALCULATING TRIBAL SHARES, ELIGIBLE ROAD MILEAGE ONLY INCLUDES FACILITIES IN THE NTTFI THAT:</a:t>
            </a:r>
          </a:p>
        </p:txBody>
      </p:sp>
      <p:sp>
        <p:nvSpPr>
          <p:cNvPr id="5" name="TextBox 4">
            <a:extLst>
              <a:ext uri="{FF2B5EF4-FFF2-40B4-BE49-F238E27FC236}">
                <a16:creationId xmlns:a16="http://schemas.microsoft.com/office/drawing/2014/main" id="{3FB51AE5-6593-49DC-B210-AF7C1E6A8114}"/>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241981108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2481649" y="2430559"/>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WHEN CALCULATING TRIBAL SHARES, ELIGIBLE ROAD MILEAGE ONLY INCLUDES FACILITIES IN THE NTTFI THAT:</a:t>
            </a:r>
          </a:p>
        </p:txBody>
      </p:sp>
      <p:sp>
        <p:nvSpPr>
          <p:cNvPr id="11" name="Rectangle 10"/>
          <p:cNvSpPr/>
          <p:nvPr/>
        </p:nvSpPr>
        <p:spPr>
          <a:xfrm>
            <a:off x="786767" y="3854578"/>
            <a:ext cx="3104212"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1. WERE INCLUDED IN THE BUREAU OF INDIAN AFFAIRS SYSTEM INVENTORY PRIOR TO OCTOBER 1, 2004</a:t>
            </a:r>
          </a:p>
        </p:txBody>
      </p:sp>
      <p:sp>
        <p:nvSpPr>
          <p:cNvPr id="19" name="Rectangle 18"/>
          <p:cNvSpPr/>
          <p:nvPr/>
        </p:nvSpPr>
        <p:spPr>
          <a:xfrm>
            <a:off x="4494591" y="4131578"/>
            <a:ext cx="3268087"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2. ARE OWNED BY AN INDIAN TRIBAL GOVERNMENT</a:t>
            </a:r>
          </a:p>
        </p:txBody>
      </p:sp>
      <p:sp>
        <p:nvSpPr>
          <p:cNvPr id="34" name="Rectangle 33"/>
          <p:cNvSpPr/>
          <p:nvPr/>
        </p:nvSpPr>
        <p:spPr>
          <a:xfrm>
            <a:off x="8366290" y="4119804"/>
            <a:ext cx="2923556"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3. ARE OWNED BY THE BUREAU OF INDIAN AFFAIRS</a:t>
            </a:r>
          </a:p>
        </p:txBody>
      </p:sp>
      <p:sp>
        <p:nvSpPr>
          <p:cNvPr id="10" name="TextBox 9">
            <a:extLst>
              <a:ext uri="{FF2B5EF4-FFF2-40B4-BE49-F238E27FC236}">
                <a16:creationId xmlns:a16="http://schemas.microsoft.com/office/drawing/2014/main" id="{860B3E62-D0E6-40E6-9BC4-15A17C055F62}"/>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99200145"/>
      </p:ext>
    </p:extLst>
  </p:cSld>
  <p:clrMapOvr>
    <a:masterClrMapping/>
  </p:clrMapOvr>
  <mc:AlternateContent xmlns:mc="http://schemas.openxmlformats.org/markup-compatibility/2006" xmlns:p14="http://schemas.microsoft.com/office/powerpoint/2010/main">
    <mc:Choice Requires="p14">
      <p:transition p14:dur="0" advClick="0" advTm="22000"/>
    </mc:Choice>
    <mc:Fallback xmlns="">
      <p:transition advClick="0" advTm="2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6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7000"/>
                            </p:stCondLst>
                            <p:childTnLst>
                              <p:par>
                                <p:cTn id="9" presetID="10" presetClass="entr" presetSubtype="0" fill="hold" grpId="0" nodeType="afterEffect">
                                  <p:stCondLst>
                                    <p:cond delay="750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5000"/>
                            </p:stCondLst>
                            <p:childTnLst>
                              <p:par>
                                <p:cTn id="13" presetID="10" presetClass="entr" presetSubtype="0" fill="hold" grpId="0" nodeType="afterEffect">
                                  <p:stCondLst>
                                    <p:cond delay="350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9" grpId="0"/>
      <p:bldP spid="34"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524460" y="2389863"/>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WHEN CALCULATING TRIBAL SHARES, ELIGIBLE ROAD MILEAGE ONLY INCLUDES FACILITIES IN THE NTTFI THAT:</a:t>
            </a:r>
          </a:p>
        </p:txBody>
      </p:sp>
      <p:sp>
        <p:nvSpPr>
          <p:cNvPr id="11" name="Rectangle 10"/>
          <p:cNvSpPr/>
          <p:nvPr/>
        </p:nvSpPr>
        <p:spPr>
          <a:xfrm>
            <a:off x="524460" y="3242640"/>
            <a:ext cx="3104212"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1. WERE INCLUDED IN THE BUREAU OF INDIAN AFFAIRS SYSTEM INVENTORY PRIOR TO OCTOBER 1, 2004</a:t>
            </a:r>
          </a:p>
        </p:txBody>
      </p:sp>
      <p:sp>
        <p:nvSpPr>
          <p:cNvPr id="19" name="Rectangle 18"/>
          <p:cNvSpPr/>
          <p:nvPr/>
        </p:nvSpPr>
        <p:spPr>
          <a:xfrm>
            <a:off x="360585" y="4502847"/>
            <a:ext cx="3268087"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2. ARE OWNED BY AN INDIAN TRIBAL GOVERNMENT</a:t>
            </a:r>
          </a:p>
        </p:txBody>
      </p:sp>
      <p:sp>
        <p:nvSpPr>
          <p:cNvPr id="42" name="Rectangle 41"/>
          <p:cNvSpPr/>
          <p:nvPr/>
        </p:nvSpPr>
        <p:spPr>
          <a:xfrm>
            <a:off x="532850" y="5209056"/>
            <a:ext cx="2923556"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3. ARE OWNED BY THE BUREAU OF INDIAN AFFAIRS</a:t>
            </a:r>
          </a:p>
        </p:txBody>
      </p:sp>
      <p:sp>
        <p:nvSpPr>
          <p:cNvPr id="8" name="TextBox 7">
            <a:extLst>
              <a:ext uri="{FF2B5EF4-FFF2-40B4-BE49-F238E27FC236}">
                <a16:creationId xmlns:a16="http://schemas.microsoft.com/office/drawing/2014/main" id="{ED7F6FF1-1C23-4513-B673-DBF0140E7895}"/>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5069914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TextBox 40"/>
          <p:cNvSpPr txBox="1"/>
          <p:nvPr/>
        </p:nvSpPr>
        <p:spPr>
          <a:xfrm>
            <a:off x="524460" y="2389863"/>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WHEN CALCULATING TRIBAL SHARES, ELIGIBLE ROAD MILEAGE ONLY INCLUDES FACILITIES IN THE NTTFI THAT:</a:t>
            </a:r>
          </a:p>
        </p:txBody>
      </p:sp>
      <p:sp>
        <p:nvSpPr>
          <p:cNvPr id="11" name="Rectangle 10"/>
          <p:cNvSpPr/>
          <p:nvPr/>
        </p:nvSpPr>
        <p:spPr>
          <a:xfrm>
            <a:off x="524460" y="3242640"/>
            <a:ext cx="3104212"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1. WERE INCLUDED IN THE BUREAU OF INDIAN AFFAIRS SYSTEM INVENTORY PRIOR TO OCTOBER 1, 2004</a:t>
            </a:r>
          </a:p>
        </p:txBody>
      </p:sp>
      <p:sp>
        <p:nvSpPr>
          <p:cNvPr id="19" name="Rectangle 18"/>
          <p:cNvSpPr/>
          <p:nvPr/>
        </p:nvSpPr>
        <p:spPr>
          <a:xfrm>
            <a:off x="360585" y="4502847"/>
            <a:ext cx="3268087"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2. ARE OWNED BY AN INDIAN TRIBAL GOVERNMENT</a:t>
            </a:r>
          </a:p>
        </p:txBody>
      </p:sp>
      <p:sp>
        <p:nvSpPr>
          <p:cNvPr id="42" name="Rectangle 41"/>
          <p:cNvSpPr/>
          <p:nvPr/>
        </p:nvSpPr>
        <p:spPr>
          <a:xfrm>
            <a:off x="532850" y="5209056"/>
            <a:ext cx="2923556"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A889"/>
                </a:solidFill>
                <a:effectLst>
                  <a:glow rad="63500">
                    <a:schemeClr val="accent2">
                      <a:lumMod val="50000"/>
                      <a:alpha val="40000"/>
                    </a:schemeClr>
                  </a:glow>
                  <a:outerShdw blurRad="63500" dist="25400" dir="2700000" algn="tl" rotWithShape="0">
                    <a:prstClr val="black">
                      <a:alpha val="60000"/>
                    </a:prstClr>
                  </a:outerShdw>
                </a:effectLst>
                <a:uLnTx/>
                <a:uFillTx/>
              </a:rPr>
              <a:t>3. ARE OWNED BY THE BUREAU OF INDIAN AFFAIRS</a:t>
            </a:r>
          </a:p>
        </p:txBody>
      </p:sp>
      <p:sp>
        <p:nvSpPr>
          <p:cNvPr id="43" name="TextBox 42"/>
          <p:cNvSpPr txBox="1"/>
          <p:nvPr/>
        </p:nvSpPr>
        <p:spPr>
          <a:xfrm>
            <a:off x="4897383" y="3636560"/>
            <a:ext cx="6227996"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THE FORMULA USES MILES ON ELIGIBLE FACILITIES AS CALCULATED IN FISCAL YEAR 2012</a:t>
            </a:r>
          </a:p>
        </p:txBody>
      </p:sp>
      <p:sp>
        <p:nvSpPr>
          <p:cNvPr id="12" name="Action Button: Go Forward or Next 1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4" name="TextBox 13">
            <a:extLst>
              <a:ext uri="{FF2B5EF4-FFF2-40B4-BE49-F238E27FC236}">
                <a16:creationId xmlns:a16="http://schemas.microsoft.com/office/drawing/2014/main" id="{5E340E2E-8F67-48F9-AEBD-C377724CEB54}"/>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72838971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TextBox 3">
            <a:extLst>
              <a:ext uri="{FF2B5EF4-FFF2-40B4-BE49-F238E27FC236}">
                <a16:creationId xmlns:a16="http://schemas.microsoft.com/office/drawing/2014/main" id="{22597072-4032-4F39-9BB8-678636AB4B73}"/>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188684009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TextBox 44"/>
          <p:cNvSpPr txBox="1"/>
          <p:nvPr/>
        </p:nvSpPr>
        <p:spPr>
          <a:xfrm>
            <a:off x="2514246" y="2598566"/>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TO DETERMINE THE MILEAGE SHARES FOR EACH TRIBE, THE FORMULA USES THE RATIO BETWEEN THE TRIBE’S ELIGIBLE MILEAGE AND THE TOTAL ELIGIBLE MILEAGE.</a:t>
            </a:r>
          </a:p>
        </p:txBody>
      </p:sp>
      <p:sp>
        <p:nvSpPr>
          <p:cNvPr id="46" name="TextBox 45"/>
          <p:cNvSpPr txBox="1"/>
          <p:nvPr/>
        </p:nvSpPr>
        <p:spPr>
          <a:xfrm>
            <a:off x="2514246" y="4169535"/>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THE RATIO IS MULTIPLIED BY THE TOTAL MILEAGE FUNDING AVAILABLE TO FIND THE TRIBE’S MILEAGE SHARE.</a:t>
            </a:r>
          </a:p>
        </p:txBody>
      </p:sp>
      <p:sp>
        <p:nvSpPr>
          <p:cNvPr id="9" name="Action Button: Go Forward or Next 8">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0" name="Action Button: Go Back or Previous 9">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FBAFEE8A-B2C2-4AC6-A2FE-DDB820A112AE}"/>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200510531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800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569069" y="3120570"/>
            <a:ext cx="4762131"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THE TOTAL ELIGIBLE MILEAGE FROM THE NTTFI IN 2012 IS APPROXIMATELY </a:t>
            </a: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r>
              <a:rPr kumimoji="0" lang="en-US" sz="2400" i="0" u="none" strike="noStrike" kern="0" cap="none" spc="0" normalizeH="0" baseline="0" noProof="0" dirty="0">
                <a:ln>
                  <a:noFill/>
                </a:ln>
                <a:solidFill>
                  <a:srgbClr val="FFC4AE"/>
                </a:solidFill>
                <a:effectLst/>
                <a:uLnTx/>
                <a:uFillTx/>
              </a:rPr>
              <a:t>.</a:t>
            </a:r>
          </a:p>
        </p:txBody>
      </p:sp>
      <p:sp>
        <p:nvSpPr>
          <p:cNvPr id="47" name="Rectangle: Rounded Corners 46">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6" name="TextBox 5">
            <a:extLst>
              <a:ext uri="{FF2B5EF4-FFF2-40B4-BE49-F238E27FC236}">
                <a16:creationId xmlns:a16="http://schemas.microsoft.com/office/drawing/2014/main" id="{4B60C1EE-F56D-4263-876C-E8611D119417}"/>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36762760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569069" y="3120570"/>
            <a:ext cx="4762131"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THE TOTAL ELIGIBLE MILEAGE FROM THE NTTFI IN 2012 IS APPROXIMATELY </a:t>
            </a: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r>
              <a:rPr kumimoji="0" lang="en-US" sz="2400" i="0" u="none" strike="noStrike" kern="0" cap="none" spc="0" normalizeH="0" baseline="0" noProof="0" dirty="0">
                <a:ln>
                  <a:noFill/>
                </a:ln>
                <a:solidFill>
                  <a:srgbClr val="FFC4AE"/>
                </a:solidFill>
                <a:effectLst/>
                <a:uLnTx/>
                <a:uFillTx/>
              </a:rPr>
              <a:t>.</a:t>
            </a:r>
          </a:p>
        </p:txBody>
      </p:sp>
      <p:sp>
        <p:nvSpPr>
          <p:cNvPr id="45" name="Rectangle 44"/>
          <p:cNvSpPr/>
          <p:nvPr/>
        </p:nvSpPr>
        <p:spPr>
          <a:xfrm>
            <a:off x="4153309" y="3119979"/>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482241" y="3841822"/>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47" name="Rectangle: Rounded Corners 46">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1" name="Action Button: Go Forward or Next 10">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0" name="TextBox 9">
            <a:extLst>
              <a:ext uri="{FF2B5EF4-FFF2-40B4-BE49-F238E27FC236}">
                <a16:creationId xmlns:a16="http://schemas.microsoft.com/office/drawing/2014/main" id="{B72637AC-A802-4509-9D1B-30FB069EE0AD}"/>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24952045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1000"/>
                                        <p:tgtEl>
                                          <p:spTgt spid="46"/>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Rectangle: Rounded Corners 40">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8" name="TextBox 7">
            <a:extLst>
              <a:ext uri="{FF2B5EF4-FFF2-40B4-BE49-F238E27FC236}">
                <a16:creationId xmlns:a16="http://schemas.microsoft.com/office/drawing/2014/main" id="{56529B08-6CD6-4EF4-9773-09AB6B91B61F}"/>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0481150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9" name="TextBox 18"/>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6" name="!!Safety">
            <a:extLst>
              <a:ext uri="{FF2B5EF4-FFF2-40B4-BE49-F238E27FC236}">
                <a16:creationId xmlns:a16="http://schemas.microsoft.com/office/drawing/2014/main" id="{4E94F921-C694-4964-A610-FAA8EAC09FC7}"/>
              </a:ext>
            </a:extLst>
          </p:cNvPr>
          <p:cNvSpPr/>
          <p:nvPr/>
        </p:nvSpPr>
        <p:spPr>
          <a:xfrm rot="16200000">
            <a:off x="1618109" y="2905662"/>
            <a:ext cx="1920240" cy="1920240"/>
          </a:xfrm>
          <a:prstGeom prst="pie">
            <a:avLst>
              <a:gd name="adj1" fmla="val 9051192"/>
              <a:gd name="adj2" fmla="val 16161088"/>
            </a:avLst>
          </a:prstGeom>
          <a:solidFill>
            <a:srgbClr val="A063C6"/>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HPP">
            <a:extLst>
              <a:ext uri="{FF2B5EF4-FFF2-40B4-BE49-F238E27FC236}">
                <a16:creationId xmlns:a16="http://schemas.microsoft.com/office/drawing/2014/main" id="{9252CD10-A911-4D09-AC81-B4EA27C87FCA}"/>
              </a:ext>
            </a:extLst>
          </p:cNvPr>
          <p:cNvSpPr/>
          <p:nvPr/>
        </p:nvSpPr>
        <p:spPr>
          <a:xfrm rot="16200000">
            <a:off x="1276762" y="2436903"/>
            <a:ext cx="1920240" cy="1920240"/>
          </a:xfrm>
          <a:prstGeom prst="pie">
            <a:avLst>
              <a:gd name="adj1" fmla="val 16144409"/>
              <a:gd name="adj2" fmla="val 17929178"/>
            </a:avLst>
          </a:prstGeom>
          <a:solidFill>
            <a:srgbClr val="B6B2B2"/>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Planning">
            <a:extLst>
              <a:ext uri="{FF2B5EF4-FFF2-40B4-BE49-F238E27FC236}">
                <a16:creationId xmlns:a16="http://schemas.microsoft.com/office/drawing/2014/main" id="{220064ED-F2F1-440C-846F-76D0E705AF13}"/>
              </a:ext>
            </a:extLst>
          </p:cNvPr>
          <p:cNvSpPr/>
          <p:nvPr/>
        </p:nvSpPr>
        <p:spPr>
          <a:xfrm rot="16200000">
            <a:off x="1507532" y="2064790"/>
            <a:ext cx="1920240" cy="1920240"/>
          </a:xfrm>
          <a:prstGeom prst="pie">
            <a:avLst>
              <a:gd name="adj1" fmla="val 17944980"/>
              <a:gd name="adj2" fmla="val 21681"/>
            </a:avLst>
          </a:prstGeom>
          <a:solidFill>
            <a:srgbClr val="FFE16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PMO">
            <a:extLst>
              <a:ext uri="{FF2B5EF4-FFF2-40B4-BE49-F238E27FC236}">
                <a16:creationId xmlns:a16="http://schemas.microsoft.com/office/drawing/2014/main" id="{FBF1F6AA-C6FD-401E-9BE4-CE0E358E3833}"/>
              </a:ext>
            </a:extLst>
          </p:cNvPr>
          <p:cNvSpPr/>
          <p:nvPr/>
        </p:nvSpPr>
        <p:spPr>
          <a:xfrm rot="16200000">
            <a:off x="2165566" y="2319829"/>
            <a:ext cx="1920240" cy="1920240"/>
          </a:xfrm>
          <a:prstGeom prst="pie">
            <a:avLst>
              <a:gd name="adj1" fmla="val 0"/>
              <a:gd name="adj2" fmla="val 9044630"/>
            </a:avLst>
          </a:pr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52DFF1BC-253C-4B71-BF3F-04E40FB721CF}"/>
              </a:ext>
            </a:extLst>
          </p:cNvPr>
          <p:cNvSpPr txBox="1"/>
          <p:nvPr/>
        </p:nvSpPr>
        <p:spPr>
          <a:xfrm>
            <a:off x="3168898" y="2631140"/>
            <a:ext cx="1500732" cy="923330"/>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Program</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Management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and Oversight</a:t>
            </a:r>
          </a:p>
        </p:txBody>
      </p:sp>
      <p:sp>
        <p:nvSpPr>
          <p:cNvPr id="25" name="TextBox 24">
            <a:extLst>
              <a:ext uri="{FF2B5EF4-FFF2-40B4-BE49-F238E27FC236}">
                <a16:creationId xmlns:a16="http://schemas.microsoft.com/office/drawing/2014/main" id="{DA8E7EDF-2200-4FBC-B9C5-F7390BC525BB}"/>
              </a:ext>
            </a:extLst>
          </p:cNvPr>
          <p:cNvSpPr txBox="1"/>
          <p:nvPr/>
        </p:nvSpPr>
        <p:spPr>
          <a:xfrm>
            <a:off x="1296045" y="3060911"/>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26" name="TextBox 25">
            <a:extLst>
              <a:ext uri="{FF2B5EF4-FFF2-40B4-BE49-F238E27FC236}">
                <a16:creationId xmlns:a16="http://schemas.microsoft.com/office/drawing/2014/main" id="{697A5386-1B86-445E-930B-2E183ED3716E}"/>
              </a:ext>
            </a:extLst>
          </p:cNvPr>
          <p:cNvSpPr txBox="1"/>
          <p:nvPr/>
        </p:nvSpPr>
        <p:spPr>
          <a:xfrm>
            <a:off x="1790008" y="4089463"/>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1" name="TextBox 30">
            <a:extLst>
              <a:ext uri="{FF2B5EF4-FFF2-40B4-BE49-F238E27FC236}">
                <a16:creationId xmlns:a16="http://schemas.microsoft.com/office/drawing/2014/main" id="{391A5212-6888-4419-8E87-F6BECD304C88}"/>
              </a:ext>
            </a:extLst>
          </p:cNvPr>
          <p:cNvSpPr txBox="1"/>
          <p:nvPr/>
        </p:nvSpPr>
        <p:spPr>
          <a:xfrm>
            <a:off x="1536880" y="2330932"/>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2" name="TextBox 31">
            <a:extLst>
              <a:ext uri="{FF2B5EF4-FFF2-40B4-BE49-F238E27FC236}">
                <a16:creationId xmlns:a16="http://schemas.microsoft.com/office/drawing/2014/main" id="{7585CB6D-4D59-4CA5-83E4-8666AE5ED0F2}"/>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3262877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b="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TO DETERMINE THE MILEAGE SHARES FOR EACH TRIBE, FIND THE RATIO BETWEEN THE TRIBE’S ELIGIBLE MILEAGE AND THE TOTAL ELIGIBLE MILEAGE.</a:t>
            </a:r>
          </a:p>
        </p:txBody>
      </p:sp>
      <p:sp>
        <p:nvSpPr>
          <p:cNvPr id="42" name="TextBox 41"/>
          <p:cNvSpPr txBox="1"/>
          <p:nvPr/>
        </p:nvSpPr>
        <p:spPr>
          <a:xfrm>
            <a:off x="1954692" y="4519062"/>
            <a:ext cx="383857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FOR EXAMPLE, IF A TRIBE HAS </a:t>
            </a:r>
            <a:r>
              <a:rPr lang="en-US" sz="2400" kern="0" dirty="0">
                <a:solidFill>
                  <a:srgbClr val="FFC4AE"/>
                </a:solidFill>
              </a:rPr>
              <a:t>9</a:t>
            </a:r>
            <a:r>
              <a:rPr kumimoji="0" lang="en-US" sz="2400" b="0" i="0" u="none" strike="noStrike" kern="0" cap="none" spc="0" normalizeH="0" baseline="0" noProof="0" dirty="0">
                <a:ln>
                  <a:noFill/>
                </a:ln>
                <a:solidFill>
                  <a:srgbClr val="FFC4AE"/>
                </a:solidFill>
                <a:effectLst/>
                <a:uLnTx/>
                <a:uFillTx/>
              </a:rPr>
              <a:t>0 ELIGIBLE MILES, THE RATIO WOULD BE</a:t>
            </a:r>
          </a:p>
        </p:txBody>
      </p:sp>
      <p:sp>
        <p:nvSpPr>
          <p:cNvPr id="11" name="TextBox 10"/>
          <p:cNvSpPr txBox="1"/>
          <p:nvPr/>
        </p:nvSpPr>
        <p:spPr>
          <a:xfrm>
            <a:off x="2616462" y="4873662"/>
            <a:ext cx="495649"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400" b="1" kern="0" dirty="0">
                <a:ln w="12700">
                  <a:solidFill>
                    <a:schemeClr val="accent2">
                      <a:lumMod val="50000"/>
                    </a:schemeClr>
                  </a:solidFill>
                  <a:prstDash val="solid"/>
                </a:ln>
                <a:solidFill>
                  <a:schemeClr val="accent2">
                    <a:lumMod val="40000"/>
                    <a:lumOff val="60000"/>
                  </a:schemeClr>
                </a:solidFill>
              </a:rPr>
              <a:t>9</a:t>
            </a:r>
            <a:r>
              <a:rPr kumimoji="0" lang="en-US" sz="2400" b="1" i="0" u="none" strike="noStrike" kern="0" cap="none" spc="0" normalizeH="0" baseline="0" noProof="0" dirty="0">
                <a:ln w="12700">
                  <a:solidFill>
                    <a:schemeClr val="accent2">
                      <a:lumMod val="50000"/>
                    </a:schemeClr>
                  </a:solidFill>
                  <a:prstDash val="solid"/>
                </a:ln>
                <a:solidFill>
                  <a:schemeClr val="accent2">
                    <a:lumMod val="40000"/>
                    <a:lumOff val="60000"/>
                  </a:schemeClr>
                </a:solidFill>
                <a:effectLst/>
                <a:uLnTx/>
                <a:uFillTx/>
              </a:rPr>
              <a:t>0</a:t>
            </a:r>
          </a:p>
        </p:txBody>
      </p:sp>
      <p:sp>
        <p:nvSpPr>
          <p:cNvPr id="50" name="Rectangle 49"/>
          <p:cNvSpPr/>
          <p:nvPr/>
        </p:nvSpPr>
        <p:spPr>
          <a:xfrm>
            <a:off x="6034542" y="2534085"/>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60,000</a:t>
            </a:r>
          </a:p>
        </p:txBody>
      </p:sp>
      <p:sp>
        <p:nvSpPr>
          <p:cNvPr id="51" name="Rectangle 50"/>
          <p:cNvSpPr/>
          <p:nvPr/>
        </p:nvSpPr>
        <p:spPr>
          <a:xfrm>
            <a:off x="6858000" y="4906907"/>
            <a:ext cx="1835300" cy="45719"/>
          </a:xfrm>
          <a:prstGeom prst="rect">
            <a:avLst/>
          </a:prstGeom>
          <a:solidFill>
            <a:schemeClr val="accent2">
              <a:lumMod val="60000"/>
              <a:lumOff val="4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solidFill>
                  <a:srgbClr val="F1A16B"/>
                </a:solidFill>
              </a:ln>
              <a:solidFill>
                <a:schemeClr val="accent2">
                  <a:lumMod val="60000"/>
                  <a:lumOff val="40000"/>
                </a:schemeClr>
              </a:solidFill>
              <a:effectLst/>
              <a:uLnTx/>
              <a:uFillTx/>
            </a:endParaRPr>
          </a:p>
        </p:txBody>
      </p:sp>
      <p:sp>
        <p:nvSpPr>
          <p:cNvPr id="52" name="TextBox 51"/>
          <p:cNvSpPr txBox="1"/>
          <p:nvPr/>
        </p:nvSpPr>
        <p:spPr>
          <a:xfrm>
            <a:off x="8791766" y="4527118"/>
            <a:ext cx="465192" cy="76944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71" name="Rectangle: Rounded Corners 70">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6" name="TextBox 15">
            <a:extLst>
              <a:ext uri="{FF2B5EF4-FFF2-40B4-BE49-F238E27FC236}">
                <a16:creationId xmlns:a16="http://schemas.microsoft.com/office/drawing/2014/main" id="{BA6C7F42-8143-4C68-855B-AE2CAB6878E3}"/>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293006600"/>
      </p:ext>
    </p:extLst>
  </p:cSld>
  <p:clrMapOvr>
    <a:masterClrMapping/>
  </p:clrMapOvr>
  <mc:AlternateContent xmlns:mc="http://schemas.openxmlformats.org/markup-compatibility/2006" xmlns:p14="http://schemas.microsoft.com/office/powerpoint/2010/main">
    <mc:Choice Requires="p14">
      <p:transition p14:dur="10" advClick="0" advTm="50"/>
    </mc:Choice>
    <mc:Fallback xmlns="">
      <p:transition advClick="0" advTm="5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childTnLst>
                                </p:cTn>
                              </p:par>
                            </p:childTnLst>
                          </p:cTn>
                        </p:par>
                        <p:par>
                          <p:cTn id="8" fill="hold">
                            <p:stCondLst>
                              <p:cond delay="1000"/>
                            </p:stCondLst>
                            <p:childTnLst>
                              <p:par>
                                <p:cTn id="9" presetID="10" presetClass="entr" presetSubtype="0" fill="hold" grpId="0" nodeType="afterEffect">
                                  <p:stCondLst>
                                    <p:cond delay="700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1000"/>
                                        <p:tgtEl>
                                          <p:spTgt spid="42"/>
                                        </p:tgtEl>
                                      </p:cBhvr>
                                    </p:animEffect>
                                  </p:childTnLst>
                                </p:cTn>
                              </p:par>
                            </p:childTnLst>
                          </p:cTn>
                        </p:par>
                        <p:par>
                          <p:cTn id="12" fill="hold">
                            <p:stCondLst>
                              <p:cond delay="9000"/>
                            </p:stCondLst>
                            <p:childTnLst>
                              <p:par>
                                <p:cTn id="13" presetID="10" presetClass="entr" presetSubtype="0" fill="hold" grpId="0" nodeType="afterEffect">
                                  <p:stCondLst>
                                    <p:cond delay="20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15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childTnLst>
                          </p:cTn>
                        </p:par>
                        <p:par>
                          <p:cTn id="20" fill="hold">
                            <p:stCondLst>
                              <p:cond delay="12000"/>
                            </p:stCondLst>
                            <p:childTnLst>
                              <p:par>
                                <p:cTn id="21" presetID="10" presetClass="entr" presetSubtype="0" fill="hold" grpId="0"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fade">
                                      <p:cBhvr>
                                        <p:cTn id="23" dur="500"/>
                                        <p:tgtEl>
                                          <p:spTgt spid="50"/>
                                        </p:tgtEl>
                                      </p:cBhvr>
                                    </p:animEffect>
                                  </p:childTnLst>
                                </p:cTn>
                              </p:par>
                            </p:childTnLst>
                          </p:cTn>
                        </p:par>
                        <p:par>
                          <p:cTn id="24" fill="hold">
                            <p:stCondLst>
                              <p:cond delay="12500"/>
                            </p:stCondLst>
                            <p:childTnLst>
                              <p:par>
                                <p:cTn id="25" presetID="10" presetClass="entr" presetSubtype="0" fill="hold" grpId="0" nodeType="after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75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11" grpId="0"/>
      <p:bldP spid="50" grpId="0"/>
      <p:bldP spid="51" grpId="0" animBg="1"/>
      <p:bldP spid="5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TO DETERMINE THE MILEAGE SHARES FOR EACH TRIBE, FIND THE RATIO BETWEEN THE TRIBE’S ELIGIBLE MILEAGE AND THE TOTAL ELIGIBLE MILEAGE.</a:t>
            </a:r>
          </a:p>
        </p:txBody>
      </p:sp>
      <p:sp>
        <p:nvSpPr>
          <p:cNvPr id="42" name="TextBox 41"/>
          <p:cNvSpPr txBox="1"/>
          <p:nvPr/>
        </p:nvSpPr>
        <p:spPr>
          <a:xfrm>
            <a:off x="1954692" y="4519062"/>
            <a:ext cx="383857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FOR EXAMPLE, IF A TRIBE HAS 90 ELIGIBLE MILES, THE RATIO WOULD BE</a:t>
            </a:r>
          </a:p>
        </p:txBody>
      </p:sp>
      <p:sp>
        <p:nvSpPr>
          <p:cNvPr id="51" name="Rectangle 50"/>
          <p:cNvSpPr/>
          <p:nvPr/>
        </p:nvSpPr>
        <p:spPr>
          <a:xfrm>
            <a:off x="6858000" y="4906907"/>
            <a:ext cx="1835300" cy="45719"/>
          </a:xfrm>
          <a:prstGeom prst="rect">
            <a:avLst/>
          </a:prstGeom>
          <a:solidFill>
            <a:schemeClr val="accent2">
              <a:lumMod val="60000"/>
              <a:lumOff val="4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solidFill>
                  <a:srgbClr val="F1A16B"/>
                </a:solidFill>
              </a:ln>
              <a:solidFill>
                <a:schemeClr val="accent2">
                  <a:lumMod val="60000"/>
                  <a:lumOff val="40000"/>
                </a:schemeClr>
              </a:solidFill>
              <a:effectLst/>
              <a:uLnTx/>
              <a:uFillTx/>
            </a:endParaRPr>
          </a:p>
        </p:txBody>
      </p:sp>
      <p:sp>
        <p:nvSpPr>
          <p:cNvPr id="52" name="TextBox 51"/>
          <p:cNvSpPr txBox="1"/>
          <p:nvPr/>
        </p:nvSpPr>
        <p:spPr>
          <a:xfrm>
            <a:off x="8791766" y="4527118"/>
            <a:ext cx="465192" cy="76944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pic>
        <p:nvPicPr>
          <p:cNvPr id="83" name="Picture 82"/>
          <p:cNvPicPr>
            <a:picLocks noChangeAspect="1"/>
          </p:cNvPicPr>
          <p:nvPr/>
        </p:nvPicPr>
        <p:blipFill rotWithShape="1">
          <a:blip r:embed="rId2"/>
          <a:srcRect l="5351" t="4113" r="8948" b="6447"/>
          <a:stretch/>
        </p:blipFill>
        <p:spPr>
          <a:xfrm>
            <a:off x="9354312" y="3072384"/>
            <a:ext cx="2130552" cy="2743200"/>
          </a:xfrm>
          <a:prstGeom prst="rect">
            <a:avLst/>
          </a:prstGeom>
        </p:spPr>
      </p:pic>
      <p:sp>
        <p:nvSpPr>
          <p:cNvPr id="84" name="Rectangle 83"/>
          <p:cNvSpPr/>
          <p:nvPr/>
        </p:nvSpPr>
        <p:spPr>
          <a:xfrm>
            <a:off x="10455684" y="4335458"/>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Rectangle 85"/>
          <p:cNvSpPr/>
          <p:nvPr/>
        </p:nvSpPr>
        <p:spPr>
          <a:xfrm>
            <a:off x="9929025" y="545516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Rectangle 86"/>
          <p:cNvSpPr/>
          <p:nvPr/>
        </p:nvSpPr>
        <p:spPr>
          <a:xfrm>
            <a:off x="9927596" y="545087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Rectangle 87"/>
          <p:cNvSpPr/>
          <p:nvPr/>
        </p:nvSpPr>
        <p:spPr>
          <a:xfrm>
            <a:off x="9921433" y="545087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Rectangle 88"/>
          <p:cNvSpPr/>
          <p:nvPr/>
        </p:nvSpPr>
        <p:spPr>
          <a:xfrm>
            <a:off x="9928320" y="545373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TextBox 90"/>
          <p:cNvSpPr txBox="1"/>
          <p:nvPr/>
        </p:nvSpPr>
        <p:spPr>
          <a:xfrm>
            <a:off x="10282821" y="3396100"/>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a:t>
            </a:r>
          </a:p>
        </p:txBody>
      </p:sp>
      <p:sp>
        <p:nvSpPr>
          <p:cNvPr id="92" name="TextBox 91"/>
          <p:cNvSpPr txBox="1"/>
          <p:nvPr/>
        </p:nvSpPr>
        <p:spPr>
          <a:xfrm>
            <a:off x="10282821" y="3396776"/>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a:t>
            </a:r>
          </a:p>
        </p:txBody>
      </p:sp>
      <p:sp>
        <p:nvSpPr>
          <p:cNvPr id="93" name="TextBox 92"/>
          <p:cNvSpPr txBox="1"/>
          <p:nvPr/>
        </p:nvSpPr>
        <p:spPr>
          <a:xfrm>
            <a:off x="9516283" y="3141431"/>
            <a:ext cx="1828151" cy="507831"/>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lang="en-US" sz="1300" kern="0" dirty="0">
                <a:ln w="22225">
                  <a:noFill/>
                  <a:prstDash val="solid"/>
                </a:ln>
                <a:solidFill>
                  <a:schemeClr val="bg1">
                    <a:lumMod val="65000"/>
                  </a:schemeClr>
                </a:solidFill>
              </a:rPr>
              <a:t>9</a:t>
            </a:r>
            <a:r>
              <a:rPr kumimoji="0" lang="en-US" sz="1300" b="0" i="0" u="none" strike="noStrike" kern="0" cap="none" spc="0" normalizeH="0" baseline="0" noProof="0" dirty="0">
                <a:ln w="22225">
                  <a:noFill/>
                  <a:prstDash val="solid"/>
                </a:ln>
                <a:solidFill>
                  <a:schemeClr val="bg1">
                    <a:lumMod val="65000"/>
                  </a:schemeClr>
                </a:solidFill>
                <a:effectLst/>
                <a:uLnTx/>
                <a:uFillTx/>
              </a:rPr>
              <a:t>0 </a:t>
            </a:r>
            <a:r>
              <a:rPr kumimoji="0" lang="en-US" sz="1400" b="1" i="0" u="none" strike="noStrike" kern="0" cap="none" spc="0" normalizeH="0" baseline="0" noProof="0" dirty="0">
                <a:ln>
                  <a:noFill/>
                </a:ln>
                <a:solidFill>
                  <a:schemeClr val="accent6">
                    <a:lumMod val="75000"/>
                  </a:schemeClr>
                </a:solidFill>
                <a:effectLst/>
                <a:uLnTx/>
                <a:uFillTx/>
              </a:rPr>
              <a:t>÷</a:t>
            </a:r>
          </a:p>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dirty="0">
              <a:ln>
                <a:noFill/>
              </a:ln>
              <a:solidFill>
                <a:schemeClr val="bg1">
                  <a:lumMod val="65000"/>
                </a:schemeClr>
              </a:solidFill>
              <a:effectLst/>
              <a:uLnTx/>
              <a:uFillTx/>
              <a:latin typeface="Wingdings 2" panose="05020102010507070707" pitchFamily="18" charset="2"/>
            </a:endParaRPr>
          </a:p>
        </p:txBody>
      </p:sp>
      <p:sp>
        <p:nvSpPr>
          <p:cNvPr id="94" name="TextBox 93"/>
          <p:cNvSpPr txBox="1"/>
          <p:nvPr/>
        </p:nvSpPr>
        <p:spPr>
          <a:xfrm>
            <a:off x="9824518" y="3393881"/>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a:t>
            </a:r>
          </a:p>
        </p:txBody>
      </p:sp>
      <p:sp>
        <p:nvSpPr>
          <p:cNvPr id="95" name="TextBox 94"/>
          <p:cNvSpPr txBox="1"/>
          <p:nvPr/>
        </p:nvSpPr>
        <p:spPr>
          <a:xfrm>
            <a:off x="9829280" y="3394659"/>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6</a:t>
            </a:r>
          </a:p>
        </p:txBody>
      </p:sp>
      <p:sp>
        <p:nvSpPr>
          <p:cNvPr id="96" name="TextBox 95"/>
          <p:cNvSpPr txBox="1"/>
          <p:nvPr/>
        </p:nvSpPr>
        <p:spPr>
          <a:xfrm>
            <a:off x="9826872" y="3393173"/>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60</a:t>
            </a:r>
          </a:p>
        </p:txBody>
      </p:sp>
      <p:sp>
        <p:nvSpPr>
          <p:cNvPr id="97" name="TextBox 96"/>
          <p:cNvSpPr txBox="1"/>
          <p:nvPr/>
        </p:nvSpPr>
        <p:spPr>
          <a:xfrm>
            <a:off x="9823314" y="3396076"/>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600</a:t>
            </a:r>
          </a:p>
        </p:txBody>
      </p:sp>
      <p:sp>
        <p:nvSpPr>
          <p:cNvPr id="98" name="TextBox 97"/>
          <p:cNvSpPr txBox="1"/>
          <p:nvPr/>
        </p:nvSpPr>
        <p:spPr>
          <a:xfrm>
            <a:off x="9823341" y="3395663"/>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6,000</a:t>
            </a:r>
          </a:p>
        </p:txBody>
      </p:sp>
      <p:sp>
        <p:nvSpPr>
          <p:cNvPr id="99" name="TextBox 98"/>
          <p:cNvSpPr txBox="1"/>
          <p:nvPr/>
        </p:nvSpPr>
        <p:spPr>
          <a:xfrm>
            <a:off x="9823314" y="3392179"/>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60,000</a:t>
            </a:r>
          </a:p>
        </p:txBody>
      </p:sp>
      <p:sp>
        <p:nvSpPr>
          <p:cNvPr id="100" name="TextBox 99"/>
          <p:cNvSpPr txBox="1"/>
          <p:nvPr/>
        </p:nvSpPr>
        <p:spPr>
          <a:xfrm>
            <a:off x="9577794" y="3103170"/>
            <a:ext cx="1775003" cy="307777"/>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lang="en-US" sz="1300" kern="0" dirty="0">
                <a:ln w="22225">
                  <a:noFill/>
                  <a:prstDash val="solid"/>
                </a:ln>
                <a:solidFill>
                  <a:schemeClr val="bg1">
                    <a:lumMod val="65000"/>
                  </a:schemeClr>
                </a:solidFill>
              </a:rPr>
              <a:t>9</a:t>
            </a:r>
            <a:r>
              <a:rPr kumimoji="0" lang="en-US" sz="1300" b="0" i="0" u="none" strike="noStrike" kern="0" cap="none" spc="0" normalizeH="0" baseline="0" noProof="0" dirty="0">
                <a:ln w="22225">
                  <a:noFill/>
                  <a:prstDash val="solid"/>
                </a:ln>
                <a:solidFill>
                  <a:schemeClr val="bg1">
                    <a:lumMod val="65000"/>
                  </a:schemeClr>
                </a:solidFill>
                <a:effectLst/>
                <a:uLnTx/>
                <a:uFillTx/>
              </a:rPr>
              <a:t>0 </a:t>
            </a:r>
            <a:r>
              <a:rPr kumimoji="0" lang="en-US" sz="1400" b="1" i="0" u="none" strike="noStrike" kern="0" cap="none" spc="0" normalizeH="0" baseline="0" noProof="0" dirty="0">
                <a:ln>
                  <a:noFill/>
                </a:ln>
                <a:solidFill>
                  <a:schemeClr val="accent6">
                    <a:lumMod val="75000"/>
                  </a:schemeClr>
                </a:solidFill>
                <a:effectLst/>
                <a:uLnTx/>
                <a:uFillTx/>
              </a:rPr>
              <a:t>÷ </a:t>
            </a:r>
            <a:r>
              <a:rPr kumimoji="0" lang="en-US" sz="1300" b="0" i="0" u="none" strike="noStrike" kern="0" cap="none" spc="0" normalizeH="0" baseline="0" noProof="0" dirty="0">
                <a:ln>
                  <a:noFill/>
                </a:ln>
                <a:solidFill>
                  <a:schemeClr val="bg1">
                    <a:lumMod val="65000"/>
                  </a:schemeClr>
                </a:solidFill>
                <a:effectLst/>
                <a:uLnTx/>
                <a:uFillTx/>
              </a:rPr>
              <a:t>60000</a:t>
            </a:r>
          </a:p>
        </p:txBody>
      </p:sp>
      <p:sp>
        <p:nvSpPr>
          <p:cNvPr id="101" name="Rectangle 100"/>
          <p:cNvSpPr/>
          <p:nvPr/>
        </p:nvSpPr>
        <p:spPr>
          <a:xfrm>
            <a:off x="10962162" y="3965079"/>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Rectangle 101"/>
          <p:cNvSpPr/>
          <p:nvPr/>
        </p:nvSpPr>
        <p:spPr>
          <a:xfrm>
            <a:off x="10464320" y="470595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Rectangle 102"/>
          <p:cNvSpPr/>
          <p:nvPr/>
        </p:nvSpPr>
        <p:spPr>
          <a:xfrm>
            <a:off x="9929161" y="545187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Rectangle 103"/>
          <p:cNvSpPr/>
          <p:nvPr/>
        </p:nvSpPr>
        <p:spPr>
          <a:xfrm>
            <a:off x="10960832" y="544794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TextBox 104"/>
          <p:cNvSpPr txBox="1"/>
          <p:nvPr/>
        </p:nvSpPr>
        <p:spPr>
          <a:xfrm>
            <a:off x="9824142" y="3395713"/>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0.0015</a:t>
            </a:r>
          </a:p>
        </p:txBody>
      </p:sp>
      <p:sp>
        <p:nvSpPr>
          <p:cNvPr id="53" name="TextBox 52"/>
          <p:cNvSpPr txBox="1"/>
          <p:nvPr/>
        </p:nvSpPr>
        <p:spPr>
          <a:xfrm>
            <a:off x="10414700" y="3391310"/>
            <a:ext cx="104387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71" name="Rectangle: Rounded Corners 70">
            <a:hlinkClick r:id="rId3"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43" name="TextBox 42"/>
          <p:cNvSpPr txBox="1"/>
          <p:nvPr/>
        </p:nvSpPr>
        <p:spPr>
          <a:xfrm>
            <a:off x="7477740" y="4398299"/>
            <a:ext cx="55015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a:t>
            </a:r>
          </a:p>
        </p:txBody>
      </p:sp>
      <p:sp>
        <p:nvSpPr>
          <p:cNvPr id="44" name="Rectangle 43"/>
          <p:cNvSpPr/>
          <p:nvPr/>
        </p:nvSpPr>
        <p:spPr>
          <a:xfrm>
            <a:off x="7185361" y="4950730"/>
            <a:ext cx="119135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60,000</a:t>
            </a:r>
          </a:p>
        </p:txBody>
      </p:sp>
      <p:sp>
        <p:nvSpPr>
          <p:cNvPr id="47" name="TextBox 46">
            <a:extLst>
              <a:ext uri="{FF2B5EF4-FFF2-40B4-BE49-F238E27FC236}">
                <a16:creationId xmlns:a16="http://schemas.microsoft.com/office/drawing/2014/main" id="{9CE1C7B7-7F79-4A8D-AF9B-507C2B8A41D2}"/>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9122961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childTnLst>
                          </p:cTn>
                        </p:par>
                        <p:par>
                          <p:cTn id="8" fill="hold">
                            <p:stCondLst>
                              <p:cond delay="500"/>
                            </p:stCondLst>
                            <p:childTnLst>
                              <p:par>
                                <p:cTn id="9" presetID="1" presetClass="entr" presetSubtype="0" fill="hold" grpId="0" nodeType="afterEffect">
                                  <p:stCondLst>
                                    <p:cond delay="500"/>
                                  </p:stCondLst>
                                  <p:childTnLst>
                                    <p:set>
                                      <p:cBhvr>
                                        <p:cTn id="10" dur="1" fill="hold">
                                          <p:stCondLst>
                                            <p:cond delay="0"/>
                                          </p:stCondLst>
                                        </p:cTn>
                                        <p:tgtEl>
                                          <p:spTgt spid="84"/>
                                        </p:tgtEl>
                                        <p:attrNameLst>
                                          <p:attrName>style.visibility</p:attrName>
                                        </p:attrNameLst>
                                      </p:cBhvr>
                                      <p:to>
                                        <p:strVal val="visible"/>
                                      </p:to>
                                    </p:set>
                                  </p:childTnLst>
                                </p:cTn>
                              </p:par>
                            </p:childTnLst>
                          </p:cTn>
                        </p:par>
                        <p:par>
                          <p:cTn id="11" fill="hold">
                            <p:stCondLst>
                              <p:cond delay="1000"/>
                            </p:stCondLst>
                            <p:childTnLst>
                              <p:par>
                                <p:cTn id="12" presetID="1" presetClass="exit" presetSubtype="0" fill="hold" grpId="1" nodeType="afterEffect">
                                  <p:stCondLst>
                                    <p:cond delay="250"/>
                                  </p:stCondLst>
                                  <p:childTnLst>
                                    <p:set>
                                      <p:cBhvr>
                                        <p:cTn id="13" dur="1" fill="hold">
                                          <p:stCondLst>
                                            <p:cond delay="0"/>
                                          </p:stCondLst>
                                        </p:cTn>
                                        <p:tgtEl>
                                          <p:spTgt spid="84"/>
                                        </p:tgtEl>
                                        <p:attrNameLst>
                                          <p:attrName>style.visibility</p:attrName>
                                        </p:attrNameLst>
                                      </p:cBhvr>
                                      <p:to>
                                        <p:strVal val="hidden"/>
                                      </p:to>
                                    </p:set>
                                  </p:childTnLst>
                                </p:cTn>
                              </p:par>
                            </p:childTnLst>
                          </p:cTn>
                        </p:par>
                        <p:par>
                          <p:cTn id="14" fill="hold">
                            <p:stCondLst>
                              <p:cond delay="1250"/>
                            </p:stCondLst>
                            <p:childTnLst>
                              <p:par>
                                <p:cTn id="15" presetID="1" presetClass="entr" presetSubtype="0" fill="hold" grpId="0" nodeType="afterEffect">
                                  <p:stCondLst>
                                    <p:cond delay="0"/>
                                  </p:stCondLst>
                                  <p:childTnLst>
                                    <p:set>
                                      <p:cBhvr>
                                        <p:cTn id="16" dur="1" fill="hold">
                                          <p:stCondLst>
                                            <p:cond delay="0"/>
                                          </p:stCondLst>
                                        </p:cTn>
                                        <p:tgtEl>
                                          <p:spTgt spid="91"/>
                                        </p:tgtEl>
                                        <p:attrNameLst>
                                          <p:attrName>style.visibility</p:attrName>
                                        </p:attrNameLst>
                                      </p:cBhvr>
                                      <p:to>
                                        <p:strVal val="visible"/>
                                      </p:to>
                                    </p:set>
                                  </p:childTnLst>
                                </p:cTn>
                              </p:par>
                            </p:childTnLst>
                          </p:cTn>
                        </p:par>
                        <p:par>
                          <p:cTn id="17" fill="hold">
                            <p:stCondLst>
                              <p:cond delay="1250"/>
                            </p:stCondLst>
                            <p:childTnLst>
                              <p:par>
                                <p:cTn id="18" presetID="1" presetClass="entr" presetSubtype="0" fill="hold" grpId="0" nodeType="afterEffect">
                                  <p:stCondLst>
                                    <p:cond delay="500"/>
                                  </p:stCondLst>
                                  <p:childTnLst>
                                    <p:set>
                                      <p:cBhvr>
                                        <p:cTn id="19" dur="1" fill="hold">
                                          <p:stCondLst>
                                            <p:cond delay="0"/>
                                          </p:stCondLst>
                                        </p:cTn>
                                        <p:tgtEl>
                                          <p:spTgt spid="86"/>
                                        </p:tgtEl>
                                        <p:attrNameLst>
                                          <p:attrName>style.visibility</p:attrName>
                                        </p:attrNameLst>
                                      </p:cBhvr>
                                      <p:to>
                                        <p:strVal val="visible"/>
                                      </p:to>
                                    </p:set>
                                  </p:childTnLst>
                                </p:cTn>
                              </p:par>
                            </p:childTnLst>
                          </p:cTn>
                        </p:par>
                        <p:par>
                          <p:cTn id="20" fill="hold">
                            <p:stCondLst>
                              <p:cond delay="1750"/>
                            </p:stCondLst>
                            <p:childTnLst>
                              <p:par>
                                <p:cTn id="21" presetID="1" presetClass="exit" presetSubtype="0" fill="hold" grpId="1" nodeType="afterEffect">
                                  <p:stCondLst>
                                    <p:cond delay="250"/>
                                  </p:stCondLst>
                                  <p:childTnLst>
                                    <p:set>
                                      <p:cBhvr>
                                        <p:cTn id="22" dur="1" fill="hold">
                                          <p:stCondLst>
                                            <p:cond delay="0"/>
                                          </p:stCondLst>
                                        </p:cTn>
                                        <p:tgtEl>
                                          <p:spTgt spid="86"/>
                                        </p:tgtEl>
                                        <p:attrNameLst>
                                          <p:attrName>style.visibility</p:attrName>
                                        </p:attrNameLst>
                                      </p:cBhvr>
                                      <p:to>
                                        <p:strVal val="hidden"/>
                                      </p:to>
                                    </p:set>
                                  </p:childTnLst>
                                </p:cTn>
                              </p:par>
                            </p:childTnLst>
                          </p:cTn>
                        </p:par>
                        <p:par>
                          <p:cTn id="23" fill="hold">
                            <p:stCondLst>
                              <p:cond delay="2000"/>
                            </p:stCondLst>
                            <p:childTnLst>
                              <p:par>
                                <p:cTn id="24" presetID="1" presetClass="entr" presetSubtype="0" fill="hold" grpId="0" nodeType="afterEffect">
                                  <p:stCondLst>
                                    <p:cond delay="0"/>
                                  </p:stCondLst>
                                  <p:childTnLst>
                                    <p:set>
                                      <p:cBhvr>
                                        <p:cTn id="25" dur="1" fill="hold">
                                          <p:stCondLst>
                                            <p:cond delay="0"/>
                                          </p:stCondLst>
                                        </p:cTn>
                                        <p:tgtEl>
                                          <p:spTgt spid="92"/>
                                        </p:tgtEl>
                                        <p:attrNameLst>
                                          <p:attrName>style.visibility</p:attrName>
                                        </p:attrNameLst>
                                      </p:cBhvr>
                                      <p:to>
                                        <p:strVal val="visible"/>
                                      </p:to>
                                    </p:set>
                                  </p:childTnLst>
                                </p:cTn>
                              </p:par>
                            </p:childTnLst>
                          </p:cTn>
                        </p:par>
                        <p:par>
                          <p:cTn id="26" fill="hold">
                            <p:stCondLst>
                              <p:cond delay="2000"/>
                            </p:stCondLst>
                            <p:childTnLst>
                              <p:par>
                                <p:cTn id="27" presetID="1" presetClass="entr" presetSubtype="0" fill="hold" grpId="0" nodeType="afterEffect">
                                  <p:stCondLst>
                                    <p:cond delay="500"/>
                                  </p:stCondLst>
                                  <p:childTnLst>
                                    <p:set>
                                      <p:cBhvr>
                                        <p:cTn id="28" dur="1" fill="hold">
                                          <p:stCondLst>
                                            <p:cond delay="0"/>
                                          </p:stCondLst>
                                        </p:cTn>
                                        <p:tgtEl>
                                          <p:spTgt spid="101"/>
                                        </p:tgtEl>
                                        <p:attrNameLst>
                                          <p:attrName>style.visibility</p:attrName>
                                        </p:attrNameLst>
                                      </p:cBhvr>
                                      <p:to>
                                        <p:strVal val="visible"/>
                                      </p:to>
                                    </p:set>
                                  </p:childTnLst>
                                </p:cTn>
                              </p:par>
                            </p:childTnLst>
                          </p:cTn>
                        </p:par>
                        <p:par>
                          <p:cTn id="29" fill="hold">
                            <p:stCondLst>
                              <p:cond delay="2500"/>
                            </p:stCondLst>
                            <p:childTnLst>
                              <p:par>
                                <p:cTn id="30" presetID="1" presetClass="exit" presetSubtype="0" fill="hold" grpId="1" nodeType="afterEffect">
                                  <p:stCondLst>
                                    <p:cond delay="250"/>
                                  </p:stCondLst>
                                  <p:childTnLst>
                                    <p:set>
                                      <p:cBhvr>
                                        <p:cTn id="31" dur="1" fill="hold">
                                          <p:stCondLst>
                                            <p:cond delay="0"/>
                                          </p:stCondLst>
                                        </p:cTn>
                                        <p:tgtEl>
                                          <p:spTgt spid="101"/>
                                        </p:tgtEl>
                                        <p:attrNameLst>
                                          <p:attrName>style.visibility</p:attrName>
                                        </p:attrNameLst>
                                      </p:cBhvr>
                                      <p:to>
                                        <p:strVal val="hidden"/>
                                      </p:to>
                                    </p:set>
                                  </p:childTnLst>
                                </p:cTn>
                              </p:par>
                            </p:childTnLst>
                          </p:cTn>
                        </p:par>
                        <p:par>
                          <p:cTn id="32" fill="hold">
                            <p:stCondLst>
                              <p:cond delay="2750"/>
                            </p:stCondLst>
                            <p:childTnLst>
                              <p:par>
                                <p:cTn id="33" presetID="1" presetClass="entr" presetSubtype="0" fill="hold" grpId="0" nodeType="afterEffect">
                                  <p:stCondLst>
                                    <p:cond delay="0"/>
                                  </p:stCondLst>
                                  <p:childTnLst>
                                    <p:set>
                                      <p:cBhvr>
                                        <p:cTn id="34" dur="1" fill="hold">
                                          <p:stCondLst>
                                            <p:cond delay="0"/>
                                          </p:stCondLst>
                                        </p:cTn>
                                        <p:tgtEl>
                                          <p:spTgt spid="93"/>
                                        </p:tgtEl>
                                        <p:attrNameLst>
                                          <p:attrName>style.visibility</p:attrName>
                                        </p:attrNameLst>
                                      </p:cBhvr>
                                      <p:to>
                                        <p:strVal val="visible"/>
                                      </p:to>
                                    </p:set>
                                  </p:childTnLst>
                                </p:cTn>
                              </p:par>
                            </p:childTnLst>
                          </p:cTn>
                        </p:par>
                        <p:par>
                          <p:cTn id="35" fill="hold">
                            <p:stCondLst>
                              <p:cond delay="2750"/>
                            </p:stCondLst>
                            <p:childTnLst>
                              <p:par>
                                <p:cTn id="36" presetID="1" presetClass="entr" presetSubtype="0" fill="hold" grpId="0" nodeType="afterEffect">
                                  <p:stCondLst>
                                    <p:cond delay="0"/>
                                  </p:stCondLst>
                                  <p:childTnLst>
                                    <p:set>
                                      <p:cBhvr>
                                        <p:cTn id="37" dur="1" fill="hold">
                                          <p:stCondLst>
                                            <p:cond delay="0"/>
                                          </p:stCondLst>
                                        </p:cTn>
                                        <p:tgtEl>
                                          <p:spTgt spid="94"/>
                                        </p:tgtEl>
                                        <p:attrNameLst>
                                          <p:attrName>style.visibility</p:attrName>
                                        </p:attrNameLst>
                                      </p:cBhvr>
                                      <p:to>
                                        <p:strVal val="visible"/>
                                      </p:to>
                                    </p:set>
                                  </p:childTnLst>
                                </p:cTn>
                              </p:par>
                            </p:childTnLst>
                          </p:cTn>
                        </p:par>
                        <p:par>
                          <p:cTn id="38" fill="hold">
                            <p:stCondLst>
                              <p:cond delay="2750"/>
                            </p:stCondLst>
                            <p:childTnLst>
                              <p:par>
                                <p:cTn id="39" presetID="1" presetClass="entr" presetSubtype="0" fill="hold" grpId="0" nodeType="afterEffect">
                                  <p:stCondLst>
                                    <p:cond delay="500"/>
                                  </p:stCondLst>
                                  <p:childTnLst>
                                    <p:set>
                                      <p:cBhvr>
                                        <p:cTn id="40" dur="1" fill="hold">
                                          <p:stCondLst>
                                            <p:cond delay="0"/>
                                          </p:stCondLst>
                                        </p:cTn>
                                        <p:tgtEl>
                                          <p:spTgt spid="102"/>
                                        </p:tgtEl>
                                        <p:attrNameLst>
                                          <p:attrName>style.visibility</p:attrName>
                                        </p:attrNameLst>
                                      </p:cBhvr>
                                      <p:to>
                                        <p:strVal val="visible"/>
                                      </p:to>
                                    </p:set>
                                  </p:childTnLst>
                                </p:cTn>
                              </p:par>
                            </p:childTnLst>
                          </p:cTn>
                        </p:par>
                        <p:par>
                          <p:cTn id="41" fill="hold">
                            <p:stCondLst>
                              <p:cond delay="3250"/>
                            </p:stCondLst>
                            <p:childTnLst>
                              <p:par>
                                <p:cTn id="42" presetID="1" presetClass="exit" presetSubtype="0" fill="hold" grpId="1" nodeType="afterEffect">
                                  <p:stCondLst>
                                    <p:cond delay="250"/>
                                  </p:stCondLst>
                                  <p:childTnLst>
                                    <p:set>
                                      <p:cBhvr>
                                        <p:cTn id="43" dur="1" fill="hold">
                                          <p:stCondLst>
                                            <p:cond delay="0"/>
                                          </p:stCondLst>
                                        </p:cTn>
                                        <p:tgtEl>
                                          <p:spTgt spid="102"/>
                                        </p:tgtEl>
                                        <p:attrNameLst>
                                          <p:attrName>style.visibility</p:attrName>
                                        </p:attrNameLst>
                                      </p:cBhvr>
                                      <p:to>
                                        <p:strVal val="hidden"/>
                                      </p:to>
                                    </p:set>
                                  </p:childTnLst>
                                </p:cTn>
                              </p:par>
                            </p:childTnLst>
                          </p:cTn>
                        </p:par>
                        <p:par>
                          <p:cTn id="44" fill="hold">
                            <p:stCondLst>
                              <p:cond delay="3500"/>
                            </p:stCondLst>
                            <p:childTnLst>
                              <p:par>
                                <p:cTn id="45" presetID="1" presetClass="entr" presetSubtype="0" fill="hold" grpId="0" nodeType="afterEffect">
                                  <p:stCondLst>
                                    <p:cond delay="0"/>
                                  </p:stCondLst>
                                  <p:childTnLst>
                                    <p:set>
                                      <p:cBhvr>
                                        <p:cTn id="46" dur="1" fill="hold">
                                          <p:stCondLst>
                                            <p:cond delay="0"/>
                                          </p:stCondLst>
                                        </p:cTn>
                                        <p:tgtEl>
                                          <p:spTgt spid="95"/>
                                        </p:tgtEl>
                                        <p:attrNameLst>
                                          <p:attrName>style.visibility</p:attrName>
                                        </p:attrNameLst>
                                      </p:cBhvr>
                                      <p:to>
                                        <p:strVal val="visible"/>
                                      </p:to>
                                    </p:set>
                                  </p:childTnLst>
                                </p:cTn>
                              </p:par>
                            </p:childTnLst>
                          </p:cTn>
                        </p:par>
                        <p:par>
                          <p:cTn id="47" fill="hold">
                            <p:stCondLst>
                              <p:cond delay="3500"/>
                            </p:stCondLst>
                            <p:childTnLst>
                              <p:par>
                                <p:cTn id="48" presetID="1" presetClass="entr" presetSubtype="0" fill="hold" grpId="0" nodeType="afterEffect">
                                  <p:stCondLst>
                                    <p:cond delay="500"/>
                                  </p:stCondLst>
                                  <p:childTnLst>
                                    <p:set>
                                      <p:cBhvr>
                                        <p:cTn id="49" dur="1" fill="hold">
                                          <p:stCondLst>
                                            <p:cond delay="0"/>
                                          </p:stCondLst>
                                        </p:cTn>
                                        <p:tgtEl>
                                          <p:spTgt spid="87"/>
                                        </p:tgtEl>
                                        <p:attrNameLst>
                                          <p:attrName>style.visibility</p:attrName>
                                        </p:attrNameLst>
                                      </p:cBhvr>
                                      <p:to>
                                        <p:strVal val="visible"/>
                                      </p:to>
                                    </p:set>
                                  </p:childTnLst>
                                </p:cTn>
                              </p:par>
                            </p:childTnLst>
                          </p:cTn>
                        </p:par>
                        <p:par>
                          <p:cTn id="50" fill="hold">
                            <p:stCondLst>
                              <p:cond delay="4000"/>
                            </p:stCondLst>
                            <p:childTnLst>
                              <p:par>
                                <p:cTn id="51" presetID="1" presetClass="exit" presetSubtype="0" fill="hold" grpId="1" nodeType="afterEffect">
                                  <p:stCondLst>
                                    <p:cond delay="250"/>
                                  </p:stCondLst>
                                  <p:childTnLst>
                                    <p:set>
                                      <p:cBhvr>
                                        <p:cTn id="52" dur="1" fill="hold">
                                          <p:stCondLst>
                                            <p:cond delay="0"/>
                                          </p:stCondLst>
                                        </p:cTn>
                                        <p:tgtEl>
                                          <p:spTgt spid="87"/>
                                        </p:tgtEl>
                                        <p:attrNameLst>
                                          <p:attrName>style.visibility</p:attrName>
                                        </p:attrNameLst>
                                      </p:cBhvr>
                                      <p:to>
                                        <p:strVal val="hidden"/>
                                      </p:to>
                                    </p:set>
                                  </p:childTnLst>
                                </p:cTn>
                              </p:par>
                            </p:childTnLst>
                          </p:cTn>
                        </p:par>
                        <p:par>
                          <p:cTn id="53" fill="hold">
                            <p:stCondLst>
                              <p:cond delay="4250"/>
                            </p:stCondLst>
                            <p:childTnLst>
                              <p:par>
                                <p:cTn id="54" presetID="1" presetClass="entr" presetSubtype="0" fill="hold" grpId="0" nodeType="afterEffect">
                                  <p:stCondLst>
                                    <p:cond delay="0"/>
                                  </p:stCondLst>
                                  <p:childTnLst>
                                    <p:set>
                                      <p:cBhvr>
                                        <p:cTn id="55" dur="1" fill="hold">
                                          <p:stCondLst>
                                            <p:cond delay="0"/>
                                          </p:stCondLst>
                                        </p:cTn>
                                        <p:tgtEl>
                                          <p:spTgt spid="96"/>
                                        </p:tgtEl>
                                        <p:attrNameLst>
                                          <p:attrName>style.visibility</p:attrName>
                                        </p:attrNameLst>
                                      </p:cBhvr>
                                      <p:to>
                                        <p:strVal val="visible"/>
                                      </p:to>
                                    </p:set>
                                  </p:childTnLst>
                                </p:cTn>
                              </p:par>
                            </p:childTnLst>
                          </p:cTn>
                        </p:par>
                        <p:par>
                          <p:cTn id="56" fill="hold">
                            <p:stCondLst>
                              <p:cond delay="4250"/>
                            </p:stCondLst>
                            <p:childTnLst>
                              <p:par>
                                <p:cTn id="57" presetID="1" presetClass="entr" presetSubtype="0" fill="hold" grpId="0" nodeType="afterEffect">
                                  <p:stCondLst>
                                    <p:cond delay="500"/>
                                  </p:stCondLst>
                                  <p:childTnLst>
                                    <p:set>
                                      <p:cBhvr>
                                        <p:cTn id="58" dur="1" fill="hold">
                                          <p:stCondLst>
                                            <p:cond delay="0"/>
                                          </p:stCondLst>
                                        </p:cTn>
                                        <p:tgtEl>
                                          <p:spTgt spid="88"/>
                                        </p:tgtEl>
                                        <p:attrNameLst>
                                          <p:attrName>style.visibility</p:attrName>
                                        </p:attrNameLst>
                                      </p:cBhvr>
                                      <p:to>
                                        <p:strVal val="visible"/>
                                      </p:to>
                                    </p:set>
                                  </p:childTnLst>
                                </p:cTn>
                              </p:par>
                            </p:childTnLst>
                          </p:cTn>
                        </p:par>
                        <p:par>
                          <p:cTn id="59" fill="hold">
                            <p:stCondLst>
                              <p:cond delay="4750"/>
                            </p:stCondLst>
                            <p:childTnLst>
                              <p:par>
                                <p:cTn id="60" presetID="1" presetClass="exit" presetSubtype="0" fill="hold" grpId="1" nodeType="afterEffect">
                                  <p:stCondLst>
                                    <p:cond delay="250"/>
                                  </p:stCondLst>
                                  <p:childTnLst>
                                    <p:set>
                                      <p:cBhvr>
                                        <p:cTn id="61" dur="1" fill="hold">
                                          <p:stCondLst>
                                            <p:cond delay="0"/>
                                          </p:stCondLst>
                                        </p:cTn>
                                        <p:tgtEl>
                                          <p:spTgt spid="88"/>
                                        </p:tgtEl>
                                        <p:attrNameLst>
                                          <p:attrName>style.visibility</p:attrName>
                                        </p:attrNameLst>
                                      </p:cBhvr>
                                      <p:to>
                                        <p:strVal val="hidden"/>
                                      </p:to>
                                    </p:set>
                                  </p:childTnLst>
                                </p:cTn>
                              </p:par>
                            </p:childTnLst>
                          </p:cTn>
                        </p:par>
                        <p:par>
                          <p:cTn id="62" fill="hold">
                            <p:stCondLst>
                              <p:cond delay="5000"/>
                            </p:stCondLst>
                            <p:childTnLst>
                              <p:par>
                                <p:cTn id="63" presetID="1" presetClass="entr" presetSubtype="0" fill="hold" grpId="0" nodeType="afterEffect">
                                  <p:stCondLst>
                                    <p:cond delay="0"/>
                                  </p:stCondLst>
                                  <p:childTnLst>
                                    <p:set>
                                      <p:cBhvr>
                                        <p:cTn id="64" dur="1" fill="hold">
                                          <p:stCondLst>
                                            <p:cond delay="0"/>
                                          </p:stCondLst>
                                        </p:cTn>
                                        <p:tgtEl>
                                          <p:spTgt spid="97"/>
                                        </p:tgtEl>
                                        <p:attrNameLst>
                                          <p:attrName>style.visibility</p:attrName>
                                        </p:attrNameLst>
                                      </p:cBhvr>
                                      <p:to>
                                        <p:strVal val="visible"/>
                                      </p:to>
                                    </p:set>
                                  </p:childTnLst>
                                </p:cTn>
                              </p:par>
                            </p:childTnLst>
                          </p:cTn>
                        </p:par>
                        <p:par>
                          <p:cTn id="65" fill="hold">
                            <p:stCondLst>
                              <p:cond delay="5000"/>
                            </p:stCondLst>
                            <p:childTnLst>
                              <p:par>
                                <p:cTn id="66" presetID="1" presetClass="entr" presetSubtype="0" fill="hold" grpId="0" nodeType="afterEffect">
                                  <p:stCondLst>
                                    <p:cond delay="500"/>
                                  </p:stCondLst>
                                  <p:childTnLst>
                                    <p:set>
                                      <p:cBhvr>
                                        <p:cTn id="67" dur="1" fill="hold">
                                          <p:stCondLst>
                                            <p:cond delay="0"/>
                                          </p:stCondLst>
                                        </p:cTn>
                                        <p:tgtEl>
                                          <p:spTgt spid="89"/>
                                        </p:tgtEl>
                                        <p:attrNameLst>
                                          <p:attrName>style.visibility</p:attrName>
                                        </p:attrNameLst>
                                      </p:cBhvr>
                                      <p:to>
                                        <p:strVal val="visible"/>
                                      </p:to>
                                    </p:set>
                                  </p:childTnLst>
                                </p:cTn>
                              </p:par>
                            </p:childTnLst>
                          </p:cTn>
                        </p:par>
                        <p:par>
                          <p:cTn id="68" fill="hold">
                            <p:stCondLst>
                              <p:cond delay="5500"/>
                            </p:stCondLst>
                            <p:childTnLst>
                              <p:par>
                                <p:cTn id="69" presetID="1" presetClass="exit" presetSubtype="0" fill="hold" grpId="1" nodeType="afterEffect">
                                  <p:stCondLst>
                                    <p:cond delay="250"/>
                                  </p:stCondLst>
                                  <p:childTnLst>
                                    <p:set>
                                      <p:cBhvr>
                                        <p:cTn id="70" dur="1" fill="hold">
                                          <p:stCondLst>
                                            <p:cond delay="0"/>
                                          </p:stCondLst>
                                        </p:cTn>
                                        <p:tgtEl>
                                          <p:spTgt spid="89"/>
                                        </p:tgtEl>
                                        <p:attrNameLst>
                                          <p:attrName>style.visibility</p:attrName>
                                        </p:attrNameLst>
                                      </p:cBhvr>
                                      <p:to>
                                        <p:strVal val="hidden"/>
                                      </p:to>
                                    </p:set>
                                  </p:childTnLst>
                                </p:cTn>
                              </p:par>
                            </p:childTnLst>
                          </p:cTn>
                        </p:par>
                        <p:par>
                          <p:cTn id="71" fill="hold">
                            <p:stCondLst>
                              <p:cond delay="5750"/>
                            </p:stCondLst>
                            <p:childTnLst>
                              <p:par>
                                <p:cTn id="72" presetID="1" presetClass="entr" presetSubtype="0" fill="hold" grpId="0" nodeType="afterEffect">
                                  <p:stCondLst>
                                    <p:cond delay="0"/>
                                  </p:stCondLst>
                                  <p:childTnLst>
                                    <p:set>
                                      <p:cBhvr>
                                        <p:cTn id="73" dur="1" fill="hold">
                                          <p:stCondLst>
                                            <p:cond delay="0"/>
                                          </p:stCondLst>
                                        </p:cTn>
                                        <p:tgtEl>
                                          <p:spTgt spid="98"/>
                                        </p:tgtEl>
                                        <p:attrNameLst>
                                          <p:attrName>style.visibility</p:attrName>
                                        </p:attrNameLst>
                                      </p:cBhvr>
                                      <p:to>
                                        <p:strVal val="visible"/>
                                      </p:to>
                                    </p:set>
                                  </p:childTnLst>
                                </p:cTn>
                              </p:par>
                            </p:childTnLst>
                          </p:cTn>
                        </p:par>
                        <p:par>
                          <p:cTn id="74" fill="hold">
                            <p:stCondLst>
                              <p:cond delay="5750"/>
                            </p:stCondLst>
                            <p:childTnLst>
                              <p:par>
                                <p:cTn id="75" presetID="1" presetClass="entr" presetSubtype="0" fill="hold" grpId="0" nodeType="afterEffect">
                                  <p:stCondLst>
                                    <p:cond delay="500"/>
                                  </p:stCondLst>
                                  <p:childTnLst>
                                    <p:set>
                                      <p:cBhvr>
                                        <p:cTn id="76" dur="1" fill="hold">
                                          <p:stCondLst>
                                            <p:cond delay="0"/>
                                          </p:stCondLst>
                                        </p:cTn>
                                        <p:tgtEl>
                                          <p:spTgt spid="103"/>
                                        </p:tgtEl>
                                        <p:attrNameLst>
                                          <p:attrName>style.visibility</p:attrName>
                                        </p:attrNameLst>
                                      </p:cBhvr>
                                      <p:to>
                                        <p:strVal val="visible"/>
                                      </p:to>
                                    </p:set>
                                  </p:childTnLst>
                                </p:cTn>
                              </p:par>
                            </p:childTnLst>
                          </p:cTn>
                        </p:par>
                        <p:par>
                          <p:cTn id="77" fill="hold">
                            <p:stCondLst>
                              <p:cond delay="6250"/>
                            </p:stCondLst>
                            <p:childTnLst>
                              <p:par>
                                <p:cTn id="78" presetID="1" presetClass="exit" presetSubtype="0" fill="hold" grpId="1" nodeType="afterEffect">
                                  <p:stCondLst>
                                    <p:cond delay="250"/>
                                  </p:stCondLst>
                                  <p:childTnLst>
                                    <p:set>
                                      <p:cBhvr>
                                        <p:cTn id="79" dur="1" fill="hold">
                                          <p:stCondLst>
                                            <p:cond delay="0"/>
                                          </p:stCondLst>
                                        </p:cTn>
                                        <p:tgtEl>
                                          <p:spTgt spid="103"/>
                                        </p:tgtEl>
                                        <p:attrNameLst>
                                          <p:attrName>style.visibility</p:attrName>
                                        </p:attrNameLst>
                                      </p:cBhvr>
                                      <p:to>
                                        <p:strVal val="hidden"/>
                                      </p:to>
                                    </p:set>
                                  </p:childTnLst>
                                </p:cTn>
                              </p:par>
                            </p:childTnLst>
                          </p:cTn>
                        </p:par>
                        <p:par>
                          <p:cTn id="80" fill="hold">
                            <p:stCondLst>
                              <p:cond delay="6500"/>
                            </p:stCondLst>
                            <p:childTnLst>
                              <p:par>
                                <p:cTn id="81" presetID="1" presetClass="entr" presetSubtype="0" fill="hold" grpId="0" nodeType="afterEffect">
                                  <p:stCondLst>
                                    <p:cond delay="0"/>
                                  </p:stCondLst>
                                  <p:childTnLst>
                                    <p:set>
                                      <p:cBhvr>
                                        <p:cTn id="82" dur="1" fill="hold">
                                          <p:stCondLst>
                                            <p:cond delay="0"/>
                                          </p:stCondLst>
                                        </p:cTn>
                                        <p:tgtEl>
                                          <p:spTgt spid="99"/>
                                        </p:tgtEl>
                                        <p:attrNameLst>
                                          <p:attrName>style.visibility</p:attrName>
                                        </p:attrNameLst>
                                      </p:cBhvr>
                                      <p:to>
                                        <p:strVal val="visible"/>
                                      </p:to>
                                    </p:set>
                                  </p:childTnLst>
                                </p:cTn>
                              </p:par>
                            </p:childTnLst>
                          </p:cTn>
                        </p:par>
                        <p:par>
                          <p:cTn id="83" fill="hold">
                            <p:stCondLst>
                              <p:cond delay="6500"/>
                            </p:stCondLst>
                            <p:childTnLst>
                              <p:par>
                                <p:cTn id="84" presetID="1" presetClass="entr" presetSubtype="0" fill="hold" grpId="0" nodeType="afterEffect">
                                  <p:stCondLst>
                                    <p:cond delay="500"/>
                                  </p:stCondLst>
                                  <p:childTnLst>
                                    <p:set>
                                      <p:cBhvr>
                                        <p:cTn id="85" dur="1" fill="hold">
                                          <p:stCondLst>
                                            <p:cond delay="0"/>
                                          </p:stCondLst>
                                        </p:cTn>
                                        <p:tgtEl>
                                          <p:spTgt spid="104"/>
                                        </p:tgtEl>
                                        <p:attrNameLst>
                                          <p:attrName>style.visibility</p:attrName>
                                        </p:attrNameLst>
                                      </p:cBhvr>
                                      <p:to>
                                        <p:strVal val="visible"/>
                                      </p:to>
                                    </p:set>
                                  </p:childTnLst>
                                </p:cTn>
                              </p:par>
                            </p:childTnLst>
                          </p:cTn>
                        </p:par>
                        <p:par>
                          <p:cTn id="86" fill="hold">
                            <p:stCondLst>
                              <p:cond delay="7000"/>
                            </p:stCondLst>
                            <p:childTnLst>
                              <p:par>
                                <p:cTn id="87" presetID="1" presetClass="exit" presetSubtype="0" fill="hold" grpId="1" nodeType="afterEffect">
                                  <p:stCondLst>
                                    <p:cond delay="250"/>
                                  </p:stCondLst>
                                  <p:childTnLst>
                                    <p:set>
                                      <p:cBhvr>
                                        <p:cTn id="88" dur="1" fill="hold">
                                          <p:stCondLst>
                                            <p:cond delay="0"/>
                                          </p:stCondLst>
                                        </p:cTn>
                                        <p:tgtEl>
                                          <p:spTgt spid="104"/>
                                        </p:tgtEl>
                                        <p:attrNameLst>
                                          <p:attrName>style.visibility</p:attrName>
                                        </p:attrNameLst>
                                      </p:cBhvr>
                                      <p:to>
                                        <p:strVal val="hidden"/>
                                      </p:to>
                                    </p:set>
                                  </p:childTnLst>
                                </p:cTn>
                              </p:par>
                            </p:childTnLst>
                          </p:cTn>
                        </p:par>
                        <p:par>
                          <p:cTn id="89" fill="hold">
                            <p:stCondLst>
                              <p:cond delay="7250"/>
                            </p:stCondLst>
                            <p:childTnLst>
                              <p:par>
                                <p:cTn id="90" presetID="1" presetClass="entr" presetSubtype="0" fill="hold" grpId="0" nodeType="afterEffect">
                                  <p:stCondLst>
                                    <p:cond delay="0"/>
                                  </p:stCondLst>
                                  <p:childTnLst>
                                    <p:set>
                                      <p:cBhvr>
                                        <p:cTn id="91" dur="1" fill="hold">
                                          <p:stCondLst>
                                            <p:cond delay="0"/>
                                          </p:stCondLst>
                                        </p:cTn>
                                        <p:tgtEl>
                                          <p:spTgt spid="100"/>
                                        </p:tgtEl>
                                        <p:attrNameLst>
                                          <p:attrName>style.visibility</p:attrName>
                                        </p:attrNameLst>
                                      </p:cBhvr>
                                      <p:to>
                                        <p:strVal val="visible"/>
                                      </p:to>
                                    </p:set>
                                  </p:childTnLst>
                                </p:cTn>
                              </p:par>
                            </p:childTnLst>
                          </p:cTn>
                        </p:par>
                        <p:par>
                          <p:cTn id="92" fill="hold">
                            <p:stCondLst>
                              <p:cond delay="7250"/>
                            </p:stCondLst>
                            <p:childTnLst>
                              <p:par>
                                <p:cTn id="93" presetID="1" presetClass="entr" presetSubtype="0" fill="hold" grpId="0" nodeType="afterEffect">
                                  <p:stCondLst>
                                    <p:cond delay="0"/>
                                  </p:stCondLst>
                                  <p:childTnLst>
                                    <p:set>
                                      <p:cBhvr>
                                        <p:cTn id="94" dur="1" fill="hold">
                                          <p:stCondLst>
                                            <p:cond delay="0"/>
                                          </p:stCondLst>
                                        </p:cTn>
                                        <p:tgtEl>
                                          <p:spTgt spid="105"/>
                                        </p:tgtEl>
                                        <p:attrNameLst>
                                          <p:attrName>style.visibility</p:attrName>
                                        </p:attrNameLst>
                                      </p:cBhvr>
                                      <p:to>
                                        <p:strVal val="visible"/>
                                      </p:to>
                                    </p:set>
                                  </p:childTnLst>
                                </p:cTn>
                              </p:par>
                            </p:childTnLst>
                          </p:cTn>
                        </p:par>
                        <p:par>
                          <p:cTn id="95" fill="hold">
                            <p:stCondLst>
                              <p:cond delay="7250"/>
                            </p:stCondLst>
                            <p:childTnLst>
                              <p:par>
                                <p:cTn id="96" presetID="10" presetClass="entr" presetSubtype="0" fill="hold" grpId="0" nodeType="afterEffect">
                                  <p:stCondLst>
                                    <p:cond delay="0"/>
                                  </p:stCondLst>
                                  <p:childTnLst>
                                    <p:set>
                                      <p:cBhvr>
                                        <p:cTn id="97" dur="1" fill="hold">
                                          <p:stCondLst>
                                            <p:cond delay="0"/>
                                          </p:stCondLst>
                                        </p:cTn>
                                        <p:tgtEl>
                                          <p:spTgt spid="53"/>
                                        </p:tgtEl>
                                        <p:attrNameLst>
                                          <p:attrName>style.visibility</p:attrName>
                                        </p:attrNameLst>
                                      </p:cBhvr>
                                      <p:to>
                                        <p:strVal val="visible"/>
                                      </p:to>
                                    </p:set>
                                    <p:animEffect transition="in" filter="fade">
                                      <p:cBhvr>
                                        <p:cTn id="98"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4" grpId="1" animBg="1"/>
      <p:bldP spid="86" grpId="0" animBg="1"/>
      <p:bldP spid="86" grpId="1" animBg="1"/>
      <p:bldP spid="87" grpId="0" animBg="1"/>
      <p:bldP spid="87" grpId="1" animBg="1"/>
      <p:bldP spid="88" grpId="0" animBg="1"/>
      <p:bldP spid="88" grpId="1" animBg="1"/>
      <p:bldP spid="89" grpId="0" animBg="1"/>
      <p:bldP spid="89" grpId="1"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53"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TO DETERMINE THE MILEAGE SHARES FOR EACH TRIBE, FIND THE RATIO BETWEEN THE TRIBE’S ELIGIBLE MILEAGE AND THE TOTAL ELIGIBLE MILEAGE.</a:t>
            </a:r>
          </a:p>
        </p:txBody>
      </p:sp>
      <p:sp>
        <p:nvSpPr>
          <p:cNvPr id="42" name="TextBox 41"/>
          <p:cNvSpPr txBox="1"/>
          <p:nvPr/>
        </p:nvSpPr>
        <p:spPr>
          <a:xfrm>
            <a:off x="1954692" y="4519062"/>
            <a:ext cx="383857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FOR EXAMPLE, IF A TRIBE HAS 100 ELIGIBLE MILES, THE RATIO WOULD BE</a:t>
            </a:r>
          </a:p>
        </p:txBody>
      </p:sp>
      <p:sp>
        <p:nvSpPr>
          <p:cNvPr id="50" name="Rectangle 49"/>
          <p:cNvSpPr/>
          <p:nvPr/>
        </p:nvSpPr>
        <p:spPr>
          <a:xfrm>
            <a:off x="7185361" y="4950730"/>
            <a:ext cx="119135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60,000</a:t>
            </a:r>
          </a:p>
        </p:txBody>
      </p:sp>
      <p:sp>
        <p:nvSpPr>
          <p:cNvPr id="51" name="Rectangle 50"/>
          <p:cNvSpPr/>
          <p:nvPr/>
        </p:nvSpPr>
        <p:spPr>
          <a:xfrm>
            <a:off x="6858000" y="4906907"/>
            <a:ext cx="1835300" cy="45719"/>
          </a:xfrm>
          <a:prstGeom prst="rect">
            <a:avLst/>
          </a:prstGeom>
          <a:solidFill>
            <a:schemeClr val="accent2">
              <a:lumMod val="60000"/>
              <a:lumOff val="4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8791766" y="4527118"/>
            <a:ext cx="465192" cy="76944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48" name="TextBox 47"/>
          <p:cNvSpPr txBox="1"/>
          <p:nvPr/>
        </p:nvSpPr>
        <p:spPr>
          <a:xfrm>
            <a:off x="2686470" y="5242873"/>
            <a:ext cx="960519"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RATIO</a:t>
            </a:r>
          </a:p>
        </p:txBody>
      </p:sp>
      <p:sp>
        <p:nvSpPr>
          <p:cNvPr id="53" name="Rectangle: Rounded Corners 52">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6" name="TextBox 15">
            <a:extLst>
              <a:ext uri="{FF2B5EF4-FFF2-40B4-BE49-F238E27FC236}">
                <a16:creationId xmlns:a16="http://schemas.microsoft.com/office/drawing/2014/main" id="{567D5A8E-DD95-4B4B-B6BA-562DE35AFC52}"/>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 name="TextBox 1">
            <a:extLst>
              <a:ext uri="{FF2B5EF4-FFF2-40B4-BE49-F238E27FC236}">
                <a16:creationId xmlns:a16="http://schemas.microsoft.com/office/drawing/2014/main" id="{96A8CD96-237D-F93D-28EC-5363931B3644}"/>
              </a:ext>
            </a:extLst>
          </p:cNvPr>
          <p:cNvSpPr txBox="1"/>
          <p:nvPr/>
        </p:nvSpPr>
        <p:spPr>
          <a:xfrm>
            <a:off x="7477740" y="4398299"/>
            <a:ext cx="55015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a:t>
            </a:r>
          </a:p>
        </p:txBody>
      </p:sp>
      <p:sp>
        <p:nvSpPr>
          <p:cNvPr id="3" name="TextBox 2">
            <a:extLst>
              <a:ext uri="{FF2B5EF4-FFF2-40B4-BE49-F238E27FC236}">
                <a16:creationId xmlns:a16="http://schemas.microsoft.com/office/drawing/2014/main" id="{D0385BA6-D4B2-F9B4-5E86-0E002075F6C5}"/>
              </a:ext>
            </a:extLst>
          </p:cNvPr>
          <p:cNvSpPr txBox="1"/>
          <p:nvPr/>
        </p:nvSpPr>
        <p:spPr>
          <a:xfrm>
            <a:off x="10414700" y="3391310"/>
            <a:ext cx="104387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Tree>
    <p:extLst>
      <p:ext uri="{BB962C8B-B14F-4D97-AF65-F5344CB8AC3E}">
        <p14:creationId xmlns:p14="http://schemas.microsoft.com/office/powerpoint/2010/main" val="264031949"/>
      </p:ext>
    </p:extLst>
  </p:cSld>
  <p:clrMapOvr>
    <a:masterClrMapping/>
  </p:clrMapOvr>
  <p:transition spd="slow" advClick="0" advTm="1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TO DETERMINE THE MILEAGE SHARES FOR EACH TRIBE, FIND THE RATIO BETWEEN THE TRIBE’S ELIGIBLE MILEAGE AND THE TOTAL ELIGIBLE MILEAGE.</a:t>
            </a:r>
          </a:p>
        </p:txBody>
      </p:sp>
      <p:sp>
        <p:nvSpPr>
          <p:cNvPr id="42" name="TextBox 41"/>
          <p:cNvSpPr txBox="1"/>
          <p:nvPr/>
        </p:nvSpPr>
        <p:spPr>
          <a:xfrm>
            <a:off x="1954692" y="4519062"/>
            <a:ext cx="383857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FOR EXAMPLE, IF A TRIBE HAS 100 ELIGIBLE MILES, THE RATIO WOULD BE</a:t>
            </a:r>
          </a:p>
        </p:txBody>
      </p:sp>
      <p:sp>
        <p:nvSpPr>
          <p:cNvPr id="50" name="Rectangle 49"/>
          <p:cNvSpPr/>
          <p:nvPr/>
        </p:nvSpPr>
        <p:spPr>
          <a:xfrm>
            <a:off x="7185361" y="4950730"/>
            <a:ext cx="119135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60,000</a:t>
            </a:r>
          </a:p>
        </p:txBody>
      </p:sp>
      <p:sp>
        <p:nvSpPr>
          <p:cNvPr id="51" name="Rectangle 50"/>
          <p:cNvSpPr/>
          <p:nvPr/>
        </p:nvSpPr>
        <p:spPr>
          <a:xfrm>
            <a:off x="6858000" y="4906907"/>
            <a:ext cx="1835300" cy="45719"/>
          </a:xfrm>
          <a:prstGeom prst="rect">
            <a:avLst/>
          </a:prstGeom>
          <a:solidFill>
            <a:schemeClr val="accent2">
              <a:lumMod val="60000"/>
              <a:lumOff val="4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8791766" y="4527118"/>
            <a:ext cx="465192" cy="76944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53" name="TextBox 52"/>
          <p:cNvSpPr txBox="1"/>
          <p:nvPr/>
        </p:nvSpPr>
        <p:spPr>
          <a:xfrm>
            <a:off x="9255858" y="4676887"/>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48" name="TextBox 47"/>
          <p:cNvSpPr txBox="1"/>
          <p:nvPr/>
        </p:nvSpPr>
        <p:spPr>
          <a:xfrm>
            <a:off x="2678232" y="5242873"/>
            <a:ext cx="960519"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RATIO</a:t>
            </a:r>
          </a:p>
        </p:txBody>
      </p:sp>
      <p:sp>
        <p:nvSpPr>
          <p:cNvPr id="49" name="Rectangle: Rounded Corners 48">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8" name="Action Button: Go Forward or Next 1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3"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CCE1EB8B-B148-4016-9E67-07CA9D8907BC}"/>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 name="TextBox 1">
            <a:extLst>
              <a:ext uri="{FF2B5EF4-FFF2-40B4-BE49-F238E27FC236}">
                <a16:creationId xmlns:a16="http://schemas.microsoft.com/office/drawing/2014/main" id="{60FFAB3E-9C3C-1674-2C37-73B1735DBAAC}"/>
              </a:ext>
            </a:extLst>
          </p:cNvPr>
          <p:cNvSpPr txBox="1"/>
          <p:nvPr/>
        </p:nvSpPr>
        <p:spPr>
          <a:xfrm>
            <a:off x="7477740" y="4398299"/>
            <a:ext cx="55015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a:t>
            </a:r>
          </a:p>
        </p:txBody>
      </p:sp>
    </p:spTree>
    <p:extLst>
      <p:ext uri="{BB962C8B-B14F-4D97-AF65-F5344CB8AC3E}">
        <p14:creationId xmlns:p14="http://schemas.microsoft.com/office/powerpoint/2010/main" val="12991356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52" name="TextBox 51"/>
          <p:cNvSpPr txBox="1"/>
          <p:nvPr/>
        </p:nvSpPr>
        <p:spPr>
          <a:xfrm>
            <a:off x="9031617" y="2399753"/>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53" name="TextBox 52"/>
          <p:cNvSpPr txBox="1"/>
          <p:nvPr/>
        </p:nvSpPr>
        <p:spPr>
          <a:xfrm>
            <a:off x="9375672" y="2513602"/>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19" name="TextBox 18"/>
          <p:cNvSpPr txBox="1"/>
          <p:nvPr/>
        </p:nvSpPr>
        <p:spPr>
          <a:xfrm>
            <a:off x="7999156" y="2519870"/>
            <a:ext cx="1120820"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49" name="Rectangle: Rounded Corners 48">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1" name="TextBox 10">
            <a:extLst>
              <a:ext uri="{FF2B5EF4-FFF2-40B4-BE49-F238E27FC236}">
                <a16:creationId xmlns:a16="http://schemas.microsoft.com/office/drawing/2014/main" id="{E7976B40-0890-472B-844B-505AD5D58A89}"/>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1693869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MULTIPLY THE TRIBE’S MILEAGE RATIO WITH THE TOTAL MILEAGE SHARES.</a:t>
            </a:r>
          </a:p>
        </p:txBody>
      </p:sp>
      <p:sp>
        <p:nvSpPr>
          <p:cNvPr id="42" name="TextBox 41"/>
          <p:cNvSpPr txBox="1"/>
          <p:nvPr/>
        </p:nvSpPr>
        <p:spPr>
          <a:xfrm>
            <a:off x="1863834" y="4152023"/>
            <a:ext cx="3838576"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IF THE TOTAL MILEAGE SHARES AVAILABLE WERE $90,000,000 THEN THE TRIBE’S MILEAGE SHARE WOULD BE</a:t>
            </a:r>
          </a:p>
        </p:txBody>
      </p:sp>
      <p:sp>
        <p:nvSpPr>
          <p:cNvPr id="53" name="TextBox 52"/>
          <p:cNvSpPr txBox="1"/>
          <p:nvPr/>
        </p:nvSpPr>
        <p:spPr>
          <a:xfrm>
            <a:off x="9375672" y="2513602"/>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19" name="TextBox 18"/>
          <p:cNvSpPr txBox="1"/>
          <p:nvPr/>
        </p:nvSpPr>
        <p:spPr>
          <a:xfrm>
            <a:off x="7999156" y="2519870"/>
            <a:ext cx="1120820"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43" name="TextBox 42"/>
          <p:cNvSpPr txBox="1"/>
          <p:nvPr/>
        </p:nvSpPr>
        <p:spPr>
          <a:xfrm>
            <a:off x="2266513" y="4884540"/>
            <a:ext cx="173797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$90,000,000</a:t>
            </a:r>
          </a:p>
        </p:txBody>
      </p:sp>
      <p:sp>
        <p:nvSpPr>
          <p:cNvPr id="44" name="Rectangle 43"/>
          <p:cNvSpPr/>
          <p:nvPr/>
        </p:nvSpPr>
        <p:spPr>
          <a:xfrm>
            <a:off x="2835638" y="3340628"/>
            <a:ext cx="218330" cy="1384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00" b="0" i="0" u="none" strike="noStrike" kern="0" cap="none" spc="0" normalizeH="0" baseline="0" noProof="0" dirty="0">
                <a:ln>
                  <a:noFill/>
                </a:ln>
                <a:solidFill>
                  <a:srgbClr val="C55A11"/>
                </a:solidFill>
                <a:effectLst/>
                <a:uLnTx/>
                <a:uFillTx/>
                <a:latin typeface="Wingdings 2" panose="05020102010507070707" pitchFamily="18" charset="2"/>
              </a:rPr>
              <a:t>Ï</a:t>
            </a:r>
          </a:p>
        </p:txBody>
      </p:sp>
      <p:sp>
        <p:nvSpPr>
          <p:cNvPr id="54" name="TextBox 53"/>
          <p:cNvSpPr txBox="1"/>
          <p:nvPr/>
        </p:nvSpPr>
        <p:spPr>
          <a:xfrm>
            <a:off x="9376260" y="2512404"/>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49" name="Rectangle: Rounded Corners 48">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8" name="TextBox 17">
            <a:extLst>
              <a:ext uri="{FF2B5EF4-FFF2-40B4-BE49-F238E27FC236}">
                <a16:creationId xmlns:a16="http://schemas.microsoft.com/office/drawing/2014/main" id="{6A99B07C-2EBF-4C1B-89A2-DF2FB63582AA}"/>
              </a:ext>
            </a:extLst>
          </p:cNvPr>
          <p:cNvSpPr txBox="1"/>
          <p:nvPr/>
        </p:nvSpPr>
        <p:spPr>
          <a:xfrm>
            <a:off x="9031617" y="2399753"/>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20" name="TextBox 19">
            <a:extLst>
              <a:ext uri="{FF2B5EF4-FFF2-40B4-BE49-F238E27FC236}">
                <a16:creationId xmlns:a16="http://schemas.microsoft.com/office/drawing/2014/main" id="{2100403B-9E75-4256-B944-EFDF04E4A92F}"/>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949256563"/>
      </p:ext>
    </p:extLst>
  </p:cSld>
  <p:clrMapOvr>
    <a:masterClrMapping/>
  </p:clrMapOvr>
  <mc:AlternateContent xmlns:mc="http://schemas.openxmlformats.org/markup-compatibility/2006" xmlns:p14="http://schemas.microsoft.com/office/powerpoint/2010/main">
    <mc:Choice Requires="p14">
      <p:transition p14:dur="10" advClick="0" advTm="4000"/>
    </mc:Choice>
    <mc:Fallback xmlns="">
      <p:transition advClick="0" advTm="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54"/>
                                        </p:tgtEl>
                                        <p:attrNameLst>
                                          <p:attrName>style.visibility</p:attrName>
                                        </p:attrNameLst>
                                      </p:cBhvr>
                                      <p:to>
                                        <p:strVal val="visible"/>
                                      </p:to>
                                    </p:set>
                                  </p:childTnLst>
                                </p:cTn>
                              </p:par>
                            </p:childTnLst>
                          </p:cTn>
                        </p:par>
                        <p:par>
                          <p:cTn id="14" fill="hold">
                            <p:stCondLst>
                              <p:cond delay="500"/>
                            </p:stCondLst>
                            <p:childTnLst>
                              <p:par>
                                <p:cTn id="15" presetID="10" presetClass="entr" presetSubtype="0" fill="hold" grpId="0" nodeType="afterEffect">
                                  <p:stCondLst>
                                    <p:cond delay="4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childTnLst>
                                </p:cTn>
                              </p:par>
                              <p:par>
                                <p:cTn id="18" presetID="10" presetClass="entr" presetSubtype="0" fill="hold" grpId="0" nodeType="withEffect">
                                  <p:stCondLst>
                                    <p:cond delay="500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54"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MULTIPLY THE TRIBE’S MILEAGE RATIO WITH THE TOTAL MILEAGE SHARES.</a:t>
            </a:r>
          </a:p>
        </p:txBody>
      </p:sp>
      <p:sp>
        <p:nvSpPr>
          <p:cNvPr id="42" name="TextBox 41"/>
          <p:cNvSpPr txBox="1"/>
          <p:nvPr/>
        </p:nvSpPr>
        <p:spPr>
          <a:xfrm>
            <a:off x="1863834" y="4152023"/>
            <a:ext cx="3838576"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IF THE TOTAL MILEAGE SHARES AVAILABLE WERE $90,000,000 THEN THE TRIBE’S MILEAGE SHARE WOULD BE</a:t>
            </a:r>
          </a:p>
        </p:txBody>
      </p:sp>
      <p:sp>
        <p:nvSpPr>
          <p:cNvPr id="53" name="TextBox 52"/>
          <p:cNvSpPr txBox="1"/>
          <p:nvPr/>
        </p:nvSpPr>
        <p:spPr>
          <a:xfrm>
            <a:off x="9375672" y="2513602"/>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19" name="TextBox 18"/>
          <p:cNvSpPr txBox="1"/>
          <p:nvPr/>
        </p:nvSpPr>
        <p:spPr>
          <a:xfrm>
            <a:off x="7999156" y="2519870"/>
            <a:ext cx="1120820"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88" name="Rectangle: Rounded Corners 87">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6" name="TextBox 15">
            <a:extLst>
              <a:ext uri="{FF2B5EF4-FFF2-40B4-BE49-F238E27FC236}">
                <a16:creationId xmlns:a16="http://schemas.microsoft.com/office/drawing/2014/main" id="{552789D4-3C53-4A95-9313-1EBD44D7D36B}"/>
              </a:ext>
            </a:extLst>
          </p:cNvPr>
          <p:cNvSpPr txBox="1"/>
          <p:nvPr/>
        </p:nvSpPr>
        <p:spPr>
          <a:xfrm>
            <a:off x="9031617" y="2399753"/>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17" name="TextBox 16">
            <a:extLst>
              <a:ext uri="{FF2B5EF4-FFF2-40B4-BE49-F238E27FC236}">
                <a16:creationId xmlns:a16="http://schemas.microsoft.com/office/drawing/2014/main" id="{31D86EF0-E809-4D51-8A38-92838B840ADE}"/>
              </a:ext>
            </a:extLst>
          </p:cNvPr>
          <p:cNvSpPr txBox="1"/>
          <p:nvPr/>
        </p:nvSpPr>
        <p:spPr>
          <a:xfrm>
            <a:off x="5453751" y="4612175"/>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$90,000,000</a:t>
            </a:r>
          </a:p>
        </p:txBody>
      </p:sp>
      <p:sp>
        <p:nvSpPr>
          <p:cNvPr id="18" name="Rectangle 17">
            <a:extLst>
              <a:ext uri="{FF2B5EF4-FFF2-40B4-BE49-F238E27FC236}">
                <a16:creationId xmlns:a16="http://schemas.microsoft.com/office/drawing/2014/main" id="{62B18831-1300-4825-9D97-BEBDD4D248F6}"/>
              </a:ext>
            </a:extLst>
          </p:cNvPr>
          <p:cNvSpPr/>
          <p:nvPr/>
        </p:nvSpPr>
        <p:spPr>
          <a:xfrm>
            <a:off x="7286146" y="4591315"/>
            <a:ext cx="55015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latin typeface="Wingdings 2" panose="05020102010507070707" pitchFamily="18" charset="2"/>
              </a:rPr>
              <a:t>Ï</a:t>
            </a:r>
          </a:p>
        </p:txBody>
      </p:sp>
      <p:sp>
        <p:nvSpPr>
          <p:cNvPr id="20" name="TextBox 19">
            <a:extLst>
              <a:ext uri="{FF2B5EF4-FFF2-40B4-BE49-F238E27FC236}">
                <a16:creationId xmlns:a16="http://schemas.microsoft.com/office/drawing/2014/main" id="{C2EE6D2D-7D82-4B6D-AF5E-906D0C2844E8}"/>
              </a:ext>
            </a:extLst>
          </p:cNvPr>
          <p:cNvSpPr txBox="1"/>
          <p:nvPr/>
        </p:nvSpPr>
        <p:spPr>
          <a:xfrm>
            <a:off x="7658670" y="4610370"/>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21" name="TextBox 20">
            <a:extLst>
              <a:ext uri="{FF2B5EF4-FFF2-40B4-BE49-F238E27FC236}">
                <a16:creationId xmlns:a16="http://schemas.microsoft.com/office/drawing/2014/main" id="{C4E7CD84-E46D-4725-B5CD-2C2D63516F28}"/>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40659834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MULTIPLY THE TRIBE’S MILEAGE RATIO WITH THE TOTAL MILEAGE SHARES.</a:t>
            </a:r>
          </a:p>
        </p:txBody>
      </p:sp>
      <p:sp>
        <p:nvSpPr>
          <p:cNvPr id="42" name="TextBox 41"/>
          <p:cNvSpPr txBox="1"/>
          <p:nvPr/>
        </p:nvSpPr>
        <p:spPr>
          <a:xfrm>
            <a:off x="1863834" y="4152023"/>
            <a:ext cx="3838576"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IF THE TOTAL MILEAGE SHARES AVAILABLE WERE $90,000,000 THEN THE TRIBE’S MILEAGE SHARE WOULD BE</a:t>
            </a:r>
          </a:p>
        </p:txBody>
      </p:sp>
      <p:sp>
        <p:nvSpPr>
          <p:cNvPr id="49" name="TextBox 48"/>
          <p:cNvSpPr txBox="1"/>
          <p:nvPr/>
        </p:nvSpPr>
        <p:spPr>
          <a:xfrm>
            <a:off x="9160549" y="4482301"/>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pic>
        <p:nvPicPr>
          <p:cNvPr id="89" name="Picture 88"/>
          <p:cNvPicPr>
            <a:picLocks noChangeAspect="1"/>
          </p:cNvPicPr>
          <p:nvPr/>
        </p:nvPicPr>
        <p:blipFill rotWithShape="1">
          <a:blip r:embed="rId2"/>
          <a:srcRect l="5429" t="3976" r="8869" b="6582"/>
          <a:stretch/>
        </p:blipFill>
        <p:spPr>
          <a:xfrm>
            <a:off x="9674352" y="3246120"/>
            <a:ext cx="2130552" cy="2743200"/>
          </a:xfrm>
          <a:prstGeom prst="rect">
            <a:avLst/>
          </a:prstGeom>
        </p:spPr>
      </p:pic>
      <p:sp>
        <p:nvSpPr>
          <p:cNvPr id="90" name="Rectangle 89"/>
          <p:cNvSpPr/>
          <p:nvPr/>
        </p:nvSpPr>
        <p:spPr>
          <a:xfrm>
            <a:off x="10757383" y="451173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Rectangle 90"/>
          <p:cNvSpPr/>
          <p:nvPr/>
        </p:nvSpPr>
        <p:spPr>
          <a:xfrm>
            <a:off x="10247075" y="563303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Rectangle 94"/>
          <p:cNvSpPr/>
          <p:nvPr/>
        </p:nvSpPr>
        <p:spPr>
          <a:xfrm>
            <a:off x="10247075" y="563303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Rectangle 104"/>
          <p:cNvSpPr/>
          <p:nvPr/>
        </p:nvSpPr>
        <p:spPr>
          <a:xfrm>
            <a:off x="10247075" y="563303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4" name="Rectangle 113"/>
          <p:cNvSpPr/>
          <p:nvPr/>
        </p:nvSpPr>
        <p:spPr>
          <a:xfrm>
            <a:off x="10246840" y="5634459"/>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5" name="Rectangle 114"/>
          <p:cNvSpPr/>
          <p:nvPr/>
        </p:nvSpPr>
        <p:spPr>
          <a:xfrm>
            <a:off x="10246840" y="563160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Rectangle 115"/>
          <p:cNvSpPr/>
          <p:nvPr/>
        </p:nvSpPr>
        <p:spPr>
          <a:xfrm>
            <a:off x="11278882" y="4501458"/>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7" name="Rectangle 116"/>
          <p:cNvSpPr/>
          <p:nvPr/>
        </p:nvSpPr>
        <p:spPr>
          <a:xfrm>
            <a:off x="10757383" y="5624088"/>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8" name="Rectangle 117"/>
          <p:cNvSpPr/>
          <p:nvPr/>
        </p:nvSpPr>
        <p:spPr>
          <a:xfrm>
            <a:off x="10246370" y="563160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9" name="Rectangle 118"/>
          <p:cNvSpPr/>
          <p:nvPr/>
        </p:nvSpPr>
        <p:spPr>
          <a:xfrm>
            <a:off x="10236859" y="487198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1" name="TextBox 120"/>
          <p:cNvSpPr txBox="1"/>
          <p:nvPr/>
        </p:nvSpPr>
        <p:spPr>
          <a:xfrm>
            <a:off x="10606622" y="3570206"/>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a:t>
            </a:r>
          </a:p>
        </p:txBody>
      </p:sp>
      <p:sp>
        <p:nvSpPr>
          <p:cNvPr id="122" name="TextBox 121"/>
          <p:cNvSpPr txBox="1"/>
          <p:nvPr/>
        </p:nvSpPr>
        <p:spPr>
          <a:xfrm>
            <a:off x="10602178" y="3568260"/>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a:t>
            </a:r>
          </a:p>
        </p:txBody>
      </p:sp>
      <p:sp>
        <p:nvSpPr>
          <p:cNvPr id="123" name="TextBox 122"/>
          <p:cNvSpPr txBox="1"/>
          <p:nvPr/>
        </p:nvSpPr>
        <p:spPr>
          <a:xfrm>
            <a:off x="10602756" y="3569254"/>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900</a:t>
            </a:r>
          </a:p>
        </p:txBody>
      </p:sp>
      <p:sp>
        <p:nvSpPr>
          <p:cNvPr id="124" name="TextBox 123"/>
          <p:cNvSpPr txBox="1"/>
          <p:nvPr/>
        </p:nvSpPr>
        <p:spPr>
          <a:xfrm>
            <a:off x="10603114" y="3569110"/>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9,000</a:t>
            </a:r>
          </a:p>
        </p:txBody>
      </p:sp>
      <p:sp>
        <p:nvSpPr>
          <p:cNvPr id="125" name="TextBox 124"/>
          <p:cNvSpPr txBox="1"/>
          <p:nvPr/>
        </p:nvSpPr>
        <p:spPr>
          <a:xfrm>
            <a:off x="10605837" y="3569109"/>
            <a:ext cx="116588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90,000</a:t>
            </a:r>
          </a:p>
        </p:txBody>
      </p:sp>
      <p:sp>
        <p:nvSpPr>
          <p:cNvPr id="126" name="TextBox 125"/>
          <p:cNvSpPr txBox="1"/>
          <p:nvPr/>
        </p:nvSpPr>
        <p:spPr>
          <a:xfrm>
            <a:off x="10354141" y="3568797"/>
            <a:ext cx="1414285"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900,000</a:t>
            </a:r>
          </a:p>
        </p:txBody>
      </p:sp>
      <p:sp>
        <p:nvSpPr>
          <p:cNvPr id="127" name="TextBox 126"/>
          <p:cNvSpPr txBox="1"/>
          <p:nvPr/>
        </p:nvSpPr>
        <p:spPr>
          <a:xfrm>
            <a:off x="9868294" y="3295520"/>
            <a:ext cx="1828151" cy="507831"/>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lang="en-US" sz="1300" kern="0" dirty="0">
                <a:ln w="22225">
                  <a:noFill/>
                  <a:prstDash val="solid"/>
                </a:ln>
                <a:solidFill>
                  <a:schemeClr val="bg1">
                    <a:lumMod val="65000"/>
                  </a:schemeClr>
                </a:solidFill>
              </a:rPr>
              <a:t>9</a:t>
            </a:r>
            <a:r>
              <a:rPr kumimoji="0" lang="en-US" sz="1300" b="0" i="0" u="none" strike="noStrike" kern="0" cap="none" spc="0" normalizeH="0" baseline="0" noProof="0" dirty="0">
                <a:ln w="22225">
                  <a:noFill/>
                  <a:prstDash val="solid"/>
                </a:ln>
                <a:solidFill>
                  <a:schemeClr val="bg1">
                    <a:lumMod val="65000"/>
                  </a:schemeClr>
                </a:solidFill>
                <a:effectLst/>
                <a:uLnTx/>
                <a:uFillTx/>
              </a:rPr>
              <a:t>0000000 </a:t>
            </a:r>
            <a:r>
              <a:rPr kumimoji="0" lang="en-US" sz="1400" b="1" i="0" u="none" strike="noStrike" kern="0" cap="none" spc="0" normalizeH="0" baseline="0" noProof="0" dirty="0">
                <a:ln>
                  <a:noFill/>
                </a:ln>
                <a:solidFill>
                  <a:schemeClr val="accent3"/>
                </a:solidFill>
                <a:effectLst/>
                <a:uLnTx/>
                <a:uFillTx/>
              </a:rPr>
              <a:t>×</a:t>
            </a:r>
          </a:p>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1300" b="0" i="0" u="none" strike="noStrike" kern="0" cap="none" spc="0" normalizeH="0" baseline="0" noProof="0" dirty="0">
              <a:ln>
                <a:noFill/>
              </a:ln>
              <a:solidFill>
                <a:schemeClr val="bg1">
                  <a:lumMod val="65000"/>
                </a:schemeClr>
              </a:solidFill>
              <a:effectLst/>
              <a:uLnTx/>
              <a:uFillTx/>
              <a:latin typeface="Wingdings 2" panose="05020102010507070707" pitchFamily="18" charset="2"/>
            </a:endParaRPr>
          </a:p>
        </p:txBody>
      </p:sp>
      <p:sp>
        <p:nvSpPr>
          <p:cNvPr id="128" name="TextBox 127"/>
          <p:cNvSpPr txBox="1"/>
          <p:nvPr/>
        </p:nvSpPr>
        <p:spPr>
          <a:xfrm>
            <a:off x="10146778" y="3568797"/>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9,000,000</a:t>
            </a:r>
          </a:p>
        </p:txBody>
      </p:sp>
      <p:sp>
        <p:nvSpPr>
          <p:cNvPr id="129" name="TextBox 128"/>
          <p:cNvSpPr txBox="1"/>
          <p:nvPr/>
        </p:nvSpPr>
        <p:spPr>
          <a:xfrm>
            <a:off x="10148625" y="3569292"/>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lang="en-US" sz="2400" b="1" kern="0" dirty="0">
                <a:ln w="22225">
                  <a:noFill/>
                  <a:prstDash val="solid"/>
                </a:ln>
                <a:solidFill>
                  <a:sysClr val="windowText" lastClr="000000"/>
                </a:solidFill>
              </a:rPr>
              <a:t>9</a:t>
            </a:r>
            <a:r>
              <a:rPr kumimoji="0" lang="en-US" sz="2400" b="1" i="0" u="none" strike="noStrike" kern="0" cap="none" spc="0" normalizeH="0" baseline="0" noProof="0" dirty="0">
                <a:ln w="22225">
                  <a:noFill/>
                  <a:prstDash val="solid"/>
                </a:ln>
                <a:solidFill>
                  <a:sysClr val="windowText" lastClr="000000"/>
                </a:solidFill>
                <a:effectLst/>
                <a:uLnTx/>
                <a:uFillTx/>
              </a:rPr>
              <a:t>0,000,000</a:t>
            </a:r>
          </a:p>
        </p:txBody>
      </p:sp>
      <p:sp>
        <p:nvSpPr>
          <p:cNvPr id="130" name="TextBox 129"/>
          <p:cNvSpPr txBox="1"/>
          <p:nvPr/>
        </p:nvSpPr>
        <p:spPr>
          <a:xfrm>
            <a:off x="10144649" y="3570578"/>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a:t>
            </a:r>
          </a:p>
        </p:txBody>
      </p:sp>
      <p:sp>
        <p:nvSpPr>
          <p:cNvPr id="133" name="TextBox 132"/>
          <p:cNvSpPr txBox="1"/>
          <p:nvPr/>
        </p:nvSpPr>
        <p:spPr>
          <a:xfrm>
            <a:off x="10144876" y="3571733"/>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a:t>
            </a:r>
          </a:p>
        </p:txBody>
      </p:sp>
      <p:sp>
        <p:nvSpPr>
          <p:cNvPr id="134" name="TextBox 133"/>
          <p:cNvSpPr txBox="1"/>
          <p:nvPr/>
        </p:nvSpPr>
        <p:spPr>
          <a:xfrm>
            <a:off x="10150379" y="3571608"/>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0.0</a:t>
            </a:r>
          </a:p>
        </p:txBody>
      </p:sp>
      <p:sp>
        <p:nvSpPr>
          <p:cNvPr id="135" name="TextBox 134"/>
          <p:cNvSpPr txBox="1"/>
          <p:nvPr/>
        </p:nvSpPr>
        <p:spPr>
          <a:xfrm>
            <a:off x="10146373" y="3571518"/>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0.00</a:t>
            </a:r>
          </a:p>
        </p:txBody>
      </p:sp>
      <p:sp>
        <p:nvSpPr>
          <p:cNvPr id="136" name="TextBox 135"/>
          <p:cNvSpPr txBox="1"/>
          <p:nvPr/>
        </p:nvSpPr>
        <p:spPr>
          <a:xfrm>
            <a:off x="10147069" y="3569544"/>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0.001</a:t>
            </a:r>
          </a:p>
        </p:txBody>
      </p:sp>
      <p:sp>
        <p:nvSpPr>
          <p:cNvPr id="137" name="TextBox 136"/>
          <p:cNvSpPr txBox="1"/>
          <p:nvPr/>
        </p:nvSpPr>
        <p:spPr>
          <a:xfrm>
            <a:off x="9722155" y="3297879"/>
            <a:ext cx="1974289" cy="307777"/>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lang="en-US" sz="1300" kern="0" dirty="0">
                <a:ln w="22225">
                  <a:noFill/>
                  <a:prstDash val="solid"/>
                </a:ln>
                <a:solidFill>
                  <a:schemeClr val="bg1">
                    <a:lumMod val="65000"/>
                  </a:schemeClr>
                </a:solidFill>
              </a:rPr>
              <a:t>9</a:t>
            </a:r>
            <a:r>
              <a:rPr kumimoji="0" lang="en-US" sz="1300" b="0" i="0" u="none" strike="noStrike" kern="0" cap="none" spc="0" normalizeH="0" baseline="0" noProof="0" dirty="0">
                <a:ln w="22225">
                  <a:noFill/>
                  <a:prstDash val="solid"/>
                </a:ln>
                <a:solidFill>
                  <a:schemeClr val="bg1">
                    <a:lumMod val="65000"/>
                  </a:schemeClr>
                </a:solidFill>
                <a:effectLst/>
                <a:uLnTx/>
                <a:uFillTx/>
              </a:rPr>
              <a:t>0000000 </a:t>
            </a:r>
            <a:r>
              <a:rPr kumimoji="0" lang="en-US" sz="1400" b="1" i="0" u="none" strike="noStrike" kern="0" cap="none" spc="0" normalizeH="0" baseline="0" noProof="0" dirty="0">
                <a:ln>
                  <a:noFill/>
                </a:ln>
                <a:solidFill>
                  <a:schemeClr val="accent3"/>
                </a:solidFill>
                <a:effectLst/>
                <a:uLnTx/>
                <a:uFillTx/>
              </a:rPr>
              <a:t>×</a:t>
            </a:r>
            <a:r>
              <a:rPr kumimoji="0" lang="en-US" sz="1400" b="1" i="0" u="none" strike="noStrike" kern="0" cap="none" spc="0" normalizeH="0" baseline="0" noProof="0" dirty="0">
                <a:ln>
                  <a:noFill/>
                </a:ln>
                <a:solidFill>
                  <a:schemeClr val="accent6">
                    <a:lumMod val="75000"/>
                  </a:schemeClr>
                </a:solidFill>
                <a:effectLst/>
                <a:uLnTx/>
                <a:uFillTx/>
              </a:rPr>
              <a:t> </a:t>
            </a:r>
            <a:r>
              <a:rPr kumimoji="0" lang="en-US" sz="1300" b="0" i="0" u="none" strike="noStrike" kern="0" cap="none" spc="0" normalizeH="0" baseline="0" noProof="0" dirty="0">
                <a:ln>
                  <a:noFill/>
                </a:ln>
                <a:solidFill>
                  <a:schemeClr val="bg1">
                    <a:lumMod val="65000"/>
                  </a:schemeClr>
                </a:solidFill>
                <a:effectLst/>
                <a:uLnTx/>
                <a:uFillTx/>
              </a:rPr>
              <a:t>0.0015</a:t>
            </a:r>
          </a:p>
        </p:txBody>
      </p:sp>
      <p:sp>
        <p:nvSpPr>
          <p:cNvPr id="138" name="Rectangle 137"/>
          <p:cNvSpPr/>
          <p:nvPr/>
        </p:nvSpPr>
        <p:spPr>
          <a:xfrm>
            <a:off x="10247211" y="563191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9" name="Rectangle 138"/>
          <p:cNvSpPr/>
          <p:nvPr/>
        </p:nvSpPr>
        <p:spPr>
          <a:xfrm>
            <a:off x="10237774" y="563129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0" name="Rectangle 139"/>
          <p:cNvSpPr/>
          <p:nvPr/>
        </p:nvSpPr>
        <p:spPr>
          <a:xfrm>
            <a:off x="10247211" y="562974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1" name="Rectangle 140"/>
          <p:cNvSpPr/>
          <p:nvPr/>
        </p:nvSpPr>
        <p:spPr>
          <a:xfrm>
            <a:off x="9722373" y="524611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3" name="TextBox 142"/>
          <p:cNvSpPr txBox="1"/>
          <p:nvPr/>
        </p:nvSpPr>
        <p:spPr>
          <a:xfrm>
            <a:off x="10151864" y="3570026"/>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0.0015</a:t>
            </a:r>
          </a:p>
        </p:txBody>
      </p:sp>
      <p:sp>
        <p:nvSpPr>
          <p:cNvPr id="144" name="Rectangle 143"/>
          <p:cNvSpPr/>
          <p:nvPr/>
        </p:nvSpPr>
        <p:spPr>
          <a:xfrm>
            <a:off x="11291027" y="5635195"/>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5" name="TextBox 144"/>
          <p:cNvSpPr txBox="1"/>
          <p:nvPr/>
        </p:nvSpPr>
        <p:spPr>
          <a:xfrm>
            <a:off x="10144424" y="3571838"/>
            <a:ext cx="1624214" cy="461665"/>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22225">
                  <a:noFill/>
                  <a:prstDash val="solid"/>
                </a:ln>
                <a:solidFill>
                  <a:sysClr val="windowText" lastClr="000000"/>
                </a:solidFill>
                <a:effectLst/>
                <a:uLnTx/>
                <a:uFillTx/>
              </a:rPr>
              <a:t>135,000</a:t>
            </a:r>
          </a:p>
        </p:txBody>
      </p:sp>
      <p:sp>
        <p:nvSpPr>
          <p:cNvPr id="146" name="TextBox 145"/>
          <p:cNvSpPr txBox="1"/>
          <p:nvPr/>
        </p:nvSpPr>
        <p:spPr>
          <a:xfrm>
            <a:off x="10427766" y="3571056"/>
            <a:ext cx="135325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$135,000</a:t>
            </a:r>
          </a:p>
        </p:txBody>
      </p:sp>
      <p:sp>
        <p:nvSpPr>
          <p:cNvPr id="88" name="Rectangle: Rounded Corners 87">
            <a:hlinkClick r:id="rId3"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57" name="TextBox 56">
            <a:extLst>
              <a:ext uri="{FF2B5EF4-FFF2-40B4-BE49-F238E27FC236}">
                <a16:creationId xmlns:a16="http://schemas.microsoft.com/office/drawing/2014/main" id="{6C7B82C7-9889-4BEB-8B14-F7BC49FD3AA7}"/>
              </a:ext>
            </a:extLst>
          </p:cNvPr>
          <p:cNvSpPr txBox="1"/>
          <p:nvPr/>
        </p:nvSpPr>
        <p:spPr>
          <a:xfrm>
            <a:off x="5453751" y="4612175"/>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$90,000,000</a:t>
            </a:r>
          </a:p>
        </p:txBody>
      </p:sp>
      <p:sp>
        <p:nvSpPr>
          <p:cNvPr id="58" name="Rectangle 57">
            <a:extLst>
              <a:ext uri="{FF2B5EF4-FFF2-40B4-BE49-F238E27FC236}">
                <a16:creationId xmlns:a16="http://schemas.microsoft.com/office/drawing/2014/main" id="{7106725C-07AE-4E37-BCCD-76E06A66DFBC}"/>
              </a:ext>
            </a:extLst>
          </p:cNvPr>
          <p:cNvSpPr/>
          <p:nvPr/>
        </p:nvSpPr>
        <p:spPr>
          <a:xfrm>
            <a:off x="7286146" y="4591315"/>
            <a:ext cx="55015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latin typeface="Wingdings 2" panose="05020102010507070707" pitchFamily="18" charset="2"/>
              </a:rPr>
              <a:t>Ï</a:t>
            </a:r>
          </a:p>
        </p:txBody>
      </p:sp>
      <p:sp>
        <p:nvSpPr>
          <p:cNvPr id="59" name="TextBox 58">
            <a:extLst>
              <a:ext uri="{FF2B5EF4-FFF2-40B4-BE49-F238E27FC236}">
                <a16:creationId xmlns:a16="http://schemas.microsoft.com/office/drawing/2014/main" id="{64B5FFCB-DD91-44FE-896D-293D4DE0F4CA}"/>
              </a:ext>
            </a:extLst>
          </p:cNvPr>
          <p:cNvSpPr txBox="1"/>
          <p:nvPr/>
        </p:nvSpPr>
        <p:spPr>
          <a:xfrm>
            <a:off x="7658670" y="4610370"/>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63" name="TextBox 62">
            <a:extLst>
              <a:ext uri="{FF2B5EF4-FFF2-40B4-BE49-F238E27FC236}">
                <a16:creationId xmlns:a16="http://schemas.microsoft.com/office/drawing/2014/main" id="{87A46DF1-E1CC-49D3-935E-B7DDFE61E029}"/>
              </a:ext>
            </a:extLst>
          </p:cNvPr>
          <p:cNvSpPr txBox="1"/>
          <p:nvPr/>
        </p:nvSpPr>
        <p:spPr>
          <a:xfrm>
            <a:off x="9375672" y="2513602"/>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64" name="TextBox 63">
            <a:extLst>
              <a:ext uri="{FF2B5EF4-FFF2-40B4-BE49-F238E27FC236}">
                <a16:creationId xmlns:a16="http://schemas.microsoft.com/office/drawing/2014/main" id="{476A5A94-2400-47F8-8DD7-02068950C5BD}"/>
              </a:ext>
            </a:extLst>
          </p:cNvPr>
          <p:cNvSpPr txBox="1"/>
          <p:nvPr/>
        </p:nvSpPr>
        <p:spPr>
          <a:xfrm>
            <a:off x="7999156" y="2519870"/>
            <a:ext cx="1120820"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65" name="TextBox 64">
            <a:extLst>
              <a:ext uri="{FF2B5EF4-FFF2-40B4-BE49-F238E27FC236}">
                <a16:creationId xmlns:a16="http://schemas.microsoft.com/office/drawing/2014/main" id="{38FB3E6F-3E0D-446B-BED5-8AB1AAEFF754}"/>
              </a:ext>
            </a:extLst>
          </p:cNvPr>
          <p:cNvSpPr txBox="1"/>
          <p:nvPr/>
        </p:nvSpPr>
        <p:spPr>
          <a:xfrm>
            <a:off x="9031617" y="2399753"/>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66" name="TextBox 65">
            <a:extLst>
              <a:ext uri="{FF2B5EF4-FFF2-40B4-BE49-F238E27FC236}">
                <a16:creationId xmlns:a16="http://schemas.microsoft.com/office/drawing/2014/main" id="{F661D4CB-E789-4497-800C-4386DD9401C4}"/>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334920609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fade">
                                      <p:cBhvr>
                                        <p:cTn id="11" dur="500"/>
                                        <p:tgtEl>
                                          <p:spTgt spid="89"/>
                                        </p:tgtEl>
                                      </p:cBhvr>
                                    </p:animEffect>
                                  </p:childTnLst>
                                </p:cTn>
                              </p:par>
                            </p:childTnLst>
                          </p:cTn>
                        </p:par>
                        <p:par>
                          <p:cTn id="12" fill="hold">
                            <p:stCondLst>
                              <p:cond delay="1000"/>
                            </p:stCondLst>
                            <p:childTnLst>
                              <p:par>
                                <p:cTn id="13" presetID="1" presetClass="entr" presetSubtype="0" fill="hold" grpId="0" nodeType="afterEffect">
                                  <p:stCondLst>
                                    <p:cond delay="500"/>
                                  </p:stCondLst>
                                  <p:childTnLst>
                                    <p:set>
                                      <p:cBhvr>
                                        <p:cTn id="14" dur="1" fill="hold">
                                          <p:stCondLst>
                                            <p:cond delay="0"/>
                                          </p:stCondLst>
                                        </p:cTn>
                                        <p:tgtEl>
                                          <p:spTgt spid="90"/>
                                        </p:tgtEl>
                                        <p:attrNameLst>
                                          <p:attrName>style.visibility</p:attrName>
                                        </p:attrNameLst>
                                      </p:cBhvr>
                                      <p:to>
                                        <p:strVal val="visible"/>
                                      </p:to>
                                    </p:set>
                                  </p:childTnLst>
                                </p:cTn>
                              </p:par>
                            </p:childTnLst>
                          </p:cTn>
                        </p:par>
                        <p:par>
                          <p:cTn id="15" fill="hold">
                            <p:stCondLst>
                              <p:cond delay="1500"/>
                            </p:stCondLst>
                            <p:childTnLst>
                              <p:par>
                                <p:cTn id="16" presetID="1" presetClass="exit" presetSubtype="0" fill="hold" grpId="1" nodeType="afterEffect">
                                  <p:stCondLst>
                                    <p:cond delay="250"/>
                                  </p:stCondLst>
                                  <p:childTnLst>
                                    <p:set>
                                      <p:cBhvr>
                                        <p:cTn id="17" dur="1" fill="hold">
                                          <p:stCondLst>
                                            <p:cond delay="0"/>
                                          </p:stCondLst>
                                        </p:cTn>
                                        <p:tgtEl>
                                          <p:spTgt spid="90"/>
                                        </p:tgtEl>
                                        <p:attrNameLst>
                                          <p:attrName>style.visibility</p:attrName>
                                        </p:attrNameLst>
                                      </p:cBhvr>
                                      <p:to>
                                        <p:strVal val="hidden"/>
                                      </p:to>
                                    </p:set>
                                  </p:childTnLst>
                                </p:cTn>
                              </p:par>
                            </p:childTnLst>
                          </p:cTn>
                        </p:par>
                        <p:par>
                          <p:cTn id="18" fill="hold">
                            <p:stCondLst>
                              <p:cond delay="1750"/>
                            </p:stCondLst>
                            <p:childTnLst>
                              <p:par>
                                <p:cTn id="19" presetID="1" presetClass="entr" presetSubtype="0" fill="hold" grpId="0" nodeType="afterEffect">
                                  <p:stCondLst>
                                    <p:cond delay="0"/>
                                  </p:stCondLst>
                                  <p:childTnLst>
                                    <p:set>
                                      <p:cBhvr>
                                        <p:cTn id="20" dur="1" fill="hold">
                                          <p:stCondLst>
                                            <p:cond delay="0"/>
                                          </p:stCondLst>
                                        </p:cTn>
                                        <p:tgtEl>
                                          <p:spTgt spid="121"/>
                                        </p:tgtEl>
                                        <p:attrNameLst>
                                          <p:attrName>style.visibility</p:attrName>
                                        </p:attrNameLst>
                                      </p:cBhvr>
                                      <p:to>
                                        <p:strVal val="visible"/>
                                      </p:to>
                                    </p:set>
                                  </p:childTnLst>
                                </p:cTn>
                              </p:par>
                            </p:childTnLst>
                          </p:cTn>
                        </p:par>
                        <p:par>
                          <p:cTn id="21" fill="hold">
                            <p:stCondLst>
                              <p:cond delay="1750"/>
                            </p:stCondLst>
                            <p:childTnLst>
                              <p:par>
                                <p:cTn id="22" presetID="1" presetClass="entr" presetSubtype="0" fill="hold" grpId="0" nodeType="afterEffect">
                                  <p:stCondLst>
                                    <p:cond delay="500"/>
                                  </p:stCondLst>
                                  <p:childTnLst>
                                    <p:set>
                                      <p:cBhvr>
                                        <p:cTn id="23" dur="1" fill="hold">
                                          <p:stCondLst>
                                            <p:cond delay="0"/>
                                          </p:stCondLst>
                                        </p:cTn>
                                        <p:tgtEl>
                                          <p:spTgt spid="91"/>
                                        </p:tgtEl>
                                        <p:attrNameLst>
                                          <p:attrName>style.visibility</p:attrName>
                                        </p:attrNameLst>
                                      </p:cBhvr>
                                      <p:to>
                                        <p:strVal val="visible"/>
                                      </p:to>
                                    </p:set>
                                  </p:childTnLst>
                                </p:cTn>
                              </p:par>
                            </p:childTnLst>
                          </p:cTn>
                        </p:par>
                        <p:par>
                          <p:cTn id="24" fill="hold">
                            <p:stCondLst>
                              <p:cond delay="2250"/>
                            </p:stCondLst>
                            <p:childTnLst>
                              <p:par>
                                <p:cTn id="25" presetID="1" presetClass="exit" presetSubtype="0" fill="hold" grpId="1" nodeType="afterEffect">
                                  <p:stCondLst>
                                    <p:cond delay="250"/>
                                  </p:stCondLst>
                                  <p:childTnLst>
                                    <p:set>
                                      <p:cBhvr>
                                        <p:cTn id="26" dur="1" fill="hold">
                                          <p:stCondLst>
                                            <p:cond delay="0"/>
                                          </p:stCondLst>
                                        </p:cTn>
                                        <p:tgtEl>
                                          <p:spTgt spid="91"/>
                                        </p:tgtEl>
                                        <p:attrNameLst>
                                          <p:attrName>style.visibility</p:attrName>
                                        </p:attrNameLst>
                                      </p:cBhvr>
                                      <p:to>
                                        <p:strVal val="hidden"/>
                                      </p:to>
                                    </p:set>
                                  </p:childTnLst>
                                </p:cTn>
                              </p:par>
                            </p:childTnLst>
                          </p:cTn>
                        </p:par>
                        <p:par>
                          <p:cTn id="27" fill="hold">
                            <p:stCondLst>
                              <p:cond delay="2500"/>
                            </p:stCondLst>
                            <p:childTnLst>
                              <p:par>
                                <p:cTn id="28" presetID="1" presetClass="entr" presetSubtype="0" fill="hold" grpId="0" nodeType="afterEffect">
                                  <p:stCondLst>
                                    <p:cond delay="0"/>
                                  </p:stCondLst>
                                  <p:childTnLst>
                                    <p:set>
                                      <p:cBhvr>
                                        <p:cTn id="29" dur="1" fill="hold">
                                          <p:stCondLst>
                                            <p:cond delay="0"/>
                                          </p:stCondLst>
                                        </p:cTn>
                                        <p:tgtEl>
                                          <p:spTgt spid="122"/>
                                        </p:tgtEl>
                                        <p:attrNameLst>
                                          <p:attrName>style.visibility</p:attrName>
                                        </p:attrNameLst>
                                      </p:cBhvr>
                                      <p:to>
                                        <p:strVal val="visible"/>
                                      </p:to>
                                    </p:set>
                                  </p:childTnLst>
                                </p:cTn>
                              </p:par>
                            </p:childTnLst>
                          </p:cTn>
                        </p:par>
                        <p:par>
                          <p:cTn id="30" fill="hold">
                            <p:stCondLst>
                              <p:cond delay="2500"/>
                            </p:stCondLst>
                            <p:childTnLst>
                              <p:par>
                                <p:cTn id="31" presetID="1" presetClass="entr" presetSubtype="0" fill="hold" grpId="0" nodeType="afterEffect">
                                  <p:stCondLst>
                                    <p:cond delay="500"/>
                                  </p:stCondLst>
                                  <p:childTnLst>
                                    <p:set>
                                      <p:cBhvr>
                                        <p:cTn id="32" dur="1" fill="hold">
                                          <p:stCondLst>
                                            <p:cond delay="0"/>
                                          </p:stCondLst>
                                        </p:cTn>
                                        <p:tgtEl>
                                          <p:spTgt spid="95"/>
                                        </p:tgtEl>
                                        <p:attrNameLst>
                                          <p:attrName>style.visibility</p:attrName>
                                        </p:attrNameLst>
                                      </p:cBhvr>
                                      <p:to>
                                        <p:strVal val="visible"/>
                                      </p:to>
                                    </p:set>
                                  </p:childTnLst>
                                </p:cTn>
                              </p:par>
                            </p:childTnLst>
                          </p:cTn>
                        </p:par>
                        <p:par>
                          <p:cTn id="33" fill="hold">
                            <p:stCondLst>
                              <p:cond delay="3000"/>
                            </p:stCondLst>
                            <p:childTnLst>
                              <p:par>
                                <p:cTn id="34" presetID="1" presetClass="exit" presetSubtype="0" fill="hold" grpId="1" nodeType="afterEffect">
                                  <p:stCondLst>
                                    <p:cond delay="250"/>
                                  </p:stCondLst>
                                  <p:childTnLst>
                                    <p:set>
                                      <p:cBhvr>
                                        <p:cTn id="35" dur="1" fill="hold">
                                          <p:stCondLst>
                                            <p:cond delay="0"/>
                                          </p:stCondLst>
                                        </p:cTn>
                                        <p:tgtEl>
                                          <p:spTgt spid="95"/>
                                        </p:tgtEl>
                                        <p:attrNameLst>
                                          <p:attrName>style.visibility</p:attrName>
                                        </p:attrNameLst>
                                      </p:cBhvr>
                                      <p:to>
                                        <p:strVal val="hidden"/>
                                      </p:to>
                                    </p:set>
                                  </p:childTnLst>
                                </p:cTn>
                              </p:par>
                            </p:childTnLst>
                          </p:cTn>
                        </p:par>
                        <p:par>
                          <p:cTn id="36" fill="hold">
                            <p:stCondLst>
                              <p:cond delay="3250"/>
                            </p:stCondLst>
                            <p:childTnLst>
                              <p:par>
                                <p:cTn id="37" presetID="1" presetClass="entr" presetSubtype="0" fill="hold" grpId="0" nodeType="afterEffect">
                                  <p:stCondLst>
                                    <p:cond delay="0"/>
                                  </p:stCondLst>
                                  <p:childTnLst>
                                    <p:set>
                                      <p:cBhvr>
                                        <p:cTn id="38" dur="1" fill="hold">
                                          <p:stCondLst>
                                            <p:cond delay="0"/>
                                          </p:stCondLst>
                                        </p:cTn>
                                        <p:tgtEl>
                                          <p:spTgt spid="123"/>
                                        </p:tgtEl>
                                        <p:attrNameLst>
                                          <p:attrName>style.visibility</p:attrName>
                                        </p:attrNameLst>
                                      </p:cBhvr>
                                      <p:to>
                                        <p:strVal val="visible"/>
                                      </p:to>
                                    </p:set>
                                  </p:childTnLst>
                                </p:cTn>
                              </p:par>
                            </p:childTnLst>
                          </p:cTn>
                        </p:par>
                        <p:par>
                          <p:cTn id="39" fill="hold">
                            <p:stCondLst>
                              <p:cond delay="3250"/>
                            </p:stCondLst>
                            <p:childTnLst>
                              <p:par>
                                <p:cTn id="40" presetID="1" presetClass="entr" presetSubtype="0" fill="hold" grpId="0" nodeType="afterEffect">
                                  <p:stCondLst>
                                    <p:cond delay="500"/>
                                  </p:stCondLst>
                                  <p:childTnLst>
                                    <p:set>
                                      <p:cBhvr>
                                        <p:cTn id="41" dur="1" fill="hold">
                                          <p:stCondLst>
                                            <p:cond delay="0"/>
                                          </p:stCondLst>
                                        </p:cTn>
                                        <p:tgtEl>
                                          <p:spTgt spid="105"/>
                                        </p:tgtEl>
                                        <p:attrNameLst>
                                          <p:attrName>style.visibility</p:attrName>
                                        </p:attrNameLst>
                                      </p:cBhvr>
                                      <p:to>
                                        <p:strVal val="visible"/>
                                      </p:to>
                                    </p:set>
                                  </p:childTnLst>
                                </p:cTn>
                              </p:par>
                            </p:childTnLst>
                          </p:cTn>
                        </p:par>
                        <p:par>
                          <p:cTn id="42" fill="hold">
                            <p:stCondLst>
                              <p:cond delay="3750"/>
                            </p:stCondLst>
                            <p:childTnLst>
                              <p:par>
                                <p:cTn id="43" presetID="1" presetClass="exit" presetSubtype="0" fill="hold" grpId="1" nodeType="afterEffect">
                                  <p:stCondLst>
                                    <p:cond delay="250"/>
                                  </p:stCondLst>
                                  <p:childTnLst>
                                    <p:set>
                                      <p:cBhvr>
                                        <p:cTn id="44" dur="1" fill="hold">
                                          <p:stCondLst>
                                            <p:cond delay="0"/>
                                          </p:stCondLst>
                                        </p:cTn>
                                        <p:tgtEl>
                                          <p:spTgt spid="105"/>
                                        </p:tgtEl>
                                        <p:attrNameLst>
                                          <p:attrName>style.visibility</p:attrName>
                                        </p:attrNameLst>
                                      </p:cBhvr>
                                      <p:to>
                                        <p:strVal val="hidden"/>
                                      </p:to>
                                    </p:set>
                                  </p:child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0"/>
                                          </p:stCondLst>
                                        </p:cTn>
                                        <p:tgtEl>
                                          <p:spTgt spid="124"/>
                                        </p:tgtEl>
                                        <p:attrNameLst>
                                          <p:attrName>style.visibility</p:attrName>
                                        </p:attrNameLst>
                                      </p:cBhvr>
                                      <p:to>
                                        <p:strVal val="visible"/>
                                      </p:to>
                                    </p:set>
                                  </p:childTnLst>
                                </p:cTn>
                              </p:par>
                            </p:childTnLst>
                          </p:cTn>
                        </p:par>
                        <p:par>
                          <p:cTn id="48" fill="hold">
                            <p:stCondLst>
                              <p:cond delay="4000"/>
                            </p:stCondLst>
                            <p:childTnLst>
                              <p:par>
                                <p:cTn id="49" presetID="1" presetClass="entr" presetSubtype="0" fill="hold" grpId="0" nodeType="afterEffect">
                                  <p:stCondLst>
                                    <p:cond delay="500"/>
                                  </p:stCondLst>
                                  <p:childTnLst>
                                    <p:set>
                                      <p:cBhvr>
                                        <p:cTn id="50" dur="1" fill="hold">
                                          <p:stCondLst>
                                            <p:cond delay="0"/>
                                          </p:stCondLst>
                                        </p:cTn>
                                        <p:tgtEl>
                                          <p:spTgt spid="114"/>
                                        </p:tgtEl>
                                        <p:attrNameLst>
                                          <p:attrName>style.visibility</p:attrName>
                                        </p:attrNameLst>
                                      </p:cBhvr>
                                      <p:to>
                                        <p:strVal val="visible"/>
                                      </p:to>
                                    </p:set>
                                  </p:childTnLst>
                                </p:cTn>
                              </p:par>
                            </p:childTnLst>
                          </p:cTn>
                        </p:par>
                        <p:par>
                          <p:cTn id="51" fill="hold">
                            <p:stCondLst>
                              <p:cond delay="4500"/>
                            </p:stCondLst>
                            <p:childTnLst>
                              <p:par>
                                <p:cTn id="52" presetID="1" presetClass="exit" presetSubtype="0" fill="hold" grpId="1" nodeType="afterEffect">
                                  <p:stCondLst>
                                    <p:cond delay="250"/>
                                  </p:stCondLst>
                                  <p:childTnLst>
                                    <p:set>
                                      <p:cBhvr>
                                        <p:cTn id="53" dur="1" fill="hold">
                                          <p:stCondLst>
                                            <p:cond delay="0"/>
                                          </p:stCondLst>
                                        </p:cTn>
                                        <p:tgtEl>
                                          <p:spTgt spid="114"/>
                                        </p:tgtEl>
                                        <p:attrNameLst>
                                          <p:attrName>style.visibility</p:attrName>
                                        </p:attrNameLst>
                                      </p:cBhvr>
                                      <p:to>
                                        <p:strVal val="hidden"/>
                                      </p:to>
                                    </p:set>
                                  </p:childTnLst>
                                </p:cTn>
                              </p:par>
                            </p:childTnLst>
                          </p:cTn>
                        </p:par>
                        <p:par>
                          <p:cTn id="54" fill="hold">
                            <p:stCondLst>
                              <p:cond delay="4750"/>
                            </p:stCondLst>
                            <p:childTnLst>
                              <p:par>
                                <p:cTn id="55" presetID="1" presetClass="entr" presetSubtype="0" fill="hold" grpId="0" nodeType="afterEffect">
                                  <p:stCondLst>
                                    <p:cond delay="0"/>
                                  </p:stCondLst>
                                  <p:childTnLst>
                                    <p:set>
                                      <p:cBhvr>
                                        <p:cTn id="56" dur="1" fill="hold">
                                          <p:stCondLst>
                                            <p:cond delay="0"/>
                                          </p:stCondLst>
                                        </p:cTn>
                                        <p:tgtEl>
                                          <p:spTgt spid="125"/>
                                        </p:tgtEl>
                                        <p:attrNameLst>
                                          <p:attrName>style.visibility</p:attrName>
                                        </p:attrNameLst>
                                      </p:cBhvr>
                                      <p:to>
                                        <p:strVal val="visible"/>
                                      </p:to>
                                    </p:set>
                                  </p:childTnLst>
                                </p:cTn>
                              </p:par>
                            </p:childTnLst>
                          </p:cTn>
                        </p:par>
                        <p:par>
                          <p:cTn id="57" fill="hold">
                            <p:stCondLst>
                              <p:cond delay="4750"/>
                            </p:stCondLst>
                            <p:childTnLst>
                              <p:par>
                                <p:cTn id="58" presetID="1" presetClass="entr" presetSubtype="0" fill="hold" grpId="0" nodeType="afterEffect">
                                  <p:stCondLst>
                                    <p:cond delay="500"/>
                                  </p:stCondLst>
                                  <p:childTnLst>
                                    <p:set>
                                      <p:cBhvr>
                                        <p:cTn id="59" dur="1" fill="hold">
                                          <p:stCondLst>
                                            <p:cond delay="0"/>
                                          </p:stCondLst>
                                        </p:cTn>
                                        <p:tgtEl>
                                          <p:spTgt spid="115"/>
                                        </p:tgtEl>
                                        <p:attrNameLst>
                                          <p:attrName>style.visibility</p:attrName>
                                        </p:attrNameLst>
                                      </p:cBhvr>
                                      <p:to>
                                        <p:strVal val="visible"/>
                                      </p:to>
                                    </p:set>
                                  </p:childTnLst>
                                </p:cTn>
                              </p:par>
                            </p:childTnLst>
                          </p:cTn>
                        </p:par>
                        <p:par>
                          <p:cTn id="60" fill="hold">
                            <p:stCondLst>
                              <p:cond delay="5250"/>
                            </p:stCondLst>
                            <p:childTnLst>
                              <p:par>
                                <p:cTn id="61" presetID="1" presetClass="exit" presetSubtype="0" fill="hold" grpId="1" nodeType="afterEffect">
                                  <p:stCondLst>
                                    <p:cond delay="250"/>
                                  </p:stCondLst>
                                  <p:childTnLst>
                                    <p:set>
                                      <p:cBhvr>
                                        <p:cTn id="62" dur="1" fill="hold">
                                          <p:stCondLst>
                                            <p:cond delay="0"/>
                                          </p:stCondLst>
                                        </p:cTn>
                                        <p:tgtEl>
                                          <p:spTgt spid="115"/>
                                        </p:tgtEl>
                                        <p:attrNameLst>
                                          <p:attrName>style.visibility</p:attrName>
                                        </p:attrNameLst>
                                      </p:cBhvr>
                                      <p:to>
                                        <p:strVal val="hidden"/>
                                      </p:to>
                                    </p:set>
                                  </p:childTnLst>
                                </p:cTn>
                              </p:par>
                            </p:childTnLst>
                          </p:cTn>
                        </p:par>
                        <p:par>
                          <p:cTn id="63" fill="hold">
                            <p:stCondLst>
                              <p:cond delay="5500"/>
                            </p:stCondLst>
                            <p:childTnLst>
                              <p:par>
                                <p:cTn id="64" presetID="1" presetClass="entr" presetSubtype="0" fill="hold" grpId="0" nodeType="afterEffect">
                                  <p:stCondLst>
                                    <p:cond delay="0"/>
                                  </p:stCondLst>
                                  <p:childTnLst>
                                    <p:set>
                                      <p:cBhvr>
                                        <p:cTn id="65" dur="1" fill="hold">
                                          <p:stCondLst>
                                            <p:cond delay="0"/>
                                          </p:stCondLst>
                                        </p:cTn>
                                        <p:tgtEl>
                                          <p:spTgt spid="126"/>
                                        </p:tgtEl>
                                        <p:attrNameLst>
                                          <p:attrName>style.visibility</p:attrName>
                                        </p:attrNameLst>
                                      </p:cBhvr>
                                      <p:to>
                                        <p:strVal val="visible"/>
                                      </p:to>
                                    </p:set>
                                  </p:childTnLst>
                                </p:cTn>
                              </p:par>
                            </p:childTnLst>
                          </p:cTn>
                        </p:par>
                        <p:par>
                          <p:cTn id="66" fill="hold">
                            <p:stCondLst>
                              <p:cond delay="5500"/>
                            </p:stCondLst>
                            <p:childTnLst>
                              <p:par>
                                <p:cTn id="67" presetID="1" presetClass="entr" presetSubtype="0" fill="hold" grpId="0" nodeType="afterEffect">
                                  <p:stCondLst>
                                    <p:cond delay="500"/>
                                  </p:stCondLst>
                                  <p:childTnLst>
                                    <p:set>
                                      <p:cBhvr>
                                        <p:cTn id="68" dur="1" fill="hold">
                                          <p:stCondLst>
                                            <p:cond delay="0"/>
                                          </p:stCondLst>
                                        </p:cTn>
                                        <p:tgtEl>
                                          <p:spTgt spid="138"/>
                                        </p:tgtEl>
                                        <p:attrNameLst>
                                          <p:attrName>style.visibility</p:attrName>
                                        </p:attrNameLst>
                                      </p:cBhvr>
                                      <p:to>
                                        <p:strVal val="visible"/>
                                      </p:to>
                                    </p:set>
                                  </p:childTnLst>
                                </p:cTn>
                              </p:par>
                            </p:childTnLst>
                          </p:cTn>
                        </p:par>
                        <p:par>
                          <p:cTn id="69" fill="hold">
                            <p:stCondLst>
                              <p:cond delay="6000"/>
                            </p:stCondLst>
                            <p:childTnLst>
                              <p:par>
                                <p:cTn id="70" presetID="1" presetClass="exit" presetSubtype="0" fill="hold" grpId="1" nodeType="afterEffect">
                                  <p:stCondLst>
                                    <p:cond delay="250"/>
                                  </p:stCondLst>
                                  <p:childTnLst>
                                    <p:set>
                                      <p:cBhvr>
                                        <p:cTn id="71" dur="1" fill="hold">
                                          <p:stCondLst>
                                            <p:cond delay="0"/>
                                          </p:stCondLst>
                                        </p:cTn>
                                        <p:tgtEl>
                                          <p:spTgt spid="138"/>
                                        </p:tgtEl>
                                        <p:attrNameLst>
                                          <p:attrName>style.visibility</p:attrName>
                                        </p:attrNameLst>
                                      </p:cBhvr>
                                      <p:to>
                                        <p:strVal val="hidden"/>
                                      </p:to>
                                    </p:set>
                                  </p:childTnLst>
                                </p:cTn>
                              </p:par>
                            </p:childTnLst>
                          </p:cTn>
                        </p:par>
                        <p:par>
                          <p:cTn id="72" fill="hold">
                            <p:stCondLst>
                              <p:cond delay="6250"/>
                            </p:stCondLst>
                            <p:childTnLst>
                              <p:par>
                                <p:cTn id="73" presetID="1" presetClass="entr" presetSubtype="0" fill="hold" grpId="0" nodeType="afterEffect">
                                  <p:stCondLst>
                                    <p:cond delay="0"/>
                                  </p:stCondLst>
                                  <p:childTnLst>
                                    <p:set>
                                      <p:cBhvr>
                                        <p:cTn id="74" dur="1" fill="hold">
                                          <p:stCondLst>
                                            <p:cond delay="0"/>
                                          </p:stCondLst>
                                        </p:cTn>
                                        <p:tgtEl>
                                          <p:spTgt spid="128"/>
                                        </p:tgtEl>
                                        <p:attrNameLst>
                                          <p:attrName>style.visibility</p:attrName>
                                        </p:attrNameLst>
                                      </p:cBhvr>
                                      <p:to>
                                        <p:strVal val="visible"/>
                                      </p:to>
                                    </p:set>
                                  </p:childTnLst>
                                </p:cTn>
                              </p:par>
                            </p:childTnLst>
                          </p:cTn>
                        </p:par>
                        <p:par>
                          <p:cTn id="75" fill="hold">
                            <p:stCondLst>
                              <p:cond delay="6250"/>
                            </p:stCondLst>
                            <p:childTnLst>
                              <p:par>
                                <p:cTn id="76" presetID="1" presetClass="entr" presetSubtype="0" fill="hold" grpId="0" nodeType="afterEffect">
                                  <p:stCondLst>
                                    <p:cond delay="500"/>
                                  </p:stCondLst>
                                  <p:childTnLst>
                                    <p:set>
                                      <p:cBhvr>
                                        <p:cTn id="77" dur="1" fill="hold">
                                          <p:stCondLst>
                                            <p:cond delay="0"/>
                                          </p:stCondLst>
                                        </p:cTn>
                                        <p:tgtEl>
                                          <p:spTgt spid="139"/>
                                        </p:tgtEl>
                                        <p:attrNameLst>
                                          <p:attrName>style.visibility</p:attrName>
                                        </p:attrNameLst>
                                      </p:cBhvr>
                                      <p:to>
                                        <p:strVal val="visible"/>
                                      </p:to>
                                    </p:set>
                                  </p:childTnLst>
                                </p:cTn>
                              </p:par>
                            </p:childTnLst>
                          </p:cTn>
                        </p:par>
                        <p:par>
                          <p:cTn id="78" fill="hold">
                            <p:stCondLst>
                              <p:cond delay="6750"/>
                            </p:stCondLst>
                            <p:childTnLst>
                              <p:par>
                                <p:cTn id="79" presetID="1" presetClass="exit" presetSubtype="0" fill="hold" grpId="1" nodeType="afterEffect">
                                  <p:stCondLst>
                                    <p:cond delay="250"/>
                                  </p:stCondLst>
                                  <p:childTnLst>
                                    <p:set>
                                      <p:cBhvr>
                                        <p:cTn id="80" dur="1" fill="hold">
                                          <p:stCondLst>
                                            <p:cond delay="0"/>
                                          </p:stCondLst>
                                        </p:cTn>
                                        <p:tgtEl>
                                          <p:spTgt spid="139"/>
                                        </p:tgtEl>
                                        <p:attrNameLst>
                                          <p:attrName>style.visibility</p:attrName>
                                        </p:attrNameLst>
                                      </p:cBhvr>
                                      <p:to>
                                        <p:strVal val="hidden"/>
                                      </p:to>
                                    </p:set>
                                  </p:childTnLst>
                                </p:cTn>
                              </p:par>
                            </p:childTnLst>
                          </p:cTn>
                        </p:par>
                        <p:par>
                          <p:cTn id="81" fill="hold">
                            <p:stCondLst>
                              <p:cond delay="7000"/>
                            </p:stCondLst>
                            <p:childTnLst>
                              <p:par>
                                <p:cTn id="82" presetID="1" presetClass="entr" presetSubtype="0" fill="hold" grpId="0" nodeType="afterEffect">
                                  <p:stCondLst>
                                    <p:cond delay="0"/>
                                  </p:stCondLst>
                                  <p:childTnLst>
                                    <p:set>
                                      <p:cBhvr>
                                        <p:cTn id="83" dur="1" fill="hold">
                                          <p:stCondLst>
                                            <p:cond delay="0"/>
                                          </p:stCondLst>
                                        </p:cTn>
                                        <p:tgtEl>
                                          <p:spTgt spid="129"/>
                                        </p:tgtEl>
                                        <p:attrNameLst>
                                          <p:attrName>style.visibility</p:attrName>
                                        </p:attrNameLst>
                                      </p:cBhvr>
                                      <p:to>
                                        <p:strVal val="visible"/>
                                      </p:to>
                                    </p:set>
                                  </p:childTnLst>
                                </p:cTn>
                              </p:par>
                            </p:childTnLst>
                          </p:cTn>
                        </p:par>
                        <p:par>
                          <p:cTn id="84" fill="hold">
                            <p:stCondLst>
                              <p:cond delay="7000"/>
                            </p:stCondLst>
                            <p:childTnLst>
                              <p:par>
                                <p:cTn id="85" presetID="1" presetClass="entr" presetSubtype="0" fill="hold" grpId="0" nodeType="afterEffect">
                                  <p:stCondLst>
                                    <p:cond delay="500"/>
                                  </p:stCondLst>
                                  <p:childTnLst>
                                    <p:set>
                                      <p:cBhvr>
                                        <p:cTn id="86" dur="1" fill="hold">
                                          <p:stCondLst>
                                            <p:cond delay="0"/>
                                          </p:stCondLst>
                                        </p:cTn>
                                        <p:tgtEl>
                                          <p:spTgt spid="116"/>
                                        </p:tgtEl>
                                        <p:attrNameLst>
                                          <p:attrName>style.visibility</p:attrName>
                                        </p:attrNameLst>
                                      </p:cBhvr>
                                      <p:to>
                                        <p:strVal val="visible"/>
                                      </p:to>
                                    </p:set>
                                  </p:childTnLst>
                                </p:cTn>
                              </p:par>
                            </p:childTnLst>
                          </p:cTn>
                        </p:par>
                        <p:par>
                          <p:cTn id="87" fill="hold">
                            <p:stCondLst>
                              <p:cond delay="7500"/>
                            </p:stCondLst>
                            <p:childTnLst>
                              <p:par>
                                <p:cTn id="88" presetID="1" presetClass="exit" presetSubtype="0" fill="hold" grpId="1" nodeType="afterEffect">
                                  <p:stCondLst>
                                    <p:cond delay="250"/>
                                  </p:stCondLst>
                                  <p:childTnLst>
                                    <p:set>
                                      <p:cBhvr>
                                        <p:cTn id="89" dur="1" fill="hold">
                                          <p:stCondLst>
                                            <p:cond delay="0"/>
                                          </p:stCondLst>
                                        </p:cTn>
                                        <p:tgtEl>
                                          <p:spTgt spid="116"/>
                                        </p:tgtEl>
                                        <p:attrNameLst>
                                          <p:attrName>style.visibility</p:attrName>
                                        </p:attrNameLst>
                                      </p:cBhvr>
                                      <p:to>
                                        <p:strVal val="hidden"/>
                                      </p:to>
                                    </p:set>
                                  </p:childTnLst>
                                </p:cTn>
                              </p:par>
                            </p:childTnLst>
                          </p:cTn>
                        </p:par>
                        <p:par>
                          <p:cTn id="90" fill="hold">
                            <p:stCondLst>
                              <p:cond delay="7750"/>
                            </p:stCondLst>
                            <p:childTnLst>
                              <p:par>
                                <p:cTn id="91" presetID="1" presetClass="entr" presetSubtype="0"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childTnLst>
                                </p:cTn>
                              </p:par>
                            </p:childTnLst>
                          </p:cTn>
                        </p:par>
                        <p:par>
                          <p:cTn id="93" fill="hold">
                            <p:stCondLst>
                              <p:cond delay="7750"/>
                            </p:stCondLst>
                            <p:childTnLst>
                              <p:par>
                                <p:cTn id="94" presetID="1" presetClass="entr" presetSubtype="0" fill="hold" grpId="0" nodeType="afterEffect">
                                  <p:stCondLst>
                                    <p:cond delay="0"/>
                                  </p:stCondLst>
                                  <p:childTnLst>
                                    <p:set>
                                      <p:cBhvr>
                                        <p:cTn id="95" dur="1" fill="hold">
                                          <p:stCondLst>
                                            <p:cond delay="0"/>
                                          </p:stCondLst>
                                        </p:cTn>
                                        <p:tgtEl>
                                          <p:spTgt spid="130"/>
                                        </p:tgtEl>
                                        <p:attrNameLst>
                                          <p:attrName>style.visibility</p:attrName>
                                        </p:attrNameLst>
                                      </p:cBhvr>
                                      <p:to>
                                        <p:strVal val="visible"/>
                                      </p:to>
                                    </p:set>
                                  </p:childTnLst>
                                </p:cTn>
                              </p:par>
                            </p:childTnLst>
                          </p:cTn>
                        </p:par>
                        <p:par>
                          <p:cTn id="96" fill="hold">
                            <p:stCondLst>
                              <p:cond delay="7750"/>
                            </p:stCondLst>
                            <p:childTnLst>
                              <p:par>
                                <p:cTn id="97" presetID="1" presetClass="entr" presetSubtype="0" fill="hold" grpId="0" nodeType="afterEffect">
                                  <p:stCondLst>
                                    <p:cond delay="500"/>
                                  </p:stCondLst>
                                  <p:childTnLst>
                                    <p:set>
                                      <p:cBhvr>
                                        <p:cTn id="98" dur="1" fill="hold">
                                          <p:stCondLst>
                                            <p:cond delay="0"/>
                                          </p:stCondLst>
                                        </p:cTn>
                                        <p:tgtEl>
                                          <p:spTgt spid="117"/>
                                        </p:tgtEl>
                                        <p:attrNameLst>
                                          <p:attrName>style.visibility</p:attrName>
                                        </p:attrNameLst>
                                      </p:cBhvr>
                                      <p:to>
                                        <p:strVal val="visible"/>
                                      </p:to>
                                    </p:set>
                                  </p:childTnLst>
                                </p:cTn>
                              </p:par>
                            </p:childTnLst>
                          </p:cTn>
                        </p:par>
                        <p:par>
                          <p:cTn id="99" fill="hold">
                            <p:stCondLst>
                              <p:cond delay="8250"/>
                            </p:stCondLst>
                            <p:childTnLst>
                              <p:par>
                                <p:cTn id="100" presetID="1" presetClass="exit" presetSubtype="0" fill="hold" grpId="1" nodeType="afterEffect">
                                  <p:stCondLst>
                                    <p:cond delay="250"/>
                                  </p:stCondLst>
                                  <p:childTnLst>
                                    <p:set>
                                      <p:cBhvr>
                                        <p:cTn id="101" dur="1" fill="hold">
                                          <p:stCondLst>
                                            <p:cond delay="0"/>
                                          </p:stCondLst>
                                        </p:cTn>
                                        <p:tgtEl>
                                          <p:spTgt spid="117"/>
                                        </p:tgtEl>
                                        <p:attrNameLst>
                                          <p:attrName>style.visibility</p:attrName>
                                        </p:attrNameLst>
                                      </p:cBhvr>
                                      <p:to>
                                        <p:strVal val="hidden"/>
                                      </p:to>
                                    </p:set>
                                  </p:childTnLst>
                                </p:cTn>
                              </p:par>
                            </p:childTnLst>
                          </p:cTn>
                        </p:par>
                        <p:par>
                          <p:cTn id="102" fill="hold">
                            <p:stCondLst>
                              <p:cond delay="8500"/>
                            </p:stCondLst>
                            <p:childTnLst>
                              <p:par>
                                <p:cTn id="103" presetID="1" presetClass="entr" presetSubtype="0" fill="hold" grpId="0" nodeType="afterEffect">
                                  <p:stCondLst>
                                    <p:cond delay="0"/>
                                  </p:stCondLst>
                                  <p:childTnLst>
                                    <p:set>
                                      <p:cBhvr>
                                        <p:cTn id="104" dur="1" fill="hold">
                                          <p:stCondLst>
                                            <p:cond delay="0"/>
                                          </p:stCondLst>
                                        </p:cTn>
                                        <p:tgtEl>
                                          <p:spTgt spid="133"/>
                                        </p:tgtEl>
                                        <p:attrNameLst>
                                          <p:attrName>style.visibility</p:attrName>
                                        </p:attrNameLst>
                                      </p:cBhvr>
                                      <p:to>
                                        <p:strVal val="visible"/>
                                      </p:to>
                                    </p:set>
                                  </p:childTnLst>
                                </p:cTn>
                              </p:par>
                            </p:childTnLst>
                          </p:cTn>
                        </p:par>
                        <p:par>
                          <p:cTn id="105" fill="hold">
                            <p:stCondLst>
                              <p:cond delay="8500"/>
                            </p:stCondLst>
                            <p:childTnLst>
                              <p:par>
                                <p:cTn id="106" presetID="1" presetClass="entr" presetSubtype="0" fill="hold" grpId="0" nodeType="afterEffect">
                                  <p:stCondLst>
                                    <p:cond delay="500"/>
                                  </p:stCondLst>
                                  <p:childTnLst>
                                    <p:set>
                                      <p:cBhvr>
                                        <p:cTn id="107" dur="1" fill="hold">
                                          <p:stCondLst>
                                            <p:cond delay="0"/>
                                          </p:stCondLst>
                                        </p:cTn>
                                        <p:tgtEl>
                                          <p:spTgt spid="118"/>
                                        </p:tgtEl>
                                        <p:attrNameLst>
                                          <p:attrName>style.visibility</p:attrName>
                                        </p:attrNameLst>
                                      </p:cBhvr>
                                      <p:to>
                                        <p:strVal val="visible"/>
                                      </p:to>
                                    </p:set>
                                  </p:childTnLst>
                                </p:cTn>
                              </p:par>
                            </p:childTnLst>
                          </p:cTn>
                        </p:par>
                        <p:par>
                          <p:cTn id="108" fill="hold">
                            <p:stCondLst>
                              <p:cond delay="9000"/>
                            </p:stCondLst>
                            <p:childTnLst>
                              <p:par>
                                <p:cTn id="109" presetID="1" presetClass="exit" presetSubtype="0" fill="hold" grpId="1" nodeType="afterEffect">
                                  <p:stCondLst>
                                    <p:cond delay="250"/>
                                  </p:stCondLst>
                                  <p:childTnLst>
                                    <p:set>
                                      <p:cBhvr>
                                        <p:cTn id="110" dur="1" fill="hold">
                                          <p:stCondLst>
                                            <p:cond delay="0"/>
                                          </p:stCondLst>
                                        </p:cTn>
                                        <p:tgtEl>
                                          <p:spTgt spid="118"/>
                                        </p:tgtEl>
                                        <p:attrNameLst>
                                          <p:attrName>style.visibility</p:attrName>
                                        </p:attrNameLst>
                                      </p:cBhvr>
                                      <p:to>
                                        <p:strVal val="hidden"/>
                                      </p:to>
                                    </p:set>
                                  </p:childTnLst>
                                </p:cTn>
                              </p:par>
                            </p:childTnLst>
                          </p:cTn>
                        </p:par>
                        <p:par>
                          <p:cTn id="111" fill="hold">
                            <p:stCondLst>
                              <p:cond delay="9250"/>
                            </p:stCondLst>
                            <p:childTnLst>
                              <p:par>
                                <p:cTn id="112" presetID="1" presetClass="entr" presetSubtype="0" fill="hold" grpId="0" nodeType="afterEffect">
                                  <p:stCondLst>
                                    <p:cond delay="0"/>
                                  </p:stCondLst>
                                  <p:childTnLst>
                                    <p:set>
                                      <p:cBhvr>
                                        <p:cTn id="113" dur="1" fill="hold">
                                          <p:stCondLst>
                                            <p:cond delay="0"/>
                                          </p:stCondLst>
                                        </p:cTn>
                                        <p:tgtEl>
                                          <p:spTgt spid="134"/>
                                        </p:tgtEl>
                                        <p:attrNameLst>
                                          <p:attrName>style.visibility</p:attrName>
                                        </p:attrNameLst>
                                      </p:cBhvr>
                                      <p:to>
                                        <p:strVal val="visible"/>
                                      </p:to>
                                    </p:set>
                                  </p:childTnLst>
                                </p:cTn>
                              </p:par>
                            </p:childTnLst>
                          </p:cTn>
                        </p:par>
                        <p:par>
                          <p:cTn id="114" fill="hold">
                            <p:stCondLst>
                              <p:cond delay="9250"/>
                            </p:stCondLst>
                            <p:childTnLst>
                              <p:par>
                                <p:cTn id="115" presetID="1" presetClass="entr" presetSubtype="0" fill="hold" grpId="0" nodeType="afterEffect">
                                  <p:stCondLst>
                                    <p:cond delay="500"/>
                                  </p:stCondLst>
                                  <p:childTnLst>
                                    <p:set>
                                      <p:cBhvr>
                                        <p:cTn id="116" dur="1" fill="hold">
                                          <p:stCondLst>
                                            <p:cond delay="0"/>
                                          </p:stCondLst>
                                        </p:cTn>
                                        <p:tgtEl>
                                          <p:spTgt spid="140"/>
                                        </p:tgtEl>
                                        <p:attrNameLst>
                                          <p:attrName>style.visibility</p:attrName>
                                        </p:attrNameLst>
                                      </p:cBhvr>
                                      <p:to>
                                        <p:strVal val="visible"/>
                                      </p:to>
                                    </p:set>
                                  </p:childTnLst>
                                </p:cTn>
                              </p:par>
                            </p:childTnLst>
                          </p:cTn>
                        </p:par>
                        <p:par>
                          <p:cTn id="117" fill="hold">
                            <p:stCondLst>
                              <p:cond delay="9750"/>
                            </p:stCondLst>
                            <p:childTnLst>
                              <p:par>
                                <p:cTn id="118" presetID="1" presetClass="exit" presetSubtype="0" fill="hold" grpId="1" nodeType="afterEffect">
                                  <p:stCondLst>
                                    <p:cond delay="250"/>
                                  </p:stCondLst>
                                  <p:childTnLst>
                                    <p:set>
                                      <p:cBhvr>
                                        <p:cTn id="119" dur="1" fill="hold">
                                          <p:stCondLst>
                                            <p:cond delay="0"/>
                                          </p:stCondLst>
                                        </p:cTn>
                                        <p:tgtEl>
                                          <p:spTgt spid="140"/>
                                        </p:tgtEl>
                                        <p:attrNameLst>
                                          <p:attrName>style.visibility</p:attrName>
                                        </p:attrNameLst>
                                      </p:cBhvr>
                                      <p:to>
                                        <p:strVal val="hidden"/>
                                      </p:to>
                                    </p:set>
                                  </p:childTnLst>
                                </p:cTn>
                              </p:par>
                            </p:childTnLst>
                          </p:cTn>
                        </p:par>
                        <p:par>
                          <p:cTn id="120" fill="hold">
                            <p:stCondLst>
                              <p:cond delay="10000"/>
                            </p:stCondLst>
                            <p:childTnLst>
                              <p:par>
                                <p:cTn id="121" presetID="1" presetClass="entr" presetSubtype="0" fill="hold" grpId="0" nodeType="afterEffect">
                                  <p:stCondLst>
                                    <p:cond delay="0"/>
                                  </p:stCondLst>
                                  <p:childTnLst>
                                    <p:set>
                                      <p:cBhvr>
                                        <p:cTn id="122" dur="1" fill="hold">
                                          <p:stCondLst>
                                            <p:cond delay="0"/>
                                          </p:stCondLst>
                                        </p:cTn>
                                        <p:tgtEl>
                                          <p:spTgt spid="135"/>
                                        </p:tgtEl>
                                        <p:attrNameLst>
                                          <p:attrName>style.visibility</p:attrName>
                                        </p:attrNameLst>
                                      </p:cBhvr>
                                      <p:to>
                                        <p:strVal val="visible"/>
                                      </p:to>
                                    </p:set>
                                  </p:childTnLst>
                                </p:cTn>
                              </p:par>
                            </p:childTnLst>
                          </p:cTn>
                        </p:par>
                        <p:par>
                          <p:cTn id="123" fill="hold">
                            <p:stCondLst>
                              <p:cond delay="10000"/>
                            </p:stCondLst>
                            <p:childTnLst>
                              <p:par>
                                <p:cTn id="124" presetID="1" presetClass="entr" presetSubtype="0" fill="hold" grpId="0" nodeType="afterEffect">
                                  <p:stCondLst>
                                    <p:cond delay="500"/>
                                  </p:stCondLst>
                                  <p:childTnLst>
                                    <p:set>
                                      <p:cBhvr>
                                        <p:cTn id="125" dur="1" fill="hold">
                                          <p:stCondLst>
                                            <p:cond delay="0"/>
                                          </p:stCondLst>
                                        </p:cTn>
                                        <p:tgtEl>
                                          <p:spTgt spid="141"/>
                                        </p:tgtEl>
                                        <p:attrNameLst>
                                          <p:attrName>style.visibility</p:attrName>
                                        </p:attrNameLst>
                                      </p:cBhvr>
                                      <p:to>
                                        <p:strVal val="visible"/>
                                      </p:to>
                                    </p:set>
                                  </p:childTnLst>
                                </p:cTn>
                              </p:par>
                            </p:childTnLst>
                          </p:cTn>
                        </p:par>
                        <p:par>
                          <p:cTn id="126" fill="hold">
                            <p:stCondLst>
                              <p:cond delay="10500"/>
                            </p:stCondLst>
                            <p:childTnLst>
                              <p:par>
                                <p:cTn id="127" presetID="1" presetClass="exit" presetSubtype="0" fill="hold" grpId="1" nodeType="afterEffect">
                                  <p:stCondLst>
                                    <p:cond delay="250"/>
                                  </p:stCondLst>
                                  <p:childTnLst>
                                    <p:set>
                                      <p:cBhvr>
                                        <p:cTn id="128" dur="1" fill="hold">
                                          <p:stCondLst>
                                            <p:cond delay="0"/>
                                          </p:stCondLst>
                                        </p:cTn>
                                        <p:tgtEl>
                                          <p:spTgt spid="141"/>
                                        </p:tgtEl>
                                        <p:attrNameLst>
                                          <p:attrName>style.visibility</p:attrName>
                                        </p:attrNameLst>
                                      </p:cBhvr>
                                      <p:to>
                                        <p:strVal val="hidden"/>
                                      </p:to>
                                    </p:set>
                                  </p:childTnLst>
                                </p:cTn>
                              </p:par>
                            </p:childTnLst>
                          </p:cTn>
                        </p:par>
                        <p:par>
                          <p:cTn id="129" fill="hold">
                            <p:stCondLst>
                              <p:cond delay="10750"/>
                            </p:stCondLst>
                            <p:childTnLst>
                              <p:par>
                                <p:cTn id="130" presetID="1" presetClass="entr" presetSubtype="0" fill="hold" grpId="0" nodeType="afterEffect">
                                  <p:stCondLst>
                                    <p:cond delay="0"/>
                                  </p:stCondLst>
                                  <p:childTnLst>
                                    <p:set>
                                      <p:cBhvr>
                                        <p:cTn id="131" dur="1" fill="hold">
                                          <p:stCondLst>
                                            <p:cond delay="0"/>
                                          </p:stCondLst>
                                        </p:cTn>
                                        <p:tgtEl>
                                          <p:spTgt spid="136"/>
                                        </p:tgtEl>
                                        <p:attrNameLst>
                                          <p:attrName>style.visibility</p:attrName>
                                        </p:attrNameLst>
                                      </p:cBhvr>
                                      <p:to>
                                        <p:strVal val="visible"/>
                                      </p:to>
                                    </p:set>
                                  </p:childTnLst>
                                </p:cTn>
                              </p:par>
                            </p:childTnLst>
                          </p:cTn>
                        </p:par>
                        <p:par>
                          <p:cTn id="132" fill="hold">
                            <p:stCondLst>
                              <p:cond delay="10750"/>
                            </p:stCondLst>
                            <p:childTnLst>
                              <p:par>
                                <p:cTn id="133" presetID="1" presetClass="entr" presetSubtype="0" fill="hold" grpId="0" nodeType="afterEffect">
                                  <p:stCondLst>
                                    <p:cond delay="500"/>
                                  </p:stCondLst>
                                  <p:childTnLst>
                                    <p:set>
                                      <p:cBhvr>
                                        <p:cTn id="134" dur="1" fill="hold">
                                          <p:stCondLst>
                                            <p:cond delay="0"/>
                                          </p:stCondLst>
                                        </p:cTn>
                                        <p:tgtEl>
                                          <p:spTgt spid="119"/>
                                        </p:tgtEl>
                                        <p:attrNameLst>
                                          <p:attrName>style.visibility</p:attrName>
                                        </p:attrNameLst>
                                      </p:cBhvr>
                                      <p:to>
                                        <p:strVal val="visible"/>
                                      </p:to>
                                    </p:set>
                                  </p:childTnLst>
                                </p:cTn>
                              </p:par>
                            </p:childTnLst>
                          </p:cTn>
                        </p:par>
                        <p:par>
                          <p:cTn id="135" fill="hold">
                            <p:stCondLst>
                              <p:cond delay="11250"/>
                            </p:stCondLst>
                            <p:childTnLst>
                              <p:par>
                                <p:cTn id="136" presetID="1" presetClass="exit" presetSubtype="0" fill="hold" grpId="1" nodeType="afterEffect">
                                  <p:stCondLst>
                                    <p:cond delay="250"/>
                                  </p:stCondLst>
                                  <p:childTnLst>
                                    <p:set>
                                      <p:cBhvr>
                                        <p:cTn id="137" dur="1" fill="hold">
                                          <p:stCondLst>
                                            <p:cond delay="0"/>
                                          </p:stCondLst>
                                        </p:cTn>
                                        <p:tgtEl>
                                          <p:spTgt spid="119"/>
                                        </p:tgtEl>
                                        <p:attrNameLst>
                                          <p:attrName>style.visibility</p:attrName>
                                        </p:attrNameLst>
                                      </p:cBhvr>
                                      <p:to>
                                        <p:strVal val="hidden"/>
                                      </p:to>
                                    </p:set>
                                  </p:childTnLst>
                                </p:cTn>
                              </p:par>
                            </p:childTnLst>
                          </p:cTn>
                        </p:par>
                        <p:par>
                          <p:cTn id="138" fill="hold">
                            <p:stCondLst>
                              <p:cond delay="11500"/>
                            </p:stCondLst>
                            <p:childTnLst>
                              <p:par>
                                <p:cTn id="139" presetID="1" presetClass="entr" presetSubtype="0"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childTnLst>
                                </p:cTn>
                              </p:par>
                            </p:childTnLst>
                          </p:cTn>
                        </p:par>
                        <p:par>
                          <p:cTn id="141" fill="hold">
                            <p:stCondLst>
                              <p:cond delay="11500"/>
                            </p:stCondLst>
                            <p:childTnLst>
                              <p:par>
                                <p:cTn id="142" presetID="1" presetClass="entr" presetSubtype="0" fill="hold" grpId="0" nodeType="afterEffect">
                                  <p:stCondLst>
                                    <p:cond delay="500"/>
                                  </p:stCondLst>
                                  <p:childTnLst>
                                    <p:set>
                                      <p:cBhvr>
                                        <p:cTn id="143" dur="1" fill="hold">
                                          <p:stCondLst>
                                            <p:cond delay="0"/>
                                          </p:stCondLst>
                                        </p:cTn>
                                        <p:tgtEl>
                                          <p:spTgt spid="144"/>
                                        </p:tgtEl>
                                        <p:attrNameLst>
                                          <p:attrName>style.visibility</p:attrName>
                                        </p:attrNameLst>
                                      </p:cBhvr>
                                      <p:to>
                                        <p:strVal val="visible"/>
                                      </p:to>
                                    </p:set>
                                  </p:childTnLst>
                                </p:cTn>
                              </p:par>
                            </p:childTnLst>
                          </p:cTn>
                        </p:par>
                        <p:par>
                          <p:cTn id="144" fill="hold">
                            <p:stCondLst>
                              <p:cond delay="12000"/>
                            </p:stCondLst>
                            <p:childTnLst>
                              <p:par>
                                <p:cTn id="145" presetID="1" presetClass="exit" presetSubtype="0" fill="hold" grpId="1" nodeType="afterEffect">
                                  <p:stCondLst>
                                    <p:cond delay="250"/>
                                  </p:stCondLst>
                                  <p:childTnLst>
                                    <p:set>
                                      <p:cBhvr>
                                        <p:cTn id="146" dur="1" fill="hold">
                                          <p:stCondLst>
                                            <p:cond delay="0"/>
                                          </p:stCondLst>
                                        </p:cTn>
                                        <p:tgtEl>
                                          <p:spTgt spid="144"/>
                                        </p:tgtEl>
                                        <p:attrNameLst>
                                          <p:attrName>style.visibility</p:attrName>
                                        </p:attrNameLst>
                                      </p:cBhvr>
                                      <p:to>
                                        <p:strVal val="hidden"/>
                                      </p:to>
                                    </p:set>
                                  </p:childTnLst>
                                </p:cTn>
                              </p:par>
                            </p:childTnLst>
                          </p:cTn>
                        </p:par>
                        <p:par>
                          <p:cTn id="147" fill="hold">
                            <p:stCondLst>
                              <p:cond delay="12250"/>
                            </p:stCondLst>
                            <p:childTnLst>
                              <p:par>
                                <p:cTn id="148" presetID="1" presetClass="entr" presetSubtype="0" fill="hold" grpId="0" nodeType="afterEffect">
                                  <p:stCondLst>
                                    <p:cond delay="0"/>
                                  </p:stCondLst>
                                  <p:childTnLst>
                                    <p:set>
                                      <p:cBhvr>
                                        <p:cTn id="149" dur="1" fill="hold">
                                          <p:stCondLst>
                                            <p:cond delay="0"/>
                                          </p:stCondLst>
                                        </p:cTn>
                                        <p:tgtEl>
                                          <p:spTgt spid="137"/>
                                        </p:tgtEl>
                                        <p:attrNameLst>
                                          <p:attrName>style.visibility</p:attrName>
                                        </p:attrNameLst>
                                      </p:cBhvr>
                                      <p:to>
                                        <p:strVal val="visible"/>
                                      </p:to>
                                    </p:set>
                                  </p:childTnLst>
                                </p:cTn>
                              </p:par>
                            </p:childTnLst>
                          </p:cTn>
                        </p:par>
                        <p:par>
                          <p:cTn id="150" fill="hold">
                            <p:stCondLst>
                              <p:cond delay="12250"/>
                            </p:stCondLst>
                            <p:childTnLst>
                              <p:par>
                                <p:cTn id="151" presetID="1" presetClass="entr" presetSubtype="0" fill="hold" grpId="0" nodeType="afterEffect">
                                  <p:stCondLst>
                                    <p:cond delay="0"/>
                                  </p:stCondLst>
                                  <p:childTnLst>
                                    <p:set>
                                      <p:cBhvr>
                                        <p:cTn id="152" dur="1" fill="hold">
                                          <p:stCondLst>
                                            <p:cond delay="0"/>
                                          </p:stCondLst>
                                        </p:cTn>
                                        <p:tgtEl>
                                          <p:spTgt spid="145"/>
                                        </p:tgtEl>
                                        <p:attrNameLst>
                                          <p:attrName>style.visibility</p:attrName>
                                        </p:attrNameLst>
                                      </p:cBhvr>
                                      <p:to>
                                        <p:strVal val="visible"/>
                                      </p:to>
                                    </p:set>
                                  </p:childTnLst>
                                </p:cTn>
                              </p:par>
                            </p:childTnLst>
                          </p:cTn>
                        </p:par>
                        <p:par>
                          <p:cTn id="153" fill="hold">
                            <p:stCondLst>
                              <p:cond delay="12250"/>
                            </p:stCondLst>
                            <p:childTnLst>
                              <p:par>
                                <p:cTn id="154" presetID="10" presetClass="entr" presetSubtype="0" fill="hold" grpId="0" nodeType="afterEffect">
                                  <p:stCondLst>
                                    <p:cond delay="500"/>
                                  </p:stCondLst>
                                  <p:childTnLst>
                                    <p:set>
                                      <p:cBhvr>
                                        <p:cTn id="155" dur="1" fill="hold">
                                          <p:stCondLst>
                                            <p:cond delay="0"/>
                                          </p:stCondLst>
                                        </p:cTn>
                                        <p:tgtEl>
                                          <p:spTgt spid="146"/>
                                        </p:tgtEl>
                                        <p:attrNameLst>
                                          <p:attrName>style.visibility</p:attrName>
                                        </p:attrNameLst>
                                      </p:cBhvr>
                                      <p:to>
                                        <p:strVal val="visible"/>
                                      </p:to>
                                    </p:set>
                                    <p:animEffect transition="in" filter="fade">
                                      <p:cBhvr>
                                        <p:cTn id="156" dur="10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90" grpId="0" animBg="1"/>
      <p:bldP spid="90" grpId="1" animBg="1"/>
      <p:bldP spid="91" grpId="0" animBg="1"/>
      <p:bldP spid="91" grpId="1" animBg="1"/>
      <p:bldP spid="95" grpId="0" animBg="1"/>
      <p:bldP spid="95" grpId="1" animBg="1"/>
      <p:bldP spid="105" grpId="0" animBg="1"/>
      <p:bldP spid="105" grpId="1" animBg="1"/>
      <p:bldP spid="114" grpId="0" animBg="1"/>
      <p:bldP spid="114" grpId="1" animBg="1"/>
      <p:bldP spid="115" grpId="0" animBg="1"/>
      <p:bldP spid="115" grpId="1" animBg="1"/>
      <p:bldP spid="116" grpId="0" animBg="1"/>
      <p:bldP spid="116" grpId="1" animBg="1"/>
      <p:bldP spid="117" grpId="0" animBg="1"/>
      <p:bldP spid="117" grpId="1" animBg="1"/>
      <p:bldP spid="118" grpId="0" animBg="1"/>
      <p:bldP spid="118" grpId="1" animBg="1"/>
      <p:bldP spid="119" grpId="0" animBg="1"/>
      <p:bldP spid="119" grpId="1"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3" grpId="0" animBg="1"/>
      <p:bldP spid="134" grpId="0" animBg="1"/>
      <p:bldP spid="135" grpId="0" animBg="1"/>
      <p:bldP spid="136" grpId="0" animBg="1"/>
      <p:bldP spid="137" grpId="0" animBg="1"/>
      <p:bldP spid="138" grpId="0" animBg="1"/>
      <p:bldP spid="138" grpId="1" animBg="1"/>
      <p:bldP spid="139" grpId="0" animBg="1"/>
      <p:bldP spid="139" grpId="1" animBg="1"/>
      <p:bldP spid="140" grpId="0" animBg="1"/>
      <p:bldP spid="140" grpId="1" animBg="1"/>
      <p:bldP spid="141" grpId="0" animBg="1"/>
      <p:bldP spid="141" grpId="1" animBg="1"/>
      <p:bldP spid="143" grpId="0" animBg="1"/>
      <p:bldP spid="144" grpId="0" animBg="1"/>
      <p:bldP spid="144" grpId="1" animBg="1"/>
      <p:bldP spid="145" grpId="0" animBg="1"/>
      <p:bldP spid="14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MULTIPLY THE TRIBE’S MILEAGE RATIO WITH THE TOTAL MILEAGE SHARES.</a:t>
            </a:r>
          </a:p>
        </p:txBody>
      </p:sp>
      <p:sp>
        <p:nvSpPr>
          <p:cNvPr id="42" name="TextBox 41"/>
          <p:cNvSpPr txBox="1"/>
          <p:nvPr/>
        </p:nvSpPr>
        <p:spPr>
          <a:xfrm>
            <a:off x="1863834" y="4152023"/>
            <a:ext cx="3838576"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IF THE TOTAL MILEAGE SHARES AVAILABLE WERE $90,000,000 THEN THE TRIBE’S MILEAGE SHARE WOULD BE</a:t>
            </a:r>
          </a:p>
        </p:txBody>
      </p:sp>
      <p:sp>
        <p:nvSpPr>
          <p:cNvPr id="56" name="TextBox 55"/>
          <p:cNvSpPr txBox="1"/>
          <p:nvPr/>
        </p:nvSpPr>
        <p:spPr>
          <a:xfrm>
            <a:off x="10427766" y="3571056"/>
            <a:ext cx="135325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$135,000</a:t>
            </a:r>
          </a:p>
        </p:txBody>
      </p:sp>
      <p:sp>
        <p:nvSpPr>
          <p:cNvPr id="51" name="Rectangle: Rounded Corners 50">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18" name="TextBox 17" hidden="1">
            <a:extLst>
              <a:ext uri="{FF2B5EF4-FFF2-40B4-BE49-F238E27FC236}">
                <a16:creationId xmlns:a16="http://schemas.microsoft.com/office/drawing/2014/main" id="{341E64D2-7BA0-4D49-BD1C-B061BCB0F44A}"/>
              </a:ext>
            </a:extLst>
          </p:cNvPr>
          <p:cNvSpPr txBox="1"/>
          <p:nvPr/>
        </p:nvSpPr>
        <p:spPr>
          <a:xfrm>
            <a:off x="9160549" y="4482301"/>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20" name="TextBox 19" hidden="1">
            <a:extLst>
              <a:ext uri="{FF2B5EF4-FFF2-40B4-BE49-F238E27FC236}">
                <a16:creationId xmlns:a16="http://schemas.microsoft.com/office/drawing/2014/main" id="{2DD47B1F-AA91-44DB-A489-C94F81634C6D}"/>
              </a:ext>
            </a:extLst>
          </p:cNvPr>
          <p:cNvSpPr txBox="1"/>
          <p:nvPr/>
        </p:nvSpPr>
        <p:spPr>
          <a:xfrm>
            <a:off x="5453751" y="4612175"/>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$70,000,000</a:t>
            </a:r>
          </a:p>
        </p:txBody>
      </p:sp>
      <p:sp>
        <p:nvSpPr>
          <p:cNvPr id="21" name="Rectangle 20" hidden="1">
            <a:extLst>
              <a:ext uri="{FF2B5EF4-FFF2-40B4-BE49-F238E27FC236}">
                <a16:creationId xmlns:a16="http://schemas.microsoft.com/office/drawing/2014/main" id="{3702C689-50D2-4668-98B0-9938638F3A79}"/>
              </a:ext>
            </a:extLst>
          </p:cNvPr>
          <p:cNvSpPr/>
          <p:nvPr/>
        </p:nvSpPr>
        <p:spPr>
          <a:xfrm>
            <a:off x="7286146" y="4591315"/>
            <a:ext cx="55015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latin typeface="Wingdings 2" panose="05020102010507070707" pitchFamily="18" charset="2"/>
              </a:rPr>
              <a:t>Ï</a:t>
            </a:r>
          </a:p>
        </p:txBody>
      </p:sp>
      <p:sp>
        <p:nvSpPr>
          <p:cNvPr id="22" name="TextBox 21" hidden="1">
            <a:extLst>
              <a:ext uri="{FF2B5EF4-FFF2-40B4-BE49-F238E27FC236}">
                <a16:creationId xmlns:a16="http://schemas.microsoft.com/office/drawing/2014/main" id="{45F7FF36-1D4D-45D8-B5F8-583599826C3A}"/>
              </a:ext>
            </a:extLst>
          </p:cNvPr>
          <p:cNvSpPr txBox="1"/>
          <p:nvPr/>
        </p:nvSpPr>
        <p:spPr>
          <a:xfrm>
            <a:off x="7658670" y="4610370"/>
            <a:ext cx="1560042"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0.001667</a:t>
            </a:r>
          </a:p>
        </p:txBody>
      </p:sp>
      <p:sp>
        <p:nvSpPr>
          <p:cNvPr id="23" name="TextBox 22">
            <a:extLst>
              <a:ext uri="{FF2B5EF4-FFF2-40B4-BE49-F238E27FC236}">
                <a16:creationId xmlns:a16="http://schemas.microsoft.com/office/drawing/2014/main" id="{B2D3027B-3C11-45A9-BB20-DED11CC48C85}"/>
              </a:ext>
            </a:extLst>
          </p:cNvPr>
          <p:cNvSpPr txBox="1"/>
          <p:nvPr/>
        </p:nvSpPr>
        <p:spPr>
          <a:xfrm>
            <a:off x="8976061" y="4634701"/>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24" name="TextBox 23">
            <a:extLst>
              <a:ext uri="{FF2B5EF4-FFF2-40B4-BE49-F238E27FC236}">
                <a16:creationId xmlns:a16="http://schemas.microsoft.com/office/drawing/2014/main" id="{BE3BB875-F354-4BF8-9DB8-498ED321DABE}"/>
              </a:ext>
            </a:extLst>
          </p:cNvPr>
          <p:cNvSpPr txBox="1"/>
          <p:nvPr/>
        </p:nvSpPr>
        <p:spPr>
          <a:xfrm>
            <a:off x="5606151" y="4764575"/>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$90,000,000</a:t>
            </a:r>
          </a:p>
        </p:txBody>
      </p:sp>
      <p:sp>
        <p:nvSpPr>
          <p:cNvPr id="25" name="Rectangle 24">
            <a:extLst>
              <a:ext uri="{FF2B5EF4-FFF2-40B4-BE49-F238E27FC236}">
                <a16:creationId xmlns:a16="http://schemas.microsoft.com/office/drawing/2014/main" id="{AEB22F01-D327-466E-9DF4-DDCF688242AB}"/>
              </a:ext>
            </a:extLst>
          </p:cNvPr>
          <p:cNvSpPr/>
          <p:nvPr/>
        </p:nvSpPr>
        <p:spPr>
          <a:xfrm>
            <a:off x="7438546" y="4743715"/>
            <a:ext cx="55015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latin typeface="Wingdings 2" panose="05020102010507070707" pitchFamily="18" charset="2"/>
              </a:rPr>
              <a:t>Ï</a:t>
            </a:r>
          </a:p>
        </p:txBody>
      </p:sp>
      <p:sp>
        <p:nvSpPr>
          <p:cNvPr id="26" name="TextBox 25">
            <a:extLst>
              <a:ext uri="{FF2B5EF4-FFF2-40B4-BE49-F238E27FC236}">
                <a16:creationId xmlns:a16="http://schemas.microsoft.com/office/drawing/2014/main" id="{4316F386-1A90-416F-9F90-ADD7C7DC2B21}"/>
              </a:ext>
            </a:extLst>
          </p:cNvPr>
          <p:cNvSpPr txBox="1"/>
          <p:nvPr/>
        </p:nvSpPr>
        <p:spPr>
          <a:xfrm>
            <a:off x="7811070" y="4762770"/>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27" name="TextBox 26">
            <a:extLst>
              <a:ext uri="{FF2B5EF4-FFF2-40B4-BE49-F238E27FC236}">
                <a16:creationId xmlns:a16="http://schemas.microsoft.com/office/drawing/2014/main" id="{9D63F178-37FD-4781-B1AA-72C4A82D31F1}"/>
              </a:ext>
            </a:extLst>
          </p:cNvPr>
          <p:cNvSpPr txBox="1"/>
          <p:nvPr/>
        </p:nvSpPr>
        <p:spPr>
          <a:xfrm>
            <a:off x="9375672" y="2513602"/>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28" name="TextBox 27">
            <a:extLst>
              <a:ext uri="{FF2B5EF4-FFF2-40B4-BE49-F238E27FC236}">
                <a16:creationId xmlns:a16="http://schemas.microsoft.com/office/drawing/2014/main" id="{6382AC50-CACE-4386-AA0A-D31FCD209AF0}"/>
              </a:ext>
            </a:extLst>
          </p:cNvPr>
          <p:cNvSpPr txBox="1"/>
          <p:nvPr/>
        </p:nvSpPr>
        <p:spPr>
          <a:xfrm>
            <a:off x="7999156" y="2519870"/>
            <a:ext cx="1120820"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29" name="TextBox 28">
            <a:extLst>
              <a:ext uri="{FF2B5EF4-FFF2-40B4-BE49-F238E27FC236}">
                <a16:creationId xmlns:a16="http://schemas.microsoft.com/office/drawing/2014/main" id="{1335BC81-5AE6-44CB-A60E-D0C3229404DA}"/>
              </a:ext>
            </a:extLst>
          </p:cNvPr>
          <p:cNvSpPr txBox="1"/>
          <p:nvPr/>
        </p:nvSpPr>
        <p:spPr>
          <a:xfrm>
            <a:off x="9031617" y="2399753"/>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30" name="TextBox 29">
            <a:extLst>
              <a:ext uri="{FF2B5EF4-FFF2-40B4-BE49-F238E27FC236}">
                <a16:creationId xmlns:a16="http://schemas.microsoft.com/office/drawing/2014/main" id="{3D26DCD6-F771-4D47-BBB3-7AA2BA336560}"/>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18752131"/>
      </p:ext>
    </p:extLst>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3"/>
          <p:cNvSpPr/>
          <p:nvPr/>
        </p:nvSpPr>
        <p:spPr>
          <a:xfrm>
            <a:off x="1609344" y="393192"/>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5" name="Rectangle 44"/>
          <p:cNvSpPr/>
          <p:nvPr/>
        </p:nvSpPr>
        <p:spPr>
          <a:xfrm>
            <a:off x="2271919" y="2540832"/>
            <a:ext cx="347723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FC4AE"/>
                </a:solidFill>
                <a:effectLst/>
                <a:uLnTx/>
                <a:uFillTx/>
              </a:rPr>
              <a:t>TOTAL ELIGIBLE MILEAGE </a:t>
            </a:r>
          </a:p>
        </p:txBody>
      </p:sp>
      <p:sp>
        <p:nvSpPr>
          <p:cNvPr id="46" name="Rectangle 45"/>
          <p:cNvSpPr/>
          <p:nvPr/>
        </p:nvSpPr>
        <p:spPr>
          <a:xfrm>
            <a:off x="6034671" y="2531307"/>
            <a:ext cx="104227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FFC4AE"/>
                </a:solidFill>
                <a:effectLst>
                  <a:outerShdw blurRad="50800" dist="38100" dir="2700000" algn="tl" rotWithShape="0">
                    <a:prstClr val="black">
                      <a:alpha val="40000"/>
                    </a:prstClr>
                  </a:outerShdw>
                </a:effectLst>
                <a:uLnTx/>
                <a:uFillTx/>
              </a:rPr>
              <a:t>60,000</a:t>
            </a:r>
            <a:endParaRPr kumimoji="0" lang="en-US" sz="2400" i="0" u="none" strike="noStrike" kern="0" cap="none" spc="0" normalizeH="0" baseline="0" noProof="0" dirty="0">
              <a:ln>
                <a:noFill/>
              </a:ln>
              <a:solidFill>
                <a:srgbClr val="FFC4AE"/>
              </a:solidFill>
              <a:effectLst/>
              <a:uLnTx/>
              <a:uFillTx/>
            </a:endParaRPr>
          </a:p>
        </p:txBody>
      </p:sp>
      <p:sp>
        <p:nvSpPr>
          <p:cNvPr id="34" name="Rectangle 33"/>
          <p:cNvSpPr/>
          <p:nvPr/>
        </p:nvSpPr>
        <p:spPr>
          <a:xfrm>
            <a:off x="5598343" y="2450703"/>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i="0" u="none" strike="noStrike" kern="0" cap="none" spc="0" normalizeH="0" baseline="0" noProof="0" dirty="0">
                <a:ln>
                  <a:noFill/>
                </a:ln>
                <a:solidFill>
                  <a:srgbClr val="FFC4AE"/>
                </a:solidFill>
                <a:effectLst/>
                <a:uLnTx/>
                <a:uFillTx/>
              </a:rPr>
              <a:t>=</a:t>
            </a:r>
          </a:p>
        </p:txBody>
      </p:sp>
      <p:sp>
        <p:nvSpPr>
          <p:cNvPr id="41" name="TextBox 40"/>
          <p:cNvSpPr txBox="1"/>
          <p:nvPr/>
        </p:nvSpPr>
        <p:spPr>
          <a:xfrm>
            <a:off x="2146431" y="3109418"/>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MULTIPLY THE TRIBE’S MILEAGE RATIO WITH THE TOTAL MILEAGE SHARES.</a:t>
            </a:r>
          </a:p>
        </p:txBody>
      </p:sp>
      <p:sp>
        <p:nvSpPr>
          <p:cNvPr id="42" name="TextBox 41"/>
          <p:cNvSpPr txBox="1"/>
          <p:nvPr/>
        </p:nvSpPr>
        <p:spPr>
          <a:xfrm>
            <a:off x="1863834" y="4152023"/>
            <a:ext cx="3838576"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C4AE"/>
                </a:solidFill>
                <a:effectLst/>
                <a:uLnTx/>
                <a:uFillTx/>
              </a:rPr>
              <a:t>IF THE TOTAL MILEAGE SHARES AVAILABLE WERE $90,000,000 THEN THE TRIBE’S MILEAGE SHARE WOULD BE</a:t>
            </a:r>
          </a:p>
        </p:txBody>
      </p:sp>
      <p:sp>
        <p:nvSpPr>
          <p:cNvPr id="52" name="TextBox 51"/>
          <p:cNvSpPr txBox="1"/>
          <p:nvPr/>
        </p:nvSpPr>
        <p:spPr>
          <a:xfrm>
            <a:off x="8961279" y="2446645"/>
            <a:ext cx="38985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53" name="TextBox 52"/>
          <p:cNvSpPr txBox="1"/>
          <p:nvPr/>
        </p:nvSpPr>
        <p:spPr>
          <a:xfrm>
            <a:off x="9375672" y="2513602"/>
            <a:ext cx="1043876"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19" name="TextBox 18"/>
          <p:cNvSpPr txBox="1"/>
          <p:nvPr/>
        </p:nvSpPr>
        <p:spPr>
          <a:xfrm>
            <a:off x="7999156" y="2519870"/>
            <a:ext cx="986167"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RATIO</a:t>
            </a:r>
          </a:p>
        </p:txBody>
      </p:sp>
      <p:sp>
        <p:nvSpPr>
          <p:cNvPr id="93" name="TextBox 92"/>
          <p:cNvSpPr txBox="1"/>
          <p:nvPr/>
        </p:nvSpPr>
        <p:spPr>
          <a:xfrm>
            <a:off x="9189144" y="4610370"/>
            <a:ext cx="1556836"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$135,000</a:t>
            </a:r>
          </a:p>
        </p:txBody>
      </p:sp>
      <p:sp>
        <p:nvSpPr>
          <p:cNvPr id="56" name="Rectangle: Rounded Corners 55">
            <a:hlinkClick r:id="rId2" action="ppaction://hlinksldjump"/>
          </p:cNvPr>
          <p:cNvSpPr/>
          <p:nvPr/>
        </p:nvSpPr>
        <p:spPr>
          <a:xfrm>
            <a:off x="5065874" y="887061"/>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MILEAGE SHARES EXAMPLE CALCULATION</a:t>
            </a:r>
          </a:p>
        </p:txBody>
      </p:sp>
      <p:sp>
        <p:nvSpPr>
          <p:cNvPr id="20" name="Action Button: Go Forward or Next 1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1" name="Action Button: Go Back or Previous 20">
            <a:hlinkClick r:id="rId3"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3A7477FF-3679-4495-8DEF-B77F10253489}"/>
              </a:ext>
            </a:extLst>
          </p:cNvPr>
          <p:cNvSpPr txBox="1"/>
          <p:nvPr/>
        </p:nvSpPr>
        <p:spPr>
          <a:xfrm>
            <a:off x="8787571" y="4482301"/>
            <a:ext cx="439544" cy="70788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a:t>
            </a:r>
          </a:p>
        </p:txBody>
      </p:sp>
      <p:sp>
        <p:nvSpPr>
          <p:cNvPr id="23" name="TextBox 22">
            <a:extLst>
              <a:ext uri="{FF2B5EF4-FFF2-40B4-BE49-F238E27FC236}">
                <a16:creationId xmlns:a16="http://schemas.microsoft.com/office/drawing/2014/main" id="{B5EB46DA-1EE1-459E-BEC7-380F69EC0156}"/>
              </a:ext>
            </a:extLst>
          </p:cNvPr>
          <p:cNvSpPr txBox="1"/>
          <p:nvPr/>
        </p:nvSpPr>
        <p:spPr>
          <a:xfrm>
            <a:off x="5453751" y="4612175"/>
            <a:ext cx="201529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$90,000,000</a:t>
            </a:r>
          </a:p>
        </p:txBody>
      </p:sp>
      <p:sp>
        <p:nvSpPr>
          <p:cNvPr id="24" name="Rectangle 23">
            <a:extLst>
              <a:ext uri="{FF2B5EF4-FFF2-40B4-BE49-F238E27FC236}">
                <a16:creationId xmlns:a16="http://schemas.microsoft.com/office/drawing/2014/main" id="{F4D5FE3B-1C44-44C8-81DF-736A553BD200}"/>
              </a:ext>
            </a:extLst>
          </p:cNvPr>
          <p:cNvSpPr/>
          <p:nvPr/>
        </p:nvSpPr>
        <p:spPr>
          <a:xfrm>
            <a:off x="7286146" y="4591315"/>
            <a:ext cx="55015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latin typeface="Wingdings 2" panose="05020102010507070707" pitchFamily="18" charset="2"/>
              </a:rPr>
              <a:t>Ï</a:t>
            </a:r>
          </a:p>
        </p:txBody>
      </p:sp>
      <p:sp>
        <p:nvSpPr>
          <p:cNvPr id="25" name="TextBox 24">
            <a:extLst>
              <a:ext uri="{FF2B5EF4-FFF2-40B4-BE49-F238E27FC236}">
                <a16:creationId xmlns:a16="http://schemas.microsoft.com/office/drawing/2014/main" id="{7674BE4A-60EE-4FA9-BDD5-22391F0D2DB9}"/>
              </a:ext>
            </a:extLst>
          </p:cNvPr>
          <p:cNvSpPr txBox="1"/>
          <p:nvPr/>
        </p:nvSpPr>
        <p:spPr>
          <a:xfrm>
            <a:off x="7658670" y="4610370"/>
            <a:ext cx="1194558"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0.0015</a:t>
            </a:r>
          </a:p>
        </p:txBody>
      </p:sp>
      <p:sp>
        <p:nvSpPr>
          <p:cNvPr id="26" name="TextBox 25">
            <a:extLst>
              <a:ext uri="{FF2B5EF4-FFF2-40B4-BE49-F238E27FC236}">
                <a16:creationId xmlns:a16="http://schemas.microsoft.com/office/drawing/2014/main" id="{6A46ACC8-3B24-4AA1-A6EE-9E4F21356A16}"/>
              </a:ext>
            </a:extLst>
          </p:cNvPr>
          <p:cNvSpPr txBox="1"/>
          <p:nvPr/>
        </p:nvSpPr>
        <p:spPr>
          <a:xfrm>
            <a:off x="1749001" y="86037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Tree>
    <p:extLst>
      <p:ext uri="{BB962C8B-B14F-4D97-AF65-F5344CB8AC3E}">
        <p14:creationId xmlns:p14="http://schemas.microsoft.com/office/powerpoint/2010/main" val="26326609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TextBox 18"/>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3" name="TextBox 12">
            <a:extLst>
              <a:ext uri="{FF2B5EF4-FFF2-40B4-BE49-F238E27FC236}">
                <a16:creationId xmlns:a16="http://schemas.microsoft.com/office/drawing/2014/main" id="{DC704218-0FDC-42BE-8006-1A5EB4CC878B}"/>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6" name="!!Safety">
            <a:extLst>
              <a:ext uri="{FF2B5EF4-FFF2-40B4-BE49-F238E27FC236}">
                <a16:creationId xmlns:a16="http://schemas.microsoft.com/office/drawing/2014/main" id="{67D46EB0-6577-40C8-8C1A-9547A412B7FA}"/>
              </a:ext>
            </a:extLst>
          </p:cNvPr>
          <p:cNvSpPr/>
          <p:nvPr/>
        </p:nvSpPr>
        <p:spPr>
          <a:xfrm rot="16200000">
            <a:off x="1618109" y="2905662"/>
            <a:ext cx="1920240" cy="1920240"/>
          </a:xfrm>
          <a:prstGeom prst="pie">
            <a:avLst>
              <a:gd name="adj1" fmla="val 9051192"/>
              <a:gd name="adj2" fmla="val 16161088"/>
            </a:avLst>
          </a:prstGeom>
          <a:solidFill>
            <a:srgbClr val="A063C6"/>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HPP">
            <a:extLst>
              <a:ext uri="{FF2B5EF4-FFF2-40B4-BE49-F238E27FC236}">
                <a16:creationId xmlns:a16="http://schemas.microsoft.com/office/drawing/2014/main" id="{362FA461-4A16-4515-BBF2-4FF182EE7451}"/>
              </a:ext>
            </a:extLst>
          </p:cNvPr>
          <p:cNvSpPr/>
          <p:nvPr/>
        </p:nvSpPr>
        <p:spPr>
          <a:xfrm rot="16200000">
            <a:off x="1276762" y="2436903"/>
            <a:ext cx="1920240" cy="1920240"/>
          </a:xfrm>
          <a:prstGeom prst="pie">
            <a:avLst>
              <a:gd name="adj1" fmla="val 16144409"/>
              <a:gd name="adj2" fmla="val 17929178"/>
            </a:avLst>
          </a:prstGeom>
          <a:solidFill>
            <a:srgbClr val="B6B2B2"/>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Planning">
            <a:extLst>
              <a:ext uri="{FF2B5EF4-FFF2-40B4-BE49-F238E27FC236}">
                <a16:creationId xmlns:a16="http://schemas.microsoft.com/office/drawing/2014/main" id="{A35B83F0-F923-49D2-A99F-6C0FC3829A93}"/>
              </a:ext>
            </a:extLst>
          </p:cNvPr>
          <p:cNvSpPr/>
          <p:nvPr/>
        </p:nvSpPr>
        <p:spPr>
          <a:xfrm rot="16200000">
            <a:off x="1507532" y="2064790"/>
            <a:ext cx="1920240" cy="1920240"/>
          </a:xfrm>
          <a:prstGeom prst="pie">
            <a:avLst>
              <a:gd name="adj1" fmla="val 17944980"/>
              <a:gd name="adj2" fmla="val 21681"/>
            </a:avLst>
          </a:prstGeom>
          <a:solidFill>
            <a:srgbClr val="FFE16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PMO">
            <a:extLst>
              <a:ext uri="{FF2B5EF4-FFF2-40B4-BE49-F238E27FC236}">
                <a16:creationId xmlns:a16="http://schemas.microsoft.com/office/drawing/2014/main" id="{53EE4AA3-790D-4AA7-BB12-D9882B8BCE42}"/>
              </a:ext>
            </a:extLst>
          </p:cNvPr>
          <p:cNvSpPr/>
          <p:nvPr/>
        </p:nvSpPr>
        <p:spPr>
          <a:xfrm rot="16200000">
            <a:off x="2165566" y="2319829"/>
            <a:ext cx="1920240" cy="1920240"/>
          </a:xfrm>
          <a:prstGeom prst="pie">
            <a:avLst>
              <a:gd name="adj1" fmla="val 0"/>
              <a:gd name="adj2" fmla="val 9044630"/>
            </a:avLst>
          </a:pr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TextBox 22">
            <a:extLst>
              <a:ext uri="{FF2B5EF4-FFF2-40B4-BE49-F238E27FC236}">
                <a16:creationId xmlns:a16="http://schemas.microsoft.com/office/drawing/2014/main" id="{3BDA42D2-F4D1-4441-A8CD-CF7A2D6C8108}"/>
              </a:ext>
            </a:extLst>
          </p:cNvPr>
          <p:cNvSpPr txBox="1"/>
          <p:nvPr/>
        </p:nvSpPr>
        <p:spPr>
          <a:xfrm>
            <a:off x="3295548" y="2910616"/>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4" name="TextBox 23">
            <a:extLst>
              <a:ext uri="{FF2B5EF4-FFF2-40B4-BE49-F238E27FC236}">
                <a16:creationId xmlns:a16="http://schemas.microsoft.com/office/drawing/2014/main" id="{9CFA31C4-7AE9-42FD-9DC3-2A7F75DEE21C}"/>
              </a:ext>
            </a:extLst>
          </p:cNvPr>
          <p:cNvSpPr txBox="1"/>
          <p:nvPr/>
        </p:nvSpPr>
        <p:spPr>
          <a:xfrm>
            <a:off x="1296045" y="3060911"/>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26" name="TextBox 25">
            <a:extLst>
              <a:ext uri="{FF2B5EF4-FFF2-40B4-BE49-F238E27FC236}">
                <a16:creationId xmlns:a16="http://schemas.microsoft.com/office/drawing/2014/main" id="{B38267C2-0343-4B42-8E9A-A53718E084C4}"/>
              </a:ext>
            </a:extLst>
          </p:cNvPr>
          <p:cNvSpPr txBox="1"/>
          <p:nvPr/>
        </p:nvSpPr>
        <p:spPr>
          <a:xfrm>
            <a:off x="1790008" y="4089463"/>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1" name="TextBox 30">
            <a:extLst>
              <a:ext uri="{FF2B5EF4-FFF2-40B4-BE49-F238E27FC236}">
                <a16:creationId xmlns:a16="http://schemas.microsoft.com/office/drawing/2014/main" id="{B6E1375D-1CBD-49D2-8EE4-2360A7E8ACD4}"/>
              </a:ext>
            </a:extLst>
          </p:cNvPr>
          <p:cNvSpPr txBox="1"/>
          <p:nvPr/>
        </p:nvSpPr>
        <p:spPr>
          <a:xfrm>
            <a:off x="1536880" y="2330932"/>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2" name="TextBox 31">
            <a:extLst>
              <a:ext uri="{FF2B5EF4-FFF2-40B4-BE49-F238E27FC236}">
                <a16:creationId xmlns:a16="http://schemas.microsoft.com/office/drawing/2014/main" id="{C58D49A2-115E-4A38-9C7D-F749B2E91E75}"/>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426569355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4"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5"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6" name="TextBox 25"/>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7" name="TextBox 26"/>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8" name="TextBox 27"/>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31" name="Straight Arrow Connector 30"/>
          <p:cNvCxnSpPr>
            <a:stCxn id="25" idx="0"/>
            <a:endCxn id="29"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24" idx="1"/>
            <a:endCxn id="29"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stCxn id="23" idx="2"/>
            <a:endCxn id="29"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80402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5"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6" name="TextBox 25"/>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7" name="TextBox 26"/>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9" name="TextBox 28"/>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31" name="Straight Arrow Connector 30"/>
          <p:cNvCxnSpPr>
            <a:stCxn id="25" idx="0"/>
            <a:endCxn id="29"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stCxn id="23" idx="2"/>
            <a:endCxn id="29"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4"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5" name="TextBox 14"/>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24171555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TextBox 3">
            <a:extLst>
              <a:ext uri="{FF2B5EF4-FFF2-40B4-BE49-F238E27FC236}">
                <a16:creationId xmlns:a16="http://schemas.microsoft.com/office/drawing/2014/main" id="{92411BDC-3A27-4664-90E2-5559ADAB18BA}"/>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2740975650"/>
      </p:ext>
    </p:extLst>
  </p:cSld>
  <p:clrMapOvr>
    <a:masterClrMapping/>
  </p:clrMapOvr>
  <p:transition spd="slow" advClick="0" advTm="0">
    <p:fade/>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TextBox 37"/>
          <p:cNvSpPr txBox="1"/>
          <p:nvPr/>
        </p:nvSpPr>
        <p:spPr>
          <a:xfrm>
            <a:off x="2223247" y="3030724"/>
            <a:ext cx="7878621"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39 PERCENT OF THE TRIBAL SHARES FUNDS (SUBSECTION B) ARE DIVIDED AMONG TRIBES BASED ON THE MOST RECENT TRIBAL POPULATION DATA AS COMPUTED UNDER THE NATIVE AMERICAN HOUSING ASSISTANCE AND SELF-DETERMINATION ACT OF 1996 (NAHASDA).</a:t>
            </a:r>
          </a:p>
        </p:txBody>
      </p:sp>
      <p:sp>
        <p:nvSpPr>
          <p:cNvPr id="6" name="TextBox 5">
            <a:extLst>
              <a:ext uri="{FF2B5EF4-FFF2-40B4-BE49-F238E27FC236}">
                <a16:creationId xmlns:a16="http://schemas.microsoft.com/office/drawing/2014/main" id="{40ED071A-B443-4143-8A00-B8C8FE05A82D}"/>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391480799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TextBox 37"/>
          <p:cNvSpPr txBox="1"/>
          <p:nvPr/>
        </p:nvSpPr>
        <p:spPr>
          <a:xfrm>
            <a:off x="2223247" y="3030724"/>
            <a:ext cx="7878621"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39 PERCENT OF THE TRIBAL SHARES FUNDS (SUBSECTION B) ARE DIVIDED AMONG TRIBES BASED ON THE MOST RECENT TRIBAL POPULATION DATA AS COMPUTED UNDER THE NATIVE AMERICAN HOUSING ASSISTANCE AND SELF-DETERMINATION ACT OF 1996 (NAHASDA).</a:t>
            </a:r>
          </a:p>
        </p:txBody>
      </p:sp>
      <p:sp>
        <p:nvSpPr>
          <p:cNvPr id="8" name="Action Button: Go Forward or Next 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7" name="TextBox 6"/>
          <p:cNvSpPr txBox="1"/>
          <p:nvPr/>
        </p:nvSpPr>
        <p:spPr>
          <a:xfrm>
            <a:off x="2156689" y="5200650"/>
            <a:ext cx="7878621"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THE MOST RECENT POPULATION</a:t>
            </a:r>
            <a:r>
              <a:rPr kumimoji="0" lang="en-US" sz="2400" b="0" i="0" u="none" strike="noStrike" kern="0" cap="none" spc="0" normalizeH="0" noProof="0" dirty="0">
                <a:ln>
                  <a:noFill/>
                </a:ln>
                <a:solidFill>
                  <a:srgbClr val="FDBA8D"/>
                </a:solidFill>
                <a:effectLst/>
                <a:uLnTx/>
                <a:uFillTx/>
              </a:rPr>
              <a:t> DATA AVAILABLE IS TYPICALLY FROM THE PREVIOUS FISCAL YEAR.</a:t>
            </a:r>
            <a:endParaRPr kumimoji="0" lang="en-US" sz="2400" b="0" i="0" u="none" strike="noStrike" kern="0" cap="none" spc="0" normalizeH="0" baseline="0" noProof="0" dirty="0">
              <a:ln>
                <a:noFill/>
              </a:ln>
              <a:solidFill>
                <a:srgbClr val="FDBA8D"/>
              </a:solidFill>
              <a:effectLst/>
              <a:uLnTx/>
              <a:uFillTx/>
            </a:endParaRPr>
          </a:p>
        </p:txBody>
      </p:sp>
      <p:sp>
        <p:nvSpPr>
          <p:cNvPr id="9" name="TextBox 8">
            <a:extLst>
              <a:ext uri="{FF2B5EF4-FFF2-40B4-BE49-F238E27FC236}">
                <a16:creationId xmlns:a16="http://schemas.microsoft.com/office/drawing/2014/main" id="{51B7F0B9-D5D0-4FA2-9691-A5C507DA296A}"/>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19503607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120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TextBox 3">
            <a:extLst>
              <a:ext uri="{FF2B5EF4-FFF2-40B4-BE49-F238E27FC236}">
                <a16:creationId xmlns:a16="http://schemas.microsoft.com/office/drawing/2014/main" id="{F7774300-55BA-40D0-94D5-703950EDFE56}"/>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45578833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0" name="TextBox 39"/>
          <p:cNvSpPr txBox="1"/>
          <p:nvPr/>
        </p:nvSpPr>
        <p:spPr>
          <a:xfrm>
            <a:off x="2514246" y="2598566"/>
            <a:ext cx="7293973"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43" name="TextBox 42"/>
          <p:cNvSpPr txBox="1"/>
          <p:nvPr/>
        </p:nvSpPr>
        <p:spPr>
          <a:xfrm>
            <a:off x="2514245" y="4404783"/>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34" name="Action Button: Go Forward or Next 33">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8" name="Action Button: Go Back or Previous 37">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11CCD873-8804-4242-A858-9E60DE8FCFE9}"/>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307725855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700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7" name="TextBox 6">
            <a:extLst>
              <a:ext uri="{FF2B5EF4-FFF2-40B4-BE49-F238E27FC236}">
                <a16:creationId xmlns:a16="http://schemas.microsoft.com/office/drawing/2014/main" id="{D28B2077-227E-4386-AF75-266B57E9F7DF}"/>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6059538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48" name="TextBox 47"/>
          <p:cNvSpPr txBox="1"/>
          <p:nvPr/>
        </p:nvSpPr>
        <p:spPr>
          <a:xfrm>
            <a:off x="4029797" y="2590663"/>
            <a:ext cx="7032650"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SUPPOSE A TRIBE’S NAHASDA POPULATION IS 3,000.</a:t>
            </a:r>
          </a:p>
        </p:txBody>
      </p:sp>
      <p:sp>
        <p:nvSpPr>
          <p:cNvPr id="49" name="TextBox 48"/>
          <p:cNvSpPr txBox="1"/>
          <p:nvPr/>
        </p:nvSpPr>
        <p:spPr>
          <a:xfrm>
            <a:off x="4029797" y="3177755"/>
            <a:ext cx="70326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THE TOTAL NAHASDA POPULATION </a:t>
            </a:r>
            <a:r>
              <a:rPr lang="en-US" sz="2400" kern="0" dirty="0">
                <a:solidFill>
                  <a:srgbClr val="FDBA8D"/>
                </a:solidFill>
              </a:rPr>
              <a:t>I</a:t>
            </a:r>
            <a:r>
              <a:rPr kumimoji="0" lang="en-US" sz="2400" i="0" u="none" strike="noStrike" kern="0" cap="none" spc="0" normalizeH="0" baseline="0" noProof="0" dirty="0">
                <a:ln>
                  <a:noFill/>
                </a:ln>
                <a:solidFill>
                  <a:srgbClr val="FDBA8D"/>
                </a:solidFill>
                <a:effectLst/>
                <a:uLnTx/>
                <a:uFillTx/>
              </a:rPr>
              <a:t>S APPROXIMATELY 1,500,000.</a:t>
            </a:r>
          </a:p>
        </p:txBody>
      </p:sp>
      <p:sp>
        <p:nvSpPr>
          <p:cNvPr id="11" name="Rectangle 10"/>
          <p:cNvSpPr/>
          <p:nvPr/>
        </p:nvSpPr>
        <p:spPr>
          <a:xfrm>
            <a:off x="2693020" y="3131200"/>
            <a:ext cx="76495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RATIO</a:t>
            </a:r>
          </a:p>
        </p:txBody>
      </p:sp>
      <p:sp>
        <p:nvSpPr>
          <p:cNvPr id="19" name="Rectangle 18"/>
          <p:cNvSpPr/>
          <p:nvPr/>
        </p:nvSpPr>
        <p:spPr>
          <a:xfrm>
            <a:off x="9945123" y="2590662"/>
            <a:ext cx="886781"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3,000</a:t>
            </a:r>
          </a:p>
        </p:txBody>
      </p:sp>
      <p:sp>
        <p:nvSpPr>
          <p:cNvPr id="34" name="Rectangle 33"/>
          <p:cNvSpPr/>
          <p:nvPr/>
        </p:nvSpPr>
        <p:spPr>
          <a:xfrm>
            <a:off x="6802818" y="3532573"/>
            <a:ext cx="143340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1,500,000</a:t>
            </a:r>
          </a:p>
        </p:txBody>
      </p:sp>
      <p:sp>
        <p:nvSpPr>
          <p:cNvPr id="13" name="TextBox 12">
            <a:extLst>
              <a:ext uri="{FF2B5EF4-FFF2-40B4-BE49-F238E27FC236}">
                <a16:creationId xmlns:a16="http://schemas.microsoft.com/office/drawing/2014/main" id="{01E87B64-7BA6-46C7-990C-198CE1F22B18}"/>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732288358"/>
      </p:ext>
    </p:extLst>
  </p:cSld>
  <p:clrMapOvr>
    <a:masterClrMapping/>
  </p:clrMapOvr>
  <mc:AlternateContent xmlns:mc="http://schemas.openxmlformats.org/markup-compatibility/2006" xmlns:p14="http://schemas.microsoft.com/office/powerpoint/2010/main">
    <mc:Choice Requires="p14">
      <p:transition p14:dur="10" advClick="0" advTm="10000"/>
    </mc:Choice>
    <mc:Fallback xmlns="">
      <p:transition advClick="0" advTm="1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1000"/>
                                        <p:tgtEl>
                                          <p:spTgt spid="19"/>
                                        </p:tgtEl>
                                      </p:cBhvr>
                                    </p:animEffect>
                                  </p:childTnLst>
                                </p:cTn>
                              </p:par>
                              <p:par>
                                <p:cTn id="11" presetID="10" presetClass="entr" presetSubtype="0" fill="hold" grpId="0" nodeType="withEffect">
                                  <p:stCondLst>
                                    <p:cond delay="300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childTnLst>
                                </p:cTn>
                              </p:par>
                              <p:par>
                                <p:cTn id="14" presetID="10" presetClass="entr" presetSubtype="0" fill="hold" grpId="0" nodeType="withEffect">
                                  <p:stCondLst>
                                    <p:cond delay="400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9" grpId="0"/>
      <p:bldP spid="34"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48" name="TextBox 47"/>
          <p:cNvSpPr txBox="1"/>
          <p:nvPr/>
        </p:nvSpPr>
        <p:spPr>
          <a:xfrm>
            <a:off x="4029797" y="2590663"/>
            <a:ext cx="7032650"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SUPPOSE A TRIBE’S NAHASDA POPULATION IS 3,000.</a:t>
            </a:r>
          </a:p>
        </p:txBody>
      </p:sp>
      <p:sp>
        <p:nvSpPr>
          <p:cNvPr id="49" name="TextBox 48"/>
          <p:cNvSpPr txBox="1"/>
          <p:nvPr/>
        </p:nvSpPr>
        <p:spPr>
          <a:xfrm>
            <a:off x="4029797" y="3177755"/>
            <a:ext cx="70326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THE TOTAL NAHASDA POPULATION IS APPROXIMATELY 1,500,000.</a:t>
            </a:r>
          </a:p>
        </p:txBody>
      </p:sp>
      <p:sp>
        <p:nvSpPr>
          <p:cNvPr id="11" name="Rectangle 10"/>
          <p:cNvSpPr/>
          <p:nvPr/>
        </p:nvSpPr>
        <p:spPr>
          <a:xfrm>
            <a:off x="4829513" y="4483861"/>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p>
        </p:txBody>
      </p:sp>
      <p:sp>
        <p:nvSpPr>
          <p:cNvPr id="19" name="Rectangle 18"/>
          <p:cNvSpPr/>
          <p:nvPr/>
        </p:nvSpPr>
        <p:spPr>
          <a:xfrm>
            <a:off x="9945123" y="2590662"/>
            <a:ext cx="886781"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3,000</a:t>
            </a:r>
          </a:p>
        </p:txBody>
      </p:sp>
      <p:sp>
        <p:nvSpPr>
          <p:cNvPr id="34" name="Rectangle 33"/>
          <p:cNvSpPr/>
          <p:nvPr/>
        </p:nvSpPr>
        <p:spPr>
          <a:xfrm>
            <a:off x="6802812" y="3534771"/>
            <a:ext cx="143340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1,500,000</a:t>
            </a:r>
          </a:p>
        </p:txBody>
      </p:sp>
      <p:sp>
        <p:nvSpPr>
          <p:cNvPr id="38" name="Rectangle 37"/>
          <p:cNvSpPr/>
          <p:nvPr/>
        </p:nvSpPr>
        <p:spPr>
          <a:xfrm>
            <a:off x="5801339" y="4451375"/>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cxnSp>
        <p:nvCxnSpPr>
          <p:cNvPr id="43" name="Straight Connector 42"/>
          <p:cNvCxnSpPr/>
          <p:nvPr/>
        </p:nvCxnSpPr>
        <p:spPr>
          <a:xfrm>
            <a:off x="6261100" y="4751055"/>
            <a:ext cx="1623886" cy="0"/>
          </a:xfrm>
          <a:prstGeom prst="line">
            <a:avLst/>
          </a:prstGeom>
          <a:ln w="12700">
            <a:solidFill>
              <a:schemeClr val="accent2">
                <a:lumMod val="60000"/>
                <a:lumOff val="40000"/>
              </a:schemeClr>
            </a:solidFill>
          </a:ln>
        </p:spPr>
        <p:style>
          <a:lnRef idx="3">
            <a:schemeClr val="accent6"/>
          </a:lnRef>
          <a:fillRef idx="0">
            <a:schemeClr val="accent6"/>
          </a:fillRef>
          <a:effectRef idx="2">
            <a:schemeClr val="accent6"/>
          </a:effectRef>
          <a:fontRef idx="minor">
            <a:schemeClr val="tx1"/>
          </a:fontRef>
        </p:style>
      </p:cxnSp>
      <p:sp>
        <p:nvSpPr>
          <p:cNvPr id="15" name="TextBox 14">
            <a:extLst>
              <a:ext uri="{FF2B5EF4-FFF2-40B4-BE49-F238E27FC236}">
                <a16:creationId xmlns:a16="http://schemas.microsoft.com/office/drawing/2014/main" id="{6BC8A8B0-F2F1-456E-9DDF-3335047C333F}"/>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7966236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Safety"/>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PP"/>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lanning"/>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PMO"/>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14" name="TextBox 13"/>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15" name="TextBox 14"/>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16" name="Action Button: Go Forward or Next 15">
            <a:hlinkClick r:id="" action="ppaction://hlinkshowjump?jump=nextslide" highlightClick="1"/>
          </p:cNvPr>
          <p:cNvSpPr/>
          <p:nvPr/>
        </p:nvSpPr>
        <p:spPr>
          <a:xfrm>
            <a:off x="4783995"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8" name="Action Button: Go Back or Previous 17">
            <a:hlinkClick r:id="rId2" action="ppaction://hlinksldjump" highlightClick="1"/>
          </p:cNvPr>
          <p:cNvSpPr/>
          <p:nvPr/>
        </p:nvSpPr>
        <p:spPr>
          <a:xfrm>
            <a:off x="2295423"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9" name="TextBox 18"/>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0" name="TextBox 19"/>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grpSp>
        <p:nvGrpSpPr>
          <p:cNvPr id="7" name="Group 6" hidden="1"/>
          <p:cNvGrpSpPr/>
          <p:nvPr/>
        </p:nvGrpSpPr>
        <p:grpSpPr>
          <a:xfrm>
            <a:off x="555207" y="3802969"/>
            <a:ext cx="1624186" cy="1807369"/>
            <a:chOff x="2145506" y="2008718"/>
            <a:chExt cx="1000125" cy="1132151"/>
          </a:xfrm>
        </p:grpSpPr>
        <p:grpSp>
          <p:nvGrpSpPr>
            <p:cNvPr id="29" name="Group 28"/>
            <p:cNvGrpSpPr/>
            <p:nvPr/>
          </p:nvGrpSpPr>
          <p:grpSpPr>
            <a:xfrm>
              <a:off x="2145506" y="2008718"/>
              <a:ext cx="1000125" cy="1132151"/>
              <a:chOff x="2145506" y="2008718"/>
              <a:chExt cx="1000125" cy="1132151"/>
            </a:xfrm>
          </p:grpSpPr>
          <p:sp>
            <p:nvSpPr>
              <p:cNvPr id="4" name="Rectangle 3"/>
              <p:cNvSpPr/>
              <p:nvPr/>
            </p:nvSpPr>
            <p:spPr>
              <a:xfrm>
                <a:off x="2209119" y="2185986"/>
                <a:ext cx="777240" cy="7772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Connector 5"/>
              <p:cNvCxnSpPr/>
              <p:nvPr/>
            </p:nvCxnSpPr>
            <p:spPr>
              <a:xfrm flipH="1">
                <a:off x="2145506" y="2573073"/>
                <a:ext cx="100012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595560" y="2008718"/>
                <a:ext cx="0" cy="1132151"/>
              </a:xfrm>
              <a:prstGeom prst="line">
                <a:avLst/>
              </a:prstGeom>
            </p:spPr>
            <p:style>
              <a:lnRef idx="1">
                <a:schemeClr val="accent1"/>
              </a:lnRef>
              <a:fillRef idx="0">
                <a:schemeClr val="accent1"/>
              </a:fillRef>
              <a:effectRef idx="0">
                <a:schemeClr val="accent1"/>
              </a:effectRef>
              <a:fontRef idx="minor">
                <a:schemeClr val="tx1"/>
              </a:fontRef>
            </p:style>
          </p:cxnSp>
        </p:grpSp>
        <p:sp>
          <p:nvSpPr>
            <p:cNvPr id="5" name="Oval 4"/>
            <p:cNvSpPr/>
            <p:nvPr/>
          </p:nvSpPr>
          <p:spPr>
            <a:xfrm>
              <a:off x="2207734" y="2184453"/>
              <a:ext cx="777240" cy="77724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1597B54-AB4A-4F84-A9EF-9685BFB7E7DC}"/>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8" name="TextBox 27">
            <a:extLst>
              <a:ext uri="{FF2B5EF4-FFF2-40B4-BE49-F238E27FC236}">
                <a16:creationId xmlns:a16="http://schemas.microsoft.com/office/drawing/2014/main" id="{4E07A81E-63AE-40C2-BE6E-B01061E3A987}"/>
              </a:ext>
            </a:extLst>
          </p:cNvPr>
          <p:cNvSpPr txBox="1"/>
          <p:nvPr/>
        </p:nvSpPr>
        <p:spPr>
          <a:xfrm>
            <a:off x="8875596" y="720565"/>
            <a:ext cx="3166045" cy="4893647"/>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SET-ASIDES INCLUDE FUNDING FOR </a:t>
            </a:r>
            <a:r>
              <a:rPr lang="en-US" sz="2400" dirty="0">
                <a:solidFill>
                  <a:srgbClr val="FFEF73"/>
                </a:solidFill>
                <a:effectLst>
                  <a:glow rad="139700">
                    <a:srgbClr val="3C3B45">
                      <a:alpha val="60000"/>
                    </a:srgbClr>
                  </a:glow>
                </a:effectLst>
              </a:rPr>
              <a:t>PLANNING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C2BEBE"/>
                </a:solidFill>
                <a:effectLst>
                  <a:glow rad="139700">
                    <a:srgbClr val="3C3B45">
                      <a:alpha val="60000"/>
                    </a:srgbClr>
                  </a:glow>
                </a:effectLst>
              </a:rPr>
              <a:t>TRIBAL TRANSPORTATION HIGH PRIORITY PROJECTS</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D2AFE7"/>
                </a:solidFill>
                <a:effectLst>
                  <a:glow rad="139700">
                    <a:srgbClr val="3C3B45">
                      <a:alpha val="60000"/>
                    </a:srgbClr>
                  </a:glow>
                </a:effectLst>
              </a:rPr>
              <a:t>SAFETY</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7EBF52"/>
                </a:solidFill>
                <a:effectLst>
                  <a:glow rad="139700">
                    <a:srgbClr val="3C3B45">
                      <a:alpha val="60000"/>
                    </a:srgbClr>
                  </a:glow>
                </a:effectLst>
              </a:rPr>
              <a:t>PROGRAM MANAGEMENT AND OVERSIGHT AND PROJECT-RELATED ADMINISTRATIVE EXPENSES</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3563124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48" name="TextBox 47"/>
          <p:cNvSpPr txBox="1"/>
          <p:nvPr/>
        </p:nvSpPr>
        <p:spPr>
          <a:xfrm>
            <a:off x="4029797" y="2590663"/>
            <a:ext cx="7032650"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SUPPOSE A TRIBE’S NAHASDA POPULATION IS 3,000.</a:t>
            </a:r>
          </a:p>
        </p:txBody>
      </p:sp>
      <p:sp>
        <p:nvSpPr>
          <p:cNvPr id="49" name="TextBox 48"/>
          <p:cNvSpPr txBox="1"/>
          <p:nvPr/>
        </p:nvSpPr>
        <p:spPr>
          <a:xfrm>
            <a:off x="4029797" y="3177755"/>
            <a:ext cx="70326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THE TOTAL NAHASDA POPULATION IS APPROXIMATELY 1,500,000.</a:t>
            </a:r>
          </a:p>
        </p:txBody>
      </p:sp>
      <p:sp>
        <p:nvSpPr>
          <p:cNvPr id="19" name="Rectangle 18"/>
          <p:cNvSpPr/>
          <p:nvPr/>
        </p:nvSpPr>
        <p:spPr>
          <a:xfrm>
            <a:off x="6571037" y="4260231"/>
            <a:ext cx="1008609"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rPr>
              <a:t>3,000</a:t>
            </a:r>
            <a:endParaRPr kumimoji="0" lang="en-US" sz="2800" b="0"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endParaRPr>
          </a:p>
        </p:txBody>
      </p:sp>
      <p:sp>
        <p:nvSpPr>
          <p:cNvPr id="34" name="Rectangle 33"/>
          <p:cNvSpPr/>
          <p:nvPr/>
        </p:nvSpPr>
        <p:spPr>
          <a:xfrm>
            <a:off x="6802814" y="3534771"/>
            <a:ext cx="143340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1,500,000</a:t>
            </a:r>
          </a:p>
        </p:txBody>
      </p:sp>
      <p:cxnSp>
        <p:nvCxnSpPr>
          <p:cNvPr id="43" name="Straight Connector 42"/>
          <p:cNvCxnSpPr/>
          <p:nvPr/>
        </p:nvCxnSpPr>
        <p:spPr>
          <a:xfrm>
            <a:off x="6261100" y="4751055"/>
            <a:ext cx="1623886" cy="0"/>
          </a:xfrm>
          <a:prstGeom prst="line">
            <a:avLst/>
          </a:prstGeom>
          <a:ln>
            <a:solidFill>
              <a:srgbClr val="FDBA8D"/>
            </a:solidFill>
          </a:ln>
        </p:spPr>
        <p:style>
          <a:lnRef idx="3">
            <a:schemeClr val="accent6"/>
          </a:lnRef>
          <a:fillRef idx="0">
            <a:schemeClr val="accent6"/>
          </a:fillRef>
          <a:effectRef idx="2">
            <a:schemeClr val="accent6"/>
          </a:effectRef>
          <a:fontRef idx="minor">
            <a:schemeClr val="tx1"/>
          </a:fontRef>
        </p:style>
      </p:cxnSp>
      <p:sp>
        <p:nvSpPr>
          <p:cNvPr id="14" name="TextBox 13">
            <a:extLst>
              <a:ext uri="{FF2B5EF4-FFF2-40B4-BE49-F238E27FC236}">
                <a16:creationId xmlns:a16="http://schemas.microsoft.com/office/drawing/2014/main" id="{FF62CEEF-AEB0-422C-9109-9FE0788379AC}"/>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15" name="Rectangle 14">
            <a:extLst>
              <a:ext uri="{FF2B5EF4-FFF2-40B4-BE49-F238E27FC236}">
                <a16:creationId xmlns:a16="http://schemas.microsoft.com/office/drawing/2014/main" id="{55CE01CD-7459-4F4E-896C-346D7E799C10}"/>
              </a:ext>
            </a:extLst>
          </p:cNvPr>
          <p:cNvSpPr/>
          <p:nvPr/>
        </p:nvSpPr>
        <p:spPr>
          <a:xfrm>
            <a:off x="4829513" y="4483861"/>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p>
        </p:txBody>
      </p:sp>
      <p:sp>
        <p:nvSpPr>
          <p:cNvPr id="16" name="Rectangle 15">
            <a:extLst>
              <a:ext uri="{FF2B5EF4-FFF2-40B4-BE49-F238E27FC236}">
                <a16:creationId xmlns:a16="http://schemas.microsoft.com/office/drawing/2014/main" id="{81E61259-6612-4376-A0CF-C5F219F26BDA}"/>
              </a:ext>
            </a:extLst>
          </p:cNvPr>
          <p:cNvSpPr/>
          <p:nvPr/>
        </p:nvSpPr>
        <p:spPr>
          <a:xfrm>
            <a:off x="5801339" y="4451375"/>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2111320948"/>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4029797" y="3177755"/>
            <a:ext cx="70326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THE TOTAL NAHASDA POPULATION IS APPROXIMATELY 1,500,000.</a:t>
            </a:r>
          </a:p>
        </p:txBody>
      </p:sp>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48" name="TextBox 47"/>
          <p:cNvSpPr txBox="1"/>
          <p:nvPr/>
        </p:nvSpPr>
        <p:spPr>
          <a:xfrm>
            <a:off x="4029797" y="2590663"/>
            <a:ext cx="7032650"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SUPPOSE A TRIBE’S NAHASDA POPULATION IS 3,000.</a:t>
            </a:r>
          </a:p>
        </p:txBody>
      </p:sp>
      <p:sp>
        <p:nvSpPr>
          <p:cNvPr id="34" name="Rectangle 33"/>
          <p:cNvSpPr/>
          <p:nvPr/>
        </p:nvSpPr>
        <p:spPr>
          <a:xfrm>
            <a:off x="6262555" y="4717778"/>
            <a:ext cx="1649811"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1,500,000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cxnSp>
        <p:nvCxnSpPr>
          <p:cNvPr id="43" name="Straight Connector 42"/>
          <p:cNvCxnSpPr/>
          <p:nvPr/>
        </p:nvCxnSpPr>
        <p:spPr>
          <a:xfrm>
            <a:off x="6261100" y="4751055"/>
            <a:ext cx="1623886" cy="0"/>
          </a:xfrm>
          <a:prstGeom prst="line">
            <a:avLst/>
          </a:prstGeom>
          <a:ln>
            <a:solidFill>
              <a:srgbClr val="FDBA8D"/>
            </a:solidFill>
          </a:ln>
        </p:spPr>
        <p:style>
          <a:lnRef idx="3">
            <a:schemeClr val="accent6"/>
          </a:lnRef>
          <a:fillRef idx="0">
            <a:schemeClr val="accent6"/>
          </a:fillRef>
          <a:effectRef idx="2">
            <a:schemeClr val="accent6"/>
          </a:effectRef>
          <a:fontRef idx="minor">
            <a:schemeClr val="tx1"/>
          </a:fontRef>
        </p:style>
      </p:cxnSp>
      <p:sp>
        <p:nvSpPr>
          <p:cNvPr id="52" name="Rectangle 51"/>
          <p:cNvSpPr/>
          <p:nvPr/>
        </p:nvSpPr>
        <p:spPr>
          <a:xfrm>
            <a:off x="8072967" y="4369313"/>
            <a:ext cx="439544"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0" i="0" u="none" strike="noStrike" kern="0" cap="none" spc="0" normalizeH="0" baseline="0" noProof="0" dirty="0">
                <a:ln>
                  <a:noFill/>
                </a:ln>
                <a:solidFill>
                  <a:srgbClr val="FDBA8D"/>
                </a:solidFill>
                <a:effectLst/>
                <a:uLnTx/>
                <a:uFillTx/>
              </a:rPr>
              <a:t>=</a:t>
            </a:r>
          </a:p>
        </p:txBody>
      </p:sp>
      <p:pic>
        <p:nvPicPr>
          <p:cNvPr id="53" name="Picture 52"/>
          <p:cNvPicPr>
            <a:picLocks noChangeAspect="1"/>
          </p:cNvPicPr>
          <p:nvPr/>
        </p:nvPicPr>
        <p:blipFill rotWithShape="1">
          <a:blip r:embed="rId2"/>
          <a:srcRect l="5403" t="4014" r="8896" b="6547"/>
          <a:stretch/>
        </p:blipFill>
        <p:spPr>
          <a:xfrm>
            <a:off x="8659368" y="3227832"/>
            <a:ext cx="2130552" cy="2743200"/>
          </a:xfrm>
          <a:prstGeom prst="rect">
            <a:avLst/>
          </a:prstGeom>
        </p:spPr>
      </p:pic>
      <p:sp>
        <p:nvSpPr>
          <p:cNvPr id="54" name="Rectangle 53"/>
          <p:cNvSpPr/>
          <p:nvPr/>
        </p:nvSpPr>
        <p:spPr>
          <a:xfrm>
            <a:off x="9776220" y="524205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Rectangle 54"/>
          <p:cNvSpPr/>
          <p:nvPr/>
        </p:nvSpPr>
        <p:spPr>
          <a:xfrm>
            <a:off x="9237105" y="561322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Rectangle 55"/>
          <p:cNvSpPr/>
          <p:nvPr/>
        </p:nvSpPr>
        <p:spPr>
          <a:xfrm>
            <a:off x="9237105" y="561322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Rectangle 56"/>
          <p:cNvSpPr/>
          <p:nvPr/>
        </p:nvSpPr>
        <p:spPr>
          <a:xfrm>
            <a:off x="9237105" y="5613222"/>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Rectangle 57"/>
          <p:cNvSpPr/>
          <p:nvPr/>
        </p:nvSpPr>
        <p:spPr>
          <a:xfrm>
            <a:off x="10276029" y="4127229"/>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Rectangle 58"/>
          <p:cNvSpPr/>
          <p:nvPr/>
        </p:nvSpPr>
        <p:spPr>
          <a:xfrm>
            <a:off x="8700324" y="5242056"/>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Rectangle 59"/>
          <p:cNvSpPr/>
          <p:nvPr/>
        </p:nvSpPr>
        <p:spPr>
          <a:xfrm>
            <a:off x="9237105" y="4872487"/>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ectangle 60"/>
          <p:cNvSpPr/>
          <p:nvPr/>
        </p:nvSpPr>
        <p:spPr>
          <a:xfrm>
            <a:off x="9237105" y="561322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Rectangle 61"/>
          <p:cNvSpPr/>
          <p:nvPr/>
        </p:nvSpPr>
        <p:spPr>
          <a:xfrm>
            <a:off x="9237105" y="5613221"/>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ectangle 62"/>
          <p:cNvSpPr/>
          <p:nvPr/>
        </p:nvSpPr>
        <p:spPr>
          <a:xfrm>
            <a:off x="9237105" y="561322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ectangle 63"/>
          <p:cNvSpPr/>
          <p:nvPr/>
        </p:nvSpPr>
        <p:spPr>
          <a:xfrm>
            <a:off x="9237105" y="5613220"/>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Rectangle 64"/>
          <p:cNvSpPr/>
          <p:nvPr/>
        </p:nvSpPr>
        <p:spPr>
          <a:xfrm>
            <a:off x="9237105" y="5613219"/>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Rectangle 65"/>
          <p:cNvSpPr/>
          <p:nvPr/>
        </p:nvSpPr>
        <p:spPr>
          <a:xfrm>
            <a:off x="10269976" y="5613219"/>
            <a:ext cx="472440" cy="312419"/>
          </a:xfrm>
          <a:prstGeom prst="rect">
            <a:avLst/>
          </a:prstGeom>
          <a:solidFill>
            <a:schemeClr val="bg2">
              <a:lumMod val="90000"/>
              <a:alpha val="5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pic>
        <p:nvPicPr>
          <p:cNvPr id="67" name="Picture 66"/>
          <p:cNvPicPr>
            <a:picLocks noChangeAspect="1"/>
          </p:cNvPicPr>
          <p:nvPr/>
        </p:nvPicPr>
        <p:blipFill>
          <a:blip r:embed="rId3"/>
          <a:stretch>
            <a:fillRect/>
          </a:stretch>
        </p:blipFill>
        <p:spPr>
          <a:xfrm>
            <a:off x="10481931" y="3647492"/>
            <a:ext cx="228600" cy="276225"/>
          </a:xfrm>
          <a:prstGeom prst="rect">
            <a:avLst/>
          </a:prstGeom>
        </p:spPr>
      </p:pic>
      <p:pic>
        <p:nvPicPr>
          <p:cNvPr id="68" name="Picture 67"/>
          <p:cNvPicPr>
            <a:picLocks noChangeAspect="1"/>
          </p:cNvPicPr>
          <p:nvPr/>
        </p:nvPicPr>
        <p:blipFill>
          <a:blip r:embed="rId4"/>
          <a:stretch>
            <a:fillRect/>
          </a:stretch>
        </p:blipFill>
        <p:spPr>
          <a:xfrm>
            <a:off x="10367787" y="3654634"/>
            <a:ext cx="314325" cy="285750"/>
          </a:xfrm>
          <a:prstGeom prst="rect">
            <a:avLst/>
          </a:prstGeom>
        </p:spPr>
      </p:pic>
      <p:pic>
        <p:nvPicPr>
          <p:cNvPr id="69" name="Picture 68"/>
          <p:cNvPicPr>
            <a:picLocks noChangeAspect="1"/>
          </p:cNvPicPr>
          <p:nvPr/>
        </p:nvPicPr>
        <p:blipFill>
          <a:blip r:embed="rId5"/>
          <a:stretch>
            <a:fillRect/>
          </a:stretch>
        </p:blipFill>
        <p:spPr>
          <a:xfrm>
            <a:off x="10191419" y="3643679"/>
            <a:ext cx="514350" cy="304800"/>
          </a:xfrm>
          <a:prstGeom prst="rect">
            <a:avLst/>
          </a:prstGeom>
        </p:spPr>
      </p:pic>
      <p:pic>
        <p:nvPicPr>
          <p:cNvPr id="70" name="Picture 69"/>
          <p:cNvPicPr>
            <a:picLocks noChangeAspect="1"/>
          </p:cNvPicPr>
          <p:nvPr/>
        </p:nvPicPr>
        <p:blipFill>
          <a:blip r:embed="rId6"/>
          <a:stretch>
            <a:fillRect/>
          </a:stretch>
        </p:blipFill>
        <p:spPr>
          <a:xfrm>
            <a:off x="9967696" y="3618919"/>
            <a:ext cx="742950" cy="371475"/>
          </a:xfrm>
          <a:prstGeom prst="rect">
            <a:avLst/>
          </a:prstGeom>
        </p:spPr>
      </p:pic>
      <p:pic>
        <p:nvPicPr>
          <p:cNvPr id="71" name="Picture 70"/>
          <p:cNvPicPr>
            <a:picLocks noChangeAspect="1"/>
          </p:cNvPicPr>
          <p:nvPr/>
        </p:nvPicPr>
        <p:blipFill>
          <a:blip r:embed="rId7"/>
          <a:stretch>
            <a:fillRect/>
          </a:stretch>
        </p:blipFill>
        <p:spPr>
          <a:xfrm>
            <a:off x="10024334" y="3385081"/>
            <a:ext cx="552450" cy="228600"/>
          </a:xfrm>
          <a:prstGeom prst="rect">
            <a:avLst/>
          </a:prstGeom>
        </p:spPr>
      </p:pic>
      <p:pic>
        <p:nvPicPr>
          <p:cNvPr id="72" name="Picture 71"/>
          <p:cNvPicPr>
            <a:picLocks noChangeAspect="1"/>
          </p:cNvPicPr>
          <p:nvPr/>
        </p:nvPicPr>
        <p:blipFill>
          <a:blip r:embed="rId8"/>
          <a:stretch>
            <a:fillRect/>
          </a:stretch>
        </p:blipFill>
        <p:spPr>
          <a:xfrm>
            <a:off x="9744558" y="3645108"/>
            <a:ext cx="914400" cy="304800"/>
          </a:xfrm>
          <a:prstGeom prst="rect">
            <a:avLst/>
          </a:prstGeom>
        </p:spPr>
      </p:pic>
      <p:pic>
        <p:nvPicPr>
          <p:cNvPr id="73" name="Picture 72"/>
          <p:cNvPicPr>
            <a:picLocks noChangeAspect="1"/>
          </p:cNvPicPr>
          <p:nvPr/>
        </p:nvPicPr>
        <p:blipFill>
          <a:blip r:embed="rId9"/>
          <a:stretch>
            <a:fillRect/>
          </a:stretch>
        </p:blipFill>
        <p:spPr>
          <a:xfrm>
            <a:off x="10398497" y="3645289"/>
            <a:ext cx="295275" cy="276225"/>
          </a:xfrm>
          <a:prstGeom prst="rect">
            <a:avLst/>
          </a:prstGeom>
        </p:spPr>
      </p:pic>
      <p:pic>
        <p:nvPicPr>
          <p:cNvPr id="74" name="Picture 73"/>
          <p:cNvPicPr>
            <a:picLocks noChangeAspect="1"/>
          </p:cNvPicPr>
          <p:nvPr/>
        </p:nvPicPr>
        <p:blipFill>
          <a:blip r:embed="rId10"/>
          <a:stretch>
            <a:fillRect/>
          </a:stretch>
        </p:blipFill>
        <p:spPr>
          <a:xfrm>
            <a:off x="10251517" y="3647181"/>
            <a:ext cx="428625" cy="295275"/>
          </a:xfrm>
          <a:prstGeom prst="rect">
            <a:avLst/>
          </a:prstGeom>
        </p:spPr>
      </p:pic>
      <p:pic>
        <p:nvPicPr>
          <p:cNvPr id="75" name="Picture 74"/>
          <p:cNvPicPr>
            <a:picLocks noChangeAspect="1"/>
          </p:cNvPicPr>
          <p:nvPr/>
        </p:nvPicPr>
        <p:blipFill>
          <a:blip r:embed="rId11"/>
          <a:stretch>
            <a:fillRect/>
          </a:stretch>
        </p:blipFill>
        <p:spPr>
          <a:xfrm>
            <a:off x="10012735" y="3655535"/>
            <a:ext cx="685800" cy="295275"/>
          </a:xfrm>
          <a:prstGeom prst="rect">
            <a:avLst/>
          </a:prstGeom>
        </p:spPr>
      </p:pic>
      <p:pic>
        <p:nvPicPr>
          <p:cNvPr id="76" name="Picture 75"/>
          <p:cNvPicPr>
            <a:picLocks noChangeAspect="1"/>
          </p:cNvPicPr>
          <p:nvPr/>
        </p:nvPicPr>
        <p:blipFill>
          <a:blip r:embed="rId12"/>
          <a:stretch>
            <a:fillRect/>
          </a:stretch>
        </p:blipFill>
        <p:spPr>
          <a:xfrm>
            <a:off x="9874317" y="3656859"/>
            <a:ext cx="819150" cy="295275"/>
          </a:xfrm>
          <a:prstGeom prst="rect">
            <a:avLst/>
          </a:prstGeom>
        </p:spPr>
      </p:pic>
      <p:pic>
        <p:nvPicPr>
          <p:cNvPr id="77" name="Picture 76"/>
          <p:cNvPicPr>
            <a:picLocks noChangeAspect="1"/>
          </p:cNvPicPr>
          <p:nvPr/>
        </p:nvPicPr>
        <p:blipFill>
          <a:blip r:embed="rId13"/>
          <a:stretch>
            <a:fillRect/>
          </a:stretch>
        </p:blipFill>
        <p:spPr>
          <a:xfrm>
            <a:off x="9713658" y="3655999"/>
            <a:ext cx="981075" cy="295275"/>
          </a:xfrm>
          <a:prstGeom prst="rect">
            <a:avLst/>
          </a:prstGeom>
        </p:spPr>
      </p:pic>
      <p:pic>
        <p:nvPicPr>
          <p:cNvPr id="78" name="Picture 77"/>
          <p:cNvPicPr>
            <a:picLocks noChangeAspect="1"/>
          </p:cNvPicPr>
          <p:nvPr/>
        </p:nvPicPr>
        <p:blipFill>
          <a:blip r:embed="rId14"/>
          <a:stretch>
            <a:fillRect/>
          </a:stretch>
        </p:blipFill>
        <p:spPr>
          <a:xfrm>
            <a:off x="9500459" y="3643536"/>
            <a:ext cx="1209675" cy="304800"/>
          </a:xfrm>
          <a:prstGeom prst="rect">
            <a:avLst/>
          </a:prstGeom>
        </p:spPr>
      </p:pic>
      <p:pic>
        <p:nvPicPr>
          <p:cNvPr id="80" name="Picture 79"/>
          <p:cNvPicPr>
            <a:picLocks noChangeAspect="1"/>
          </p:cNvPicPr>
          <p:nvPr/>
        </p:nvPicPr>
        <p:blipFill>
          <a:blip r:embed="rId15"/>
          <a:stretch>
            <a:fillRect/>
          </a:stretch>
        </p:blipFill>
        <p:spPr>
          <a:xfrm>
            <a:off x="9473325" y="3374687"/>
            <a:ext cx="1181100" cy="257175"/>
          </a:xfrm>
          <a:prstGeom prst="rect">
            <a:avLst/>
          </a:prstGeom>
        </p:spPr>
      </p:pic>
      <p:sp>
        <p:nvSpPr>
          <p:cNvPr id="40" name="TextBox 39"/>
          <p:cNvSpPr txBox="1"/>
          <p:nvPr/>
        </p:nvSpPr>
        <p:spPr>
          <a:xfrm>
            <a:off x="9070183" y="3578868"/>
            <a:ext cx="1693332" cy="415498"/>
          </a:xfrm>
          <a:prstGeom prst="rect">
            <a:avLst/>
          </a:prstGeom>
          <a:solidFill>
            <a:schemeClr val="bg1"/>
          </a:solid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dirty="0">
              <a:ln w="3175">
                <a:noFill/>
                <a:prstDash val="sysDot"/>
              </a:ln>
              <a:solidFill>
                <a:sysClr val="windowText" lastClr="000000"/>
              </a:solidFill>
              <a:effectLst/>
              <a:uLnTx/>
              <a:uFillTx/>
              <a:latin typeface="Arial" panose="020B0604020202020204" pitchFamily="34" charset="0"/>
              <a:cs typeface="Arial" panose="020B0604020202020204" pitchFamily="34" charset="0"/>
            </a:endParaRPr>
          </a:p>
        </p:txBody>
      </p:sp>
      <p:sp>
        <p:nvSpPr>
          <p:cNvPr id="45" name="TextBox 44"/>
          <p:cNvSpPr txBox="1"/>
          <p:nvPr/>
        </p:nvSpPr>
        <p:spPr>
          <a:xfrm>
            <a:off x="8994011" y="3569334"/>
            <a:ext cx="1693332" cy="415498"/>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100" b="0" i="0" u="none" strike="noStrike" kern="0" cap="none" spc="0" normalizeH="0" baseline="0" noProof="0" dirty="0">
                <a:ln w="3175">
                  <a:noFill/>
                  <a:prstDash val="sysDot"/>
                </a:ln>
                <a:solidFill>
                  <a:sysClr val="windowText" lastClr="000000"/>
                </a:solidFill>
                <a:effectLst/>
                <a:uLnTx/>
                <a:uFillTx/>
                <a:latin typeface="Arial" panose="020B0604020202020204" pitchFamily="34" charset="0"/>
                <a:cs typeface="Arial" panose="020B0604020202020204" pitchFamily="34" charset="0"/>
              </a:rPr>
              <a:t>0.002</a:t>
            </a:r>
          </a:p>
        </p:txBody>
      </p:sp>
      <p:sp>
        <p:nvSpPr>
          <p:cNvPr id="47" name="TextBox 46">
            <a:extLst>
              <a:ext uri="{FF2B5EF4-FFF2-40B4-BE49-F238E27FC236}">
                <a16:creationId xmlns:a16="http://schemas.microsoft.com/office/drawing/2014/main" id="{FE366D16-F8F3-4144-BE28-836D5AD746B5}"/>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79" name="Rectangle 78">
            <a:extLst>
              <a:ext uri="{FF2B5EF4-FFF2-40B4-BE49-F238E27FC236}">
                <a16:creationId xmlns:a16="http://schemas.microsoft.com/office/drawing/2014/main" id="{8969E7FC-8F60-42DC-9DFD-F7AB3A3FC70B}"/>
              </a:ext>
            </a:extLst>
          </p:cNvPr>
          <p:cNvSpPr/>
          <p:nvPr/>
        </p:nvSpPr>
        <p:spPr>
          <a:xfrm>
            <a:off x="6571037" y="4260231"/>
            <a:ext cx="1008609"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rPr>
              <a:t>3,000</a:t>
            </a:r>
            <a:endParaRPr kumimoji="0" lang="en-US" sz="2800" b="0"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endParaRPr>
          </a:p>
        </p:txBody>
      </p:sp>
      <p:sp>
        <p:nvSpPr>
          <p:cNvPr id="81" name="Rectangle 80">
            <a:extLst>
              <a:ext uri="{FF2B5EF4-FFF2-40B4-BE49-F238E27FC236}">
                <a16:creationId xmlns:a16="http://schemas.microsoft.com/office/drawing/2014/main" id="{4173CB80-C548-4B3B-A698-6E75EA1D05A3}"/>
              </a:ext>
            </a:extLst>
          </p:cNvPr>
          <p:cNvSpPr/>
          <p:nvPr/>
        </p:nvSpPr>
        <p:spPr>
          <a:xfrm>
            <a:off x="4829513" y="4483861"/>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p>
        </p:txBody>
      </p:sp>
      <p:sp>
        <p:nvSpPr>
          <p:cNvPr id="82" name="Rectangle 81">
            <a:extLst>
              <a:ext uri="{FF2B5EF4-FFF2-40B4-BE49-F238E27FC236}">
                <a16:creationId xmlns:a16="http://schemas.microsoft.com/office/drawing/2014/main" id="{F49E8BE0-CA5F-4CDC-AC33-AC5EE76DFA3C}"/>
              </a:ext>
            </a:extLst>
          </p:cNvPr>
          <p:cNvSpPr/>
          <p:nvPr/>
        </p:nvSpPr>
        <p:spPr>
          <a:xfrm>
            <a:off x="5801339" y="4451375"/>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414244965"/>
      </p:ext>
    </p:extLst>
  </p:cSld>
  <p:clrMapOvr>
    <a:masterClrMapping/>
  </p:clrMapOvr>
  <mc:AlternateContent xmlns:mc="http://schemas.openxmlformats.org/markup-compatibility/2006" xmlns:p159="http://schemas.microsoft.com/office/powerpoint/2015/09/main">
    <mc:Choice Requires="p159">
      <p:transition spd="slow" advClick="0" advTm="2000">
        <p159:morph option="byObject"/>
      </p:transition>
    </mc:Choice>
    <mc:Fallback xmlns="">
      <p:transitio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500"/>
                                        <p:tgtEl>
                                          <p:spTgt spid="53"/>
                                        </p:tgtEl>
                                      </p:cBhvr>
                                    </p:animEffect>
                                  </p:childTnLst>
                                </p:cTn>
                              </p:par>
                            </p:childTnLst>
                          </p:cTn>
                        </p:par>
                        <p:par>
                          <p:cTn id="12" fill="hold">
                            <p:stCondLst>
                              <p:cond delay="1500"/>
                            </p:stCondLst>
                            <p:childTnLst>
                              <p:par>
                                <p:cTn id="13" presetID="1" presetClass="entr" presetSubtype="0" fill="hold" grpId="0" nodeType="afterEffect">
                                  <p:stCondLst>
                                    <p:cond delay="500"/>
                                  </p:stCondLst>
                                  <p:childTnLst>
                                    <p:set>
                                      <p:cBhvr>
                                        <p:cTn id="14" dur="1" fill="hold">
                                          <p:stCondLst>
                                            <p:cond delay="0"/>
                                          </p:stCondLst>
                                        </p:cTn>
                                        <p:tgtEl>
                                          <p:spTgt spid="54"/>
                                        </p:tgtEl>
                                        <p:attrNameLst>
                                          <p:attrName>style.visibility</p:attrName>
                                        </p:attrNameLst>
                                      </p:cBhvr>
                                      <p:to>
                                        <p:strVal val="visible"/>
                                      </p:to>
                                    </p:set>
                                  </p:childTnLst>
                                </p:cTn>
                              </p:par>
                            </p:childTnLst>
                          </p:cTn>
                        </p:par>
                        <p:par>
                          <p:cTn id="15" fill="hold">
                            <p:stCondLst>
                              <p:cond delay="2000"/>
                            </p:stCondLst>
                            <p:childTnLst>
                              <p:par>
                                <p:cTn id="16" presetID="1" presetClass="exit" presetSubtype="0" fill="hold" grpId="1" nodeType="afterEffect">
                                  <p:stCondLst>
                                    <p:cond delay="250"/>
                                  </p:stCondLst>
                                  <p:childTnLst>
                                    <p:set>
                                      <p:cBhvr>
                                        <p:cTn id="17" dur="1" fill="hold">
                                          <p:stCondLst>
                                            <p:cond delay="0"/>
                                          </p:stCondLst>
                                        </p:cTn>
                                        <p:tgtEl>
                                          <p:spTgt spid="54"/>
                                        </p:tgtEl>
                                        <p:attrNameLst>
                                          <p:attrName>style.visibility</p:attrName>
                                        </p:attrNameLst>
                                      </p:cBhvr>
                                      <p:to>
                                        <p:strVal val="hidden"/>
                                      </p:to>
                                    </p:set>
                                  </p:childTnLst>
                                </p:cTn>
                              </p:par>
                            </p:childTnLst>
                          </p:cTn>
                        </p:par>
                        <p:par>
                          <p:cTn id="18" fill="hold">
                            <p:stCondLst>
                              <p:cond delay="2250"/>
                            </p:stCondLst>
                            <p:childTnLst>
                              <p:par>
                                <p:cTn id="19" presetID="1" presetClass="entr" presetSubtype="0" fill="hold" nodeType="afterEffect">
                                  <p:stCondLst>
                                    <p:cond delay="0"/>
                                  </p:stCondLst>
                                  <p:childTnLst>
                                    <p:set>
                                      <p:cBhvr>
                                        <p:cTn id="20" dur="1" fill="hold">
                                          <p:stCondLst>
                                            <p:cond delay="0"/>
                                          </p:stCondLst>
                                        </p:cTn>
                                        <p:tgtEl>
                                          <p:spTgt spid="67"/>
                                        </p:tgtEl>
                                        <p:attrNameLst>
                                          <p:attrName>style.visibility</p:attrName>
                                        </p:attrNameLst>
                                      </p:cBhvr>
                                      <p:to>
                                        <p:strVal val="visible"/>
                                      </p:to>
                                    </p:set>
                                  </p:childTnLst>
                                </p:cTn>
                              </p:par>
                            </p:childTnLst>
                          </p:cTn>
                        </p:par>
                        <p:par>
                          <p:cTn id="21" fill="hold">
                            <p:stCondLst>
                              <p:cond delay="2250"/>
                            </p:stCondLst>
                            <p:childTnLst>
                              <p:par>
                                <p:cTn id="22" presetID="1" presetClass="entr" presetSubtype="0" fill="hold" grpId="0" nodeType="afterEffect">
                                  <p:stCondLst>
                                    <p:cond delay="500"/>
                                  </p:stCondLst>
                                  <p:childTnLst>
                                    <p:set>
                                      <p:cBhvr>
                                        <p:cTn id="23" dur="1" fill="hold">
                                          <p:stCondLst>
                                            <p:cond delay="0"/>
                                          </p:stCondLst>
                                        </p:cTn>
                                        <p:tgtEl>
                                          <p:spTgt spid="55"/>
                                        </p:tgtEl>
                                        <p:attrNameLst>
                                          <p:attrName>style.visibility</p:attrName>
                                        </p:attrNameLst>
                                      </p:cBhvr>
                                      <p:to>
                                        <p:strVal val="visible"/>
                                      </p:to>
                                    </p:set>
                                  </p:childTnLst>
                                </p:cTn>
                              </p:par>
                            </p:childTnLst>
                          </p:cTn>
                        </p:par>
                        <p:par>
                          <p:cTn id="24" fill="hold">
                            <p:stCondLst>
                              <p:cond delay="2750"/>
                            </p:stCondLst>
                            <p:childTnLst>
                              <p:par>
                                <p:cTn id="25" presetID="1" presetClass="exit" presetSubtype="0" fill="hold" grpId="1" nodeType="afterEffect">
                                  <p:stCondLst>
                                    <p:cond delay="250"/>
                                  </p:stCondLst>
                                  <p:childTnLst>
                                    <p:set>
                                      <p:cBhvr>
                                        <p:cTn id="26" dur="1" fill="hold">
                                          <p:stCondLst>
                                            <p:cond delay="0"/>
                                          </p:stCondLst>
                                        </p:cTn>
                                        <p:tgtEl>
                                          <p:spTgt spid="55"/>
                                        </p:tgtEl>
                                        <p:attrNameLst>
                                          <p:attrName>style.visibility</p:attrName>
                                        </p:attrNameLst>
                                      </p:cBhvr>
                                      <p:to>
                                        <p:strVal val="hidden"/>
                                      </p:to>
                                    </p:set>
                                  </p:childTnLst>
                                </p:cTn>
                              </p:par>
                            </p:childTnLst>
                          </p:cTn>
                        </p:par>
                        <p:par>
                          <p:cTn id="27" fill="hold">
                            <p:stCondLst>
                              <p:cond delay="3000"/>
                            </p:stCondLst>
                            <p:childTnLst>
                              <p:par>
                                <p:cTn id="28" presetID="1" presetClass="entr" presetSubtype="0" fill="hold" nodeType="afterEffect">
                                  <p:stCondLst>
                                    <p:cond delay="0"/>
                                  </p:stCondLst>
                                  <p:childTnLst>
                                    <p:set>
                                      <p:cBhvr>
                                        <p:cTn id="29" dur="1" fill="hold">
                                          <p:stCondLst>
                                            <p:cond delay="0"/>
                                          </p:stCondLst>
                                        </p:cTn>
                                        <p:tgtEl>
                                          <p:spTgt spid="68"/>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500"/>
                                  </p:stCondLst>
                                  <p:childTnLst>
                                    <p:set>
                                      <p:cBhvr>
                                        <p:cTn id="32" dur="1" fill="hold">
                                          <p:stCondLst>
                                            <p:cond delay="0"/>
                                          </p:stCondLst>
                                        </p:cTn>
                                        <p:tgtEl>
                                          <p:spTgt spid="56"/>
                                        </p:tgtEl>
                                        <p:attrNameLst>
                                          <p:attrName>style.visibility</p:attrName>
                                        </p:attrNameLst>
                                      </p:cBhvr>
                                      <p:to>
                                        <p:strVal val="visible"/>
                                      </p:to>
                                    </p:set>
                                  </p:childTnLst>
                                </p:cTn>
                              </p:par>
                            </p:childTnLst>
                          </p:cTn>
                        </p:par>
                        <p:par>
                          <p:cTn id="33" fill="hold">
                            <p:stCondLst>
                              <p:cond delay="3500"/>
                            </p:stCondLst>
                            <p:childTnLst>
                              <p:par>
                                <p:cTn id="34" presetID="1" presetClass="exit" presetSubtype="0" fill="hold" grpId="1" nodeType="afterEffect">
                                  <p:stCondLst>
                                    <p:cond delay="250"/>
                                  </p:stCondLst>
                                  <p:childTnLst>
                                    <p:set>
                                      <p:cBhvr>
                                        <p:cTn id="35" dur="1" fill="hold">
                                          <p:stCondLst>
                                            <p:cond delay="0"/>
                                          </p:stCondLst>
                                        </p:cTn>
                                        <p:tgtEl>
                                          <p:spTgt spid="56"/>
                                        </p:tgtEl>
                                        <p:attrNameLst>
                                          <p:attrName>style.visibility</p:attrName>
                                        </p:attrNameLst>
                                      </p:cBhvr>
                                      <p:to>
                                        <p:strVal val="hidden"/>
                                      </p:to>
                                    </p:set>
                                  </p:childTnLst>
                                </p:cTn>
                              </p:par>
                            </p:childTnLst>
                          </p:cTn>
                        </p:par>
                        <p:par>
                          <p:cTn id="36" fill="hold">
                            <p:stCondLst>
                              <p:cond delay="3750"/>
                            </p:stCondLst>
                            <p:childTnLst>
                              <p:par>
                                <p:cTn id="37" presetID="1" presetClass="entr" presetSubtype="0" fill="hold" nodeType="afterEffect">
                                  <p:stCondLst>
                                    <p:cond delay="0"/>
                                  </p:stCondLst>
                                  <p:childTnLst>
                                    <p:set>
                                      <p:cBhvr>
                                        <p:cTn id="38" dur="1" fill="hold">
                                          <p:stCondLst>
                                            <p:cond delay="0"/>
                                          </p:stCondLst>
                                        </p:cTn>
                                        <p:tgtEl>
                                          <p:spTgt spid="69"/>
                                        </p:tgtEl>
                                        <p:attrNameLst>
                                          <p:attrName>style.visibility</p:attrName>
                                        </p:attrNameLst>
                                      </p:cBhvr>
                                      <p:to>
                                        <p:strVal val="visible"/>
                                      </p:to>
                                    </p:set>
                                  </p:childTnLst>
                                </p:cTn>
                              </p:par>
                            </p:childTnLst>
                          </p:cTn>
                        </p:par>
                        <p:par>
                          <p:cTn id="39" fill="hold">
                            <p:stCondLst>
                              <p:cond delay="3750"/>
                            </p:stCondLst>
                            <p:childTnLst>
                              <p:par>
                                <p:cTn id="40" presetID="1" presetClass="entr" presetSubtype="0" fill="hold" grpId="0" nodeType="afterEffect">
                                  <p:stCondLst>
                                    <p:cond delay="500"/>
                                  </p:stCondLst>
                                  <p:childTnLst>
                                    <p:set>
                                      <p:cBhvr>
                                        <p:cTn id="41" dur="1" fill="hold">
                                          <p:stCondLst>
                                            <p:cond delay="0"/>
                                          </p:stCondLst>
                                        </p:cTn>
                                        <p:tgtEl>
                                          <p:spTgt spid="57"/>
                                        </p:tgtEl>
                                        <p:attrNameLst>
                                          <p:attrName>style.visibility</p:attrName>
                                        </p:attrNameLst>
                                      </p:cBhvr>
                                      <p:to>
                                        <p:strVal val="visible"/>
                                      </p:to>
                                    </p:set>
                                  </p:childTnLst>
                                </p:cTn>
                              </p:par>
                            </p:childTnLst>
                          </p:cTn>
                        </p:par>
                        <p:par>
                          <p:cTn id="42" fill="hold">
                            <p:stCondLst>
                              <p:cond delay="4250"/>
                            </p:stCondLst>
                            <p:childTnLst>
                              <p:par>
                                <p:cTn id="43" presetID="1" presetClass="exit" presetSubtype="0" fill="hold" grpId="1" nodeType="afterEffect">
                                  <p:stCondLst>
                                    <p:cond delay="250"/>
                                  </p:stCondLst>
                                  <p:childTnLst>
                                    <p:set>
                                      <p:cBhvr>
                                        <p:cTn id="44" dur="1" fill="hold">
                                          <p:stCondLst>
                                            <p:cond delay="0"/>
                                          </p:stCondLst>
                                        </p:cTn>
                                        <p:tgtEl>
                                          <p:spTgt spid="57"/>
                                        </p:tgtEl>
                                        <p:attrNameLst>
                                          <p:attrName>style.visibility</p:attrName>
                                        </p:attrNameLst>
                                      </p:cBhvr>
                                      <p:to>
                                        <p:strVal val="hidden"/>
                                      </p:to>
                                    </p:set>
                                  </p:childTnLst>
                                </p:cTn>
                              </p:par>
                            </p:childTnLst>
                          </p:cTn>
                        </p:par>
                        <p:par>
                          <p:cTn id="45" fill="hold">
                            <p:stCondLst>
                              <p:cond delay="4500"/>
                            </p:stCondLst>
                            <p:childTnLst>
                              <p:par>
                                <p:cTn id="46" presetID="1" presetClass="entr" presetSubtype="0" fill="hold" nodeType="afterEffect">
                                  <p:stCondLst>
                                    <p:cond delay="0"/>
                                  </p:stCondLst>
                                  <p:childTnLst>
                                    <p:set>
                                      <p:cBhvr>
                                        <p:cTn id="47" dur="1" fill="hold">
                                          <p:stCondLst>
                                            <p:cond delay="0"/>
                                          </p:stCondLst>
                                        </p:cTn>
                                        <p:tgtEl>
                                          <p:spTgt spid="70"/>
                                        </p:tgtEl>
                                        <p:attrNameLst>
                                          <p:attrName>style.visibility</p:attrName>
                                        </p:attrNameLst>
                                      </p:cBhvr>
                                      <p:to>
                                        <p:strVal val="visible"/>
                                      </p:to>
                                    </p:set>
                                  </p:childTnLst>
                                </p:cTn>
                              </p:par>
                            </p:childTnLst>
                          </p:cTn>
                        </p:par>
                        <p:par>
                          <p:cTn id="48" fill="hold">
                            <p:stCondLst>
                              <p:cond delay="4500"/>
                            </p:stCondLst>
                            <p:childTnLst>
                              <p:par>
                                <p:cTn id="49" presetID="1" presetClass="entr" presetSubtype="0" fill="hold" grpId="0" nodeType="afterEffect">
                                  <p:stCondLst>
                                    <p:cond delay="500"/>
                                  </p:stCondLst>
                                  <p:childTnLst>
                                    <p:set>
                                      <p:cBhvr>
                                        <p:cTn id="50" dur="1" fill="hold">
                                          <p:stCondLst>
                                            <p:cond delay="0"/>
                                          </p:stCondLst>
                                        </p:cTn>
                                        <p:tgtEl>
                                          <p:spTgt spid="58"/>
                                        </p:tgtEl>
                                        <p:attrNameLst>
                                          <p:attrName>style.visibility</p:attrName>
                                        </p:attrNameLst>
                                      </p:cBhvr>
                                      <p:to>
                                        <p:strVal val="visible"/>
                                      </p:to>
                                    </p:set>
                                  </p:childTnLst>
                                </p:cTn>
                              </p:par>
                            </p:childTnLst>
                          </p:cTn>
                        </p:par>
                        <p:par>
                          <p:cTn id="51" fill="hold">
                            <p:stCondLst>
                              <p:cond delay="5000"/>
                            </p:stCondLst>
                            <p:childTnLst>
                              <p:par>
                                <p:cTn id="52" presetID="1" presetClass="exit" presetSubtype="0" fill="hold" grpId="1" nodeType="afterEffect">
                                  <p:stCondLst>
                                    <p:cond delay="250"/>
                                  </p:stCondLst>
                                  <p:childTnLst>
                                    <p:set>
                                      <p:cBhvr>
                                        <p:cTn id="53" dur="1" fill="hold">
                                          <p:stCondLst>
                                            <p:cond delay="0"/>
                                          </p:stCondLst>
                                        </p:cTn>
                                        <p:tgtEl>
                                          <p:spTgt spid="58"/>
                                        </p:tgtEl>
                                        <p:attrNameLst>
                                          <p:attrName>style.visibility</p:attrName>
                                        </p:attrNameLst>
                                      </p:cBhvr>
                                      <p:to>
                                        <p:strVal val="hidden"/>
                                      </p:to>
                                    </p:set>
                                  </p:childTnLst>
                                </p:cTn>
                              </p:par>
                            </p:childTnLst>
                          </p:cTn>
                        </p:par>
                        <p:par>
                          <p:cTn id="54" fill="hold">
                            <p:stCondLst>
                              <p:cond delay="5250"/>
                            </p:stCondLst>
                            <p:childTnLst>
                              <p:par>
                                <p:cTn id="55" presetID="1" presetClass="entr" presetSubtype="0" fill="hold" nodeType="afterEffect">
                                  <p:stCondLst>
                                    <p:cond delay="0"/>
                                  </p:stCondLst>
                                  <p:childTnLst>
                                    <p:set>
                                      <p:cBhvr>
                                        <p:cTn id="56" dur="1" fill="hold">
                                          <p:stCondLst>
                                            <p:cond delay="0"/>
                                          </p:stCondLst>
                                        </p:cTn>
                                        <p:tgtEl>
                                          <p:spTgt spid="71"/>
                                        </p:tgtEl>
                                        <p:attrNameLst>
                                          <p:attrName>style.visibility</p:attrName>
                                        </p:attrNameLst>
                                      </p:cBhvr>
                                      <p:to>
                                        <p:strVal val="visible"/>
                                      </p:to>
                                    </p:set>
                                  </p:childTnLst>
                                </p:cTn>
                              </p:par>
                            </p:childTnLst>
                          </p:cTn>
                        </p:par>
                        <p:par>
                          <p:cTn id="57" fill="hold">
                            <p:stCondLst>
                              <p:cond delay="5250"/>
                            </p:stCondLst>
                            <p:childTnLst>
                              <p:par>
                                <p:cTn id="58" presetID="1" presetClass="entr" presetSubtype="0" fill="hold" grpId="0" nodeType="afterEffect">
                                  <p:stCondLst>
                                    <p:cond delay="500"/>
                                  </p:stCondLst>
                                  <p:childTnLst>
                                    <p:set>
                                      <p:cBhvr>
                                        <p:cTn id="59" dur="1" fill="hold">
                                          <p:stCondLst>
                                            <p:cond delay="0"/>
                                          </p:stCondLst>
                                        </p:cTn>
                                        <p:tgtEl>
                                          <p:spTgt spid="59"/>
                                        </p:tgtEl>
                                        <p:attrNameLst>
                                          <p:attrName>style.visibility</p:attrName>
                                        </p:attrNameLst>
                                      </p:cBhvr>
                                      <p:to>
                                        <p:strVal val="visible"/>
                                      </p:to>
                                    </p:set>
                                  </p:childTnLst>
                                </p:cTn>
                              </p:par>
                            </p:childTnLst>
                          </p:cTn>
                        </p:par>
                        <p:par>
                          <p:cTn id="60" fill="hold">
                            <p:stCondLst>
                              <p:cond delay="5750"/>
                            </p:stCondLst>
                            <p:childTnLst>
                              <p:par>
                                <p:cTn id="61" presetID="1" presetClass="exit" presetSubtype="0" fill="hold" grpId="1" nodeType="afterEffect">
                                  <p:stCondLst>
                                    <p:cond delay="250"/>
                                  </p:stCondLst>
                                  <p:childTnLst>
                                    <p:set>
                                      <p:cBhvr>
                                        <p:cTn id="62" dur="1" fill="hold">
                                          <p:stCondLst>
                                            <p:cond delay="0"/>
                                          </p:stCondLst>
                                        </p:cTn>
                                        <p:tgtEl>
                                          <p:spTgt spid="59"/>
                                        </p:tgtEl>
                                        <p:attrNameLst>
                                          <p:attrName>style.visibility</p:attrName>
                                        </p:attrNameLst>
                                      </p:cBhvr>
                                      <p:to>
                                        <p:strVal val="hidden"/>
                                      </p:to>
                                    </p:set>
                                  </p:childTnLst>
                                </p:cTn>
                              </p:par>
                            </p:childTnLst>
                          </p:cTn>
                        </p:par>
                        <p:par>
                          <p:cTn id="63" fill="hold">
                            <p:stCondLst>
                              <p:cond delay="6000"/>
                            </p:stCondLst>
                            <p:childTnLst>
                              <p:par>
                                <p:cTn id="64" presetID="1" presetClass="entr" presetSubtype="0" fill="hold" nodeType="afterEffect">
                                  <p:stCondLst>
                                    <p:cond delay="0"/>
                                  </p:stCondLst>
                                  <p:childTnLst>
                                    <p:set>
                                      <p:cBhvr>
                                        <p:cTn id="65" dur="1" fill="hold">
                                          <p:stCondLst>
                                            <p:cond delay="0"/>
                                          </p:stCondLst>
                                        </p:cTn>
                                        <p:tgtEl>
                                          <p:spTgt spid="72"/>
                                        </p:tgtEl>
                                        <p:attrNameLst>
                                          <p:attrName>style.visibility</p:attrName>
                                        </p:attrNameLst>
                                      </p:cBhvr>
                                      <p:to>
                                        <p:strVal val="visible"/>
                                      </p:to>
                                    </p:set>
                                  </p:childTnLst>
                                </p:cTn>
                              </p:par>
                            </p:childTnLst>
                          </p:cTn>
                        </p:par>
                        <p:par>
                          <p:cTn id="66" fill="hold">
                            <p:stCondLst>
                              <p:cond delay="6000"/>
                            </p:stCondLst>
                            <p:childTnLst>
                              <p:par>
                                <p:cTn id="67" presetID="1" presetClass="entr" presetSubtype="0" fill="hold" grpId="0" nodeType="afterEffect">
                                  <p:stCondLst>
                                    <p:cond delay="500"/>
                                  </p:stCondLst>
                                  <p:childTnLst>
                                    <p:set>
                                      <p:cBhvr>
                                        <p:cTn id="68" dur="1" fill="hold">
                                          <p:stCondLst>
                                            <p:cond delay="0"/>
                                          </p:stCondLst>
                                        </p:cTn>
                                        <p:tgtEl>
                                          <p:spTgt spid="60"/>
                                        </p:tgtEl>
                                        <p:attrNameLst>
                                          <p:attrName>style.visibility</p:attrName>
                                        </p:attrNameLst>
                                      </p:cBhvr>
                                      <p:to>
                                        <p:strVal val="visible"/>
                                      </p:to>
                                    </p:set>
                                  </p:childTnLst>
                                </p:cTn>
                              </p:par>
                            </p:childTnLst>
                          </p:cTn>
                        </p:par>
                        <p:par>
                          <p:cTn id="69" fill="hold">
                            <p:stCondLst>
                              <p:cond delay="6500"/>
                            </p:stCondLst>
                            <p:childTnLst>
                              <p:par>
                                <p:cTn id="70" presetID="1" presetClass="exit" presetSubtype="0" fill="hold" grpId="1" nodeType="afterEffect">
                                  <p:stCondLst>
                                    <p:cond delay="250"/>
                                  </p:stCondLst>
                                  <p:childTnLst>
                                    <p:set>
                                      <p:cBhvr>
                                        <p:cTn id="71" dur="1" fill="hold">
                                          <p:stCondLst>
                                            <p:cond delay="0"/>
                                          </p:stCondLst>
                                        </p:cTn>
                                        <p:tgtEl>
                                          <p:spTgt spid="60"/>
                                        </p:tgtEl>
                                        <p:attrNameLst>
                                          <p:attrName>style.visibility</p:attrName>
                                        </p:attrNameLst>
                                      </p:cBhvr>
                                      <p:to>
                                        <p:strVal val="hidden"/>
                                      </p:to>
                                    </p:set>
                                  </p:childTnLst>
                                </p:cTn>
                              </p:par>
                            </p:childTnLst>
                          </p:cTn>
                        </p:par>
                        <p:par>
                          <p:cTn id="72" fill="hold">
                            <p:stCondLst>
                              <p:cond delay="6750"/>
                            </p:stCondLst>
                            <p:childTnLst>
                              <p:par>
                                <p:cTn id="73" presetID="1" presetClass="entr" presetSubtype="0" fill="hold" nodeType="afterEffect">
                                  <p:stCondLst>
                                    <p:cond delay="0"/>
                                  </p:stCondLst>
                                  <p:childTnLst>
                                    <p:set>
                                      <p:cBhvr>
                                        <p:cTn id="74" dur="1" fill="hold">
                                          <p:stCondLst>
                                            <p:cond delay="0"/>
                                          </p:stCondLst>
                                        </p:cTn>
                                        <p:tgtEl>
                                          <p:spTgt spid="73"/>
                                        </p:tgtEl>
                                        <p:attrNameLst>
                                          <p:attrName>style.visibility</p:attrName>
                                        </p:attrNameLst>
                                      </p:cBhvr>
                                      <p:to>
                                        <p:strVal val="visible"/>
                                      </p:to>
                                    </p:set>
                                  </p:childTnLst>
                                </p:cTn>
                              </p:par>
                            </p:childTnLst>
                          </p:cTn>
                        </p:par>
                        <p:par>
                          <p:cTn id="75" fill="hold">
                            <p:stCondLst>
                              <p:cond delay="6750"/>
                            </p:stCondLst>
                            <p:childTnLst>
                              <p:par>
                                <p:cTn id="76" presetID="1" presetClass="entr" presetSubtype="0" fill="hold" grpId="0" nodeType="afterEffect">
                                  <p:stCondLst>
                                    <p:cond delay="500"/>
                                  </p:stCondLst>
                                  <p:childTnLst>
                                    <p:set>
                                      <p:cBhvr>
                                        <p:cTn id="77" dur="1" fill="hold">
                                          <p:stCondLst>
                                            <p:cond delay="0"/>
                                          </p:stCondLst>
                                        </p:cTn>
                                        <p:tgtEl>
                                          <p:spTgt spid="61"/>
                                        </p:tgtEl>
                                        <p:attrNameLst>
                                          <p:attrName>style.visibility</p:attrName>
                                        </p:attrNameLst>
                                      </p:cBhvr>
                                      <p:to>
                                        <p:strVal val="visible"/>
                                      </p:to>
                                    </p:set>
                                  </p:childTnLst>
                                </p:cTn>
                              </p:par>
                            </p:childTnLst>
                          </p:cTn>
                        </p:par>
                        <p:par>
                          <p:cTn id="78" fill="hold">
                            <p:stCondLst>
                              <p:cond delay="7250"/>
                            </p:stCondLst>
                            <p:childTnLst>
                              <p:par>
                                <p:cTn id="79" presetID="1" presetClass="exit" presetSubtype="0" fill="hold" grpId="1" nodeType="afterEffect">
                                  <p:stCondLst>
                                    <p:cond delay="250"/>
                                  </p:stCondLst>
                                  <p:childTnLst>
                                    <p:set>
                                      <p:cBhvr>
                                        <p:cTn id="80" dur="1" fill="hold">
                                          <p:stCondLst>
                                            <p:cond delay="0"/>
                                          </p:stCondLst>
                                        </p:cTn>
                                        <p:tgtEl>
                                          <p:spTgt spid="61"/>
                                        </p:tgtEl>
                                        <p:attrNameLst>
                                          <p:attrName>style.visibility</p:attrName>
                                        </p:attrNameLst>
                                      </p:cBhvr>
                                      <p:to>
                                        <p:strVal val="hidden"/>
                                      </p:to>
                                    </p:set>
                                  </p:childTnLst>
                                </p:cTn>
                              </p:par>
                            </p:childTnLst>
                          </p:cTn>
                        </p:par>
                        <p:par>
                          <p:cTn id="81" fill="hold">
                            <p:stCondLst>
                              <p:cond delay="7500"/>
                            </p:stCondLst>
                            <p:childTnLst>
                              <p:par>
                                <p:cTn id="82" presetID="1" presetClass="entr" presetSubtype="0" fill="hold" nodeType="afterEffect">
                                  <p:stCondLst>
                                    <p:cond delay="0"/>
                                  </p:stCondLst>
                                  <p:childTnLst>
                                    <p:set>
                                      <p:cBhvr>
                                        <p:cTn id="83" dur="1" fill="hold">
                                          <p:stCondLst>
                                            <p:cond delay="0"/>
                                          </p:stCondLst>
                                        </p:cTn>
                                        <p:tgtEl>
                                          <p:spTgt spid="74"/>
                                        </p:tgtEl>
                                        <p:attrNameLst>
                                          <p:attrName>style.visibility</p:attrName>
                                        </p:attrNameLst>
                                      </p:cBhvr>
                                      <p:to>
                                        <p:strVal val="visible"/>
                                      </p:to>
                                    </p:set>
                                  </p:childTnLst>
                                </p:cTn>
                              </p:par>
                            </p:childTnLst>
                          </p:cTn>
                        </p:par>
                        <p:par>
                          <p:cTn id="84" fill="hold">
                            <p:stCondLst>
                              <p:cond delay="7500"/>
                            </p:stCondLst>
                            <p:childTnLst>
                              <p:par>
                                <p:cTn id="85" presetID="1" presetClass="entr" presetSubtype="0" fill="hold" grpId="0" nodeType="afterEffect">
                                  <p:stCondLst>
                                    <p:cond delay="500"/>
                                  </p:stCondLst>
                                  <p:childTnLst>
                                    <p:set>
                                      <p:cBhvr>
                                        <p:cTn id="86" dur="1" fill="hold">
                                          <p:stCondLst>
                                            <p:cond delay="0"/>
                                          </p:stCondLst>
                                        </p:cTn>
                                        <p:tgtEl>
                                          <p:spTgt spid="62"/>
                                        </p:tgtEl>
                                        <p:attrNameLst>
                                          <p:attrName>style.visibility</p:attrName>
                                        </p:attrNameLst>
                                      </p:cBhvr>
                                      <p:to>
                                        <p:strVal val="visible"/>
                                      </p:to>
                                    </p:set>
                                  </p:childTnLst>
                                </p:cTn>
                              </p:par>
                            </p:childTnLst>
                          </p:cTn>
                        </p:par>
                        <p:par>
                          <p:cTn id="87" fill="hold">
                            <p:stCondLst>
                              <p:cond delay="8000"/>
                            </p:stCondLst>
                            <p:childTnLst>
                              <p:par>
                                <p:cTn id="88" presetID="1" presetClass="exit" presetSubtype="0" fill="hold" grpId="1" nodeType="afterEffect">
                                  <p:stCondLst>
                                    <p:cond delay="250"/>
                                  </p:stCondLst>
                                  <p:childTnLst>
                                    <p:set>
                                      <p:cBhvr>
                                        <p:cTn id="89" dur="1" fill="hold">
                                          <p:stCondLst>
                                            <p:cond delay="0"/>
                                          </p:stCondLst>
                                        </p:cTn>
                                        <p:tgtEl>
                                          <p:spTgt spid="62"/>
                                        </p:tgtEl>
                                        <p:attrNameLst>
                                          <p:attrName>style.visibility</p:attrName>
                                        </p:attrNameLst>
                                      </p:cBhvr>
                                      <p:to>
                                        <p:strVal val="hidden"/>
                                      </p:to>
                                    </p:set>
                                  </p:childTnLst>
                                </p:cTn>
                              </p:par>
                            </p:childTnLst>
                          </p:cTn>
                        </p:par>
                        <p:par>
                          <p:cTn id="90" fill="hold">
                            <p:stCondLst>
                              <p:cond delay="8250"/>
                            </p:stCondLst>
                            <p:childTnLst>
                              <p:par>
                                <p:cTn id="91" presetID="1" presetClass="entr" presetSubtype="0" fill="hold" nodeType="afterEffect">
                                  <p:stCondLst>
                                    <p:cond delay="0"/>
                                  </p:stCondLst>
                                  <p:childTnLst>
                                    <p:set>
                                      <p:cBhvr>
                                        <p:cTn id="92" dur="1" fill="hold">
                                          <p:stCondLst>
                                            <p:cond delay="0"/>
                                          </p:stCondLst>
                                        </p:cTn>
                                        <p:tgtEl>
                                          <p:spTgt spid="75"/>
                                        </p:tgtEl>
                                        <p:attrNameLst>
                                          <p:attrName>style.visibility</p:attrName>
                                        </p:attrNameLst>
                                      </p:cBhvr>
                                      <p:to>
                                        <p:strVal val="visible"/>
                                      </p:to>
                                    </p:set>
                                  </p:childTnLst>
                                </p:cTn>
                              </p:par>
                            </p:childTnLst>
                          </p:cTn>
                        </p:par>
                        <p:par>
                          <p:cTn id="93" fill="hold">
                            <p:stCondLst>
                              <p:cond delay="8250"/>
                            </p:stCondLst>
                            <p:childTnLst>
                              <p:par>
                                <p:cTn id="94" presetID="1" presetClass="entr" presetSubtype="0" fill="hold" grpId="0" nodeType="afterEffect">
                                  <p:stCondLst>
                                    <p:cond delay="500"/>
                                  </p:stCondLst>
                                  <p:childTnLst>
                                    <p:set>
                                      <p:cBhvr>
                                        <p:cTn id="95" dur="1" fill="hold">
                                          <p:stCondLst>
                                            <p:cond delay="0"/>
                                          </p:stCondLst>
                                        </p:cTn>
                                        <p:tgtEl>
                                          <p:spTgt spid="63"/>
                                        </p:tgtEl>
                                        <p:attrNameLst>
                                          <p:attrName>style.visibility</p:attrName>
                                        </p:attrNameLst>
                                      </p:cBhvr>
                                      <p:to>
                                        <p:strVal val="visible"/>
                                      </p:to>
                                    </p:set>
                                  </p:childTnLst>
                                </p:cTn>
                              </p:par>
                            </p:childTnLst>
                          </p:cTn>
                        </p:par>
                        <p:par>
                          <p:cTn id="96" fill="hold">
                            <p:stCondLst>
                              <p:cond delay="8750"/>
                            </p:stCondLst>
                            <p:childTnLst>
                              <p:par>
                                <p:cTn id="97" presetID="1" presetClass="exit" presetSubtype="0" fill="hold" grpId="1" nodeType="afterEffect">
                                  <p:stCondLst>
                                    <p:cond delay="250"/>
                                  </p:stCondLst>
                                  <p:childTnLst>
                                    <p:set>
                                      <p:cBhvr>
                                        <p:cTn id="98" dur="1" fill="hold">
                                          <p:stCondLst>
                                            <p:cond delay="0"/>
                                          </p:stCondLst>
                                        </p:cTn>
                                        <p:tgtEl>
                                          <p:spTgt spid="63"/>
                                        </p:tgtEl>
                                        <p:attrNameLst>
                                          <p:attrName>style.visibility</p:attrName>
                                        </p:attrNameLst>
                                      </p:cBhvr>
                                      <p:to>
                                        <p:strVal val="hidden"/>
                                      </p:to>
                                    </p:set>
                                  </p:childTnLst>
                                </p:cTn>
                              </p:par>
                            </p:childTnLst>
                          </p:cTn>
                        </p:par>
                        <p:par>
                          <p:cTn id="99" fill="hold">
                            <p:stCondLst>
                              <p:cond delay="9000"/>
                            </p:stCondLst>
                            <p:childTnLst>
                              <p:par>
                                <p:cTn id="100" presetID="1" presetClass="entr" presetSubtype="0" fill="hold" nodeType="afterEffect">
                                  <p:stCondLst>
                                    <p:cond delay="0"/>
                                  </p:stCondLst>
                                  <p:childTnLst>
                                    <p:set>
                                      <p:cBhvr>
                                        <p:cTn id="101" dur="1" fill="hold">
                                          <p:stCondLst>
                                            <p:cond delay="0"/>
                                          </p:stCondLst>
                                        </p:cTn>
                                        <p:tgtEl>
                                          <p:spTgt spid="76"/>
                                        </p:tgtEl>
                                        <p:attrNameLst>
                                          <p:attrName>style.visibility</p:attrName>
                                        </p:attrNameLst>
                                      </p:cBhvr>
                                      <p:to>
                                        <p:strVal val="visible"/>
                                      </p:to>
                                    </p:set>
                                  </p:childTnLst>
                                </p:cTn>
                              </p:par>
                            </p:childTnLst>
                          </p:cTn>
                        </p:par>
                        <p:par>
                          <p:cTn id="102" fill="hold">
                            <p:stCondLst>
                              <p:cond delay="9000"/>
                            </p:stCondLst>
                            <p:childTnLst>
                              <p:par>
                                <p:cTn id="103" presetID="1" presetClass="entr" presetSubtype="0" fill="hold" grpId="0" nodeType="afterEffect">
                                  <p:stCondLst>
                                    <p:cond delay="500"/>
                                  </p:stCondLst>
                                  <p:childTnLst>
                                    <p:set>
                                      <p:cBhvr>
                                        <p:cTn id="104" dur="1" fill="hold">
                                          <p:stCondLst>
                                            <p:cond delay="0"/>
                                          </p:stCondLst>
                                        </p:cTn>
                                        <p:tgtEl>
                                          <p:spTgt spid="64"/>
                                        </p:tgtEl>
                                        <p:attrNameLst>
                                          <p:attrName>style.visibility</p:attrName>
                                        </p:attrNameLst>
                                      </p:cBhvr>
                                      <p:to>
                                        <p:strVal val="visible"/>
                                      </p:to>
                                    </p:set>
                                  </p:childTnLst>
                                </p:cTn>
                              </p:par>
                            </p:childTnLst>
                          </p:cTn>
                        </p:par>
                        <p:par>
                          <p:cTn id="105" fill="hold">
                            <p:stCondLst>
                              <p:cond delay="9500"/>
                            </p:stCondLst>
                            <p:childTnLst>
                              <p:par>
                                <p:cTn id="106" presetID="1" presetClass="exit" presetSubtype="0" fill="hold" grpId="1" nodeType="afterEffect">
                                  <p:stCondLst>
                                    <p:cond delay="250"/>
                                  </p:stCondLst>
                                  <p:childTnLst>
                                    <p:set>
                                      <p:cBhvr>
                                        <p:cTn id="107" dur="1" fill="hold">
                                          <p:stCondLst>
                                            <p:cond delay="0"/>
                                          </p:stCondLst>
                                        </p:cTn>
                                        <p:tgtEl>
                                          <p:spTgt spid="64"/>
                                        </p:tgtEl>
                                        <p:attrNameLst>
                                          <p:attrName>style.visibility</p:attrName>
                                        </p:attrNameLst>
                                      </p:cBhvr>
                                      <p:to>
                                        <p:strVal val="hidden"/>
                                      </p:to>
                                    </p:set>
                                  </p:childTnLst>
                                </p:cTn>
                              </p:par>
                            </p:childTnLst>
                          </p:cTn>
                        </p:par>
                        <p:par>
                          <p:cTn id="108" fill="hold">
                            <p:stCondLst>
                              <p:cond delay="9750"/>
                            </p:stCondLst>
                            <p:childTnLst>
                              <p:par>
                                <p:cTn id="109" presetID="1" presetClass="entr" presetSubtype="0" fill="hold" nodeType="afterEffect">
                                  <p:stCondLst>
                                    <p:cond delay="0"/>
                                  </p:stCondLst>
                                  <p:childTnLst>
                                    <p:set>
                                      <p:cBhvr>
                                        <p:cTn id="110" dur="1" fill="hold">
                                          <p:stCondLst>
                                            <p:cond delay="0"/>
                                          </p:stCondLst>
                                        </p:cTn>
                                        <p:tgtEl>
                                          <p:spTgt spid="77"/>
                                        </p:tgtEl>
                                        <p:attrNameLst>
                                          <p:attrName>style.visibility</p:attrName>
                                        </p:attrNameLst>
                                      </p:cBhvr>
                                      <p:to>
                                        <p:strVal val="visible"/>
                                      </p:to>
                                    </p:set>
                                  </p:childTnLst>
                                </p:cTn>
                              </p:par>
                            </p:childTnLst>
                          </p:cTn>
                        </p:par>
                        <p:par>
                          <p:cTn id="111" fill="hold">
                            <p:stCondLst>
                              <p:cond delay="9750"/>
                            </p:stCondLst>
                            <p:childTnLst>
                              <p:par>
                                <p:cTn id="112" presetID="1" presetClass="entr" presetSubtype="0" fill="hold" grpId="0" nodeType="afterEffect">
                                  <p:stCondLst>
                                    <p:cond delay="500"/>
                                  </p:stCondLst>
                                  <p:childTnLst>
                                    <p:set>
                                      <p:cBhvr>
                                        <p:cTn id="113" dur="1" fill="hold">
                                          <p:stCondLst>
                                            <p:cond delay="0"/>
                                          </p:stCondLst>
                                        </p:cTn>
                                        <p:tgtEl>
                                          <p:spTgt spid="65"/>
                                        </p:tgtEl>
                                        <p:attrNameLst>
                                          <p:attrName>style.visibility</p:attrName>
                                        </p:attrNameLst>
                                      </p:cBhvr>
                                      <p:to>
                                        <p:strVal val="visible"/>
                                      </p:to>
                                    </p:set>
                                  </p:childTnLst>
                                </p:cTn>
                              </p:par>
                            </p:childTnLst>
                          </p:cTn>
                        </p:par>
                        <p:par>
                          <p:cTn id="114" fill="hold">
                            <p:stCondLst>
                              <p:cond delay="10250"/>
                            </p:stCondLst>
                            <p:childTnLst>
                              <p:par>
                                <p:cTn id="115" presetID="1" presetClass="exit" presetSubtype="0" fill="hold" grpId="1" nodeType="afterEffect">
                                  <p:stCondLst>
                                    <p:cond delay="250"/>
                                  </p:stCondLst>
                                  <p:childTnLst>
                                    <p:set>
                                      <p:cBhvr>
                                        <p:cTn id="116" dur="1" fill="hold">
                                          <p:stCondLst>
                                            <p:cond delay="0"/>
                                          </p:stCondLst>
                                        </p:cTn>
                                        <p:tgtEl>
                                          <p:spTgt spid="65"/>
                                        </p:tgtEl>
                                        <p:attrNameLst>
                                          <p:attrName>style.visibility</p:attrName>
                                        </p:attrNameLst>
                                      </p:cBhvr>
                                      <p:to>
                                        <p:strVal val="hidden"/>
                                      </p:to>
                                    </p:set>
                                  </p:childTnLst>
                                </p:cTn>
                              </p:par>
                            </p:childTnLst>
                          </p:cTn>
                        </p:par>
                        <p:par>
                          <p:cTn id="117" fill="hold">
                            <p:stCondLst>
                              <p:cond delay="10500"/>
                            </p:stCondLst>
                            <p:childTnLst>
                              <p:par>
                                <p:cTn id="118" presetID="1" presetClass="entr" presetSubtype="0" fill="hold" nodeType="afterEffect">
                                  <p:stCondLst>
                                    <p:cond delay="0"/>
                                  </p:stCondLst>
                                  <p:childTnLst>
                                    <p:set>
                                      <p:cBhvr>
                                        <p:cTn id="119" dur="1" fill="hold">
                                          <p:stCondLst>
                                            <p:cond delay="0"/>
                                          </p:stCondLst>
                                        </p:cTn>
                                        <p:tgtEl>
                                          <p:spTgt spid="78"/>
                                        </p:tgtEl>
                                        <p:attrNameLst>
                                          <p:attrName>style.visibility</p:attrName>
                                        </p:attrNameLst>
                                      </p:cBhvr>
                                      <p:to>
                                        <p:strVal val="visible"/>
                                      </p:to>
                                    </p:set>
                                  </p:childTnLst>
                                </p:cTn>
                              </p:par>
                            </p:childTnLst>
                          </p:cTn>
                        </p:par>
                        <p:par>
                          <p:cTn id="120" fill="hold">
                            <p:stCondLst>
                              <p:cond delay="10500"/>
                            </p:stCondLst>
                            <p:childTnLst>
                              <p:par>
                                <p:cTn id="121" presetID="1" presetClass="entr" presetSubtype="0" fill="hold" grpId="0" nodeType="afterEffect">
                                  <p:stCondLst>
                                    <p:cond delay="500"/>
                                  </p:stCondLst>
                                  <p:childTnLst>
                                    <p:set>
                                      <p:cBhvr>
                                        <p:cTn id="122" dur="1" fill="hold">
                                          <p:stCondLst>
                                            <p:cond delay="249"/>
                                          </p:stCondLst>
                                        </p:cTn>
                                        <p:tgtEl>
                                          <p:spTgt spid="66"/>
                                        </p:tgtEl>
                                        <p:attrNameLst>
                                          <p:attrName>style.visibility</p:attrName>
                                        </p:attrNameLst>
                                      </p:cBhvr>
                                      <p:to>
                                        <p:strVal val="visible"/>
                                      </p:to>
                                    </p:set>
                                  </p:childTnLst>
                                </p:cTn>
                              </p:par>
                            </p:childTnLst>
                          </p:cTn>
                        </p:par>
                        <p:par>
                          <p:cTn id="123" fill="hold">
                            <p:stCondLst>
                              <p:cond delay="11250"/>
                            </p:stCondLst>
                            <p:childTnLst>
                              <p:par>
                                <p:cTn id="124" presetID="1" presetClass="exit" presetSubtype="0" fill="hold" grpId="1" nodeType="afterEffect">
                                  <p:stCondLst>
                                    <p:cond delay="250"/>
                                  </p:stCondLst>
                                  <p:childTnLst>
                                    <p:set>
                                      <p:cBhvr>
                                        <p:cTn id="125" dur="1" fill="hold">
                                          <p:stCondLst>
                                            <p:cond delay="249"/>
                                          </p:stCondLst>
                                        </p:cTn>
                                        <p:tgtEl>
                                          <p:spTgt spid="66"/>
                                        </p:tgtEl>
                                        <p:attrNameLst>
                                          <p:attrName>style.visibility</p:attrName>
                                        </p:attrNameLst>
                                      </p:cBhvr>
                                      <p:to>
                                        <p:strVal val="hidden"/>
                                      </p:to>
                                    </p:set>
                                  </p:childTnLst>
                                </p:cTn>
                              </p:par>
                            </p:childTnLst>
                          </p:cTn>
                        </p:par>
                        <p:par>
                          <p:cTn id="126" fill="hold">
                            <p:stCondLst>
                              <p:cond delay="11750"/>
                            </p:stCondLst>
                            <p:childTnLst>
                              <p:par>
                                <p:cTn id="127" presetID="1" presetClass="entr" presetSubtype="0" fill="hold" nodeType="afterEffect">
                                  <p:stCondLst>
                                    <p:cond delay="0"/>
                                  </p:stCondLst>
                                  <p:childTnLst>
                                    <p:set>
                                      <p:cBhvr>
                                        <p:cTn id="128" dur="1" fill="hold">
                                          <p:stCondLst>
                                            <p:cond delay="0"/>
                                          </p:stCondLst>
                                        </p:cTn>
                                        <p:tgtEl>
                                          <p:spTgt spid="80"/>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4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4" grpId="0" animBg="1"/>
      <p:bldP spid="54" grpId="1" animBg="1"/>
      <p:bldP spid="55" grpId="0" animBg="1"/>
      <p:bldP spid="55" grpId="1" animBg="1"/>
      <p:bldP spid="56" grpId="0" animBg="1"/>
      <p:bldP spid="56" grpId="1" animBg="1"/>
      <p:bldP spid="57" grpId="0" animBg="1"/>
      <p:bldP spid="57" grpId="1" animBg="1"/>
      <p:bldP spid="58" grpId="0" animBg="1"/>
      <p:bldP spid="58" grpId="1" animBg="1"/>
      <p:bldP spid="59" grpId="0" animBg="1"/>
      <p:bldP spid="59" grpId="1"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P spid="65" grpId="0" animBg="1"/>
      <p:bldP spid="65" grpId="1" animBg="1"/>
      <p:bldP spid="66" grpId="0" animBg="1"/>
      <p:bldP spid="66" grpId="1" animBg="1"/>
      <p:bldP spid="40" grpId="0" animBg="1"/>
      <p:bldP spid="4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7851290" y="4499980"/>
            <a:ext cx="1693332"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3175">
                  <a:solidFill>
                    <a:schemeClr val="accent2">
                      <a:lumMod val="50000"/>
                    </a:schemeClr>
                  </a:solidFill>
                  <a:prstDash val="sysDot"/>
                </a:ln>
                <a:solidFill>
                  <a:schemeClr val="accent2">
                    <a:lumMod val="60000"/>
                    <a:lumOff val="40000"/>
                  </a:schemeClr>
                </a:solidFill>
                <a:effectLst/>
                <a:uLnTx/>
                <a:uFillTx/>
                <a:cs typeface="Arial" panose="020B0604020202020204" pitchFamily="34" charset="0"/>
              </a:rPr>
              <a:t>0.002</a:t>
            </a:r>
          </a:p>
        </p:txBody>
      </p:sp>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48" name="TextBox 47"/>
          <p:cNvSpPr txBox="1"/>
          <p:nvPr/>
        </p:nvSpPr>
        <p:spPr>
          <a:xfrm>
            <a:off x="4029797" y="2590663"/>
            <a:ext cx="7032650"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SUPPOSE A TRIBE’S NAHASDA POPULATION IS 3,000.</a:t>
            </a:r>
          </a:p>
        </p:txBody>
      </p:sp>
      <p:sp>
        <p:nvSpPr>
          <p:cNvPr id="49" name="TextBox 48"/>
          <p:cNvSpPr txBox="1"/>
          <p:nvPr/>
        </p:nvSpPr>
        <p:spPr>
          <a:xfrm>
            <a:off x="4029797" y="3177755"/>
            <a:ext cx="70326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THE TOTAL NAHASDA POPULATION IS APPROXIMATELY 1,500,000.</a:t>
            </a:r>
          </a:p>
        </p:txBody>
      </p:sp>
      <p:sp>
        <p:nvSpPr>
          <p:cNvPr id="18" name="Action Button: Go Forward or Next 1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0" name="Action Button: Go Back or Previous 19">
            <a:hlinkClick r:id="rId2" action="ppaction://hlinksldjump" highlightClick="1"/>
          </p:cNvPr>
          <p:cNvSpPr/>
          <p:nvPr/>
        </p:nvSpPr>
        <p:spPr>
          <a:xfrm>
            <a:off x="4252367"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73CB4A9-F0F7-4D66-8BE1-913E8EFFB938}"/>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22" name="Rectangle 21">
            <a:extLst>
              <a:ext uri="{FF2B5EF4-FFF2-40B4-BE49-F238E27FC236}">
                <a16:creationId xmlns:a16="http://schemas.microsoft.com/office/drawing/2014/main" id="{4EFB6514-8E9D-44C5-9F79-F0E42E437D86}"/>
              </a:ext>
            </a:extLst>
          </p:cNvPr>
          <p:cNvSpPr/>
          <p:nvPr/>
        </p:nvSpPr>
        <p:spPr>
          <a:xfrm>
            <a:off x="6262555" y="4717778"/>
            <a:ext cx="1649811"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1,500,000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cxnSp>
        <p:nvCxnSpPr>
          <p:cNvPr id="23" name="Straight Connector 22">
            <a:extLst>
              <a:ext uri="{FF2B5EF4-FFF2-40B4-BE49-F238E27FC236}">
                <a16:creationId xmlns:a16="http://schemas.microsoft.com/office/drawing/2014/main" id="{7DC4D75A-90FE-4281-9D3D-9E9F820369C3}"/>
              </a:ext>
            </a:extLst>
          </p:cNvPr>
          <p:cNvCxnSpPr/>
          <p:nvPr/>
        </p:nvCxnSpPr>
        <p:spPr>
          <a:xfrm>
            <a:off x="6261100" y="4751055"/>
            <a:ext cx="1623886" cy="0"/>
          </a:xfrm>
          <a:prstGeom prst="line">
            <a:avLst/>
          </a:prstGeom>
          <a:ln>
            <a:solidFill>
              <a:srgbClr val="FDBA8D"/>
            </a:solidFill>
          </a:ln>
        </p:spPr>
        <p:style>
          <a:lnRef idx="3">
            <a:schemeClr val="accent6"/>
          </a:lnRef>
          <a:fillRef idx="0">
            <a:schemeClr val="accent6"/>
          </a:fillRef>
          <a:effectRef idx="2">
            <a:schemeClr val="accent6"/>
          </a:effectRef>
          <a:fontRef idx="minor">
            <a:schemeClr val="tx1"/>
          </a:fontRef>
        </p:style>
      </p:cxnSp>
      <p:sp>
        <p:nvSpPr>
          <p:cNvPr id="24" name="Rectangle 23">
            <a:extLst>
              <a:ext uri="{FF2B5EF4-FFF2-40B4-BE49-F238E27FC236}">
                <a16:creationId xmlns:a16="http://schemas.microsoft.com/office/drawing/2014/main" id="{F356B740-7ADD-4507-B0EF-CC4976ABB4DA}"/>
              </a:ext>
            </a:extLst>
          </p:cNvPr>
          <p:cNvSpPr/>
          <p:nvPr/>
        </p:nvSpPr>
        <p:spPr>
          <a:xfrm>
            <a:off x="8072967" y="4369313"/>
            <a:ext cx="439544"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0" i="0" u="none" strike="noStrike" kern="0" cap="none" spc="0" normalizeH="0" baseline="0" noProof="0" dirty="0">
                <a:ln>
                  <a:noFill/>
                </a:ln>
                <a:solidFill>
                  <a:srgbClr val="FDBA8D"/>
                </a:solidFill>
                <a:effectLst/>
                <a:uLnTx/>
                <a:uFillTx/>
              </a:rPr>
              <a:t>=</a:t>
            </a:r>
          </a:p>
        </p:txBody>
      </p:sp>
      <p:sp>
        <p:nvSpPr>
          <p:cNvPr id="25" name="Rectangle 24">
            <a:extLst>
              <a:ext uri="{FF2B5EF4-FFF2-40B4-BE49-F238E27FC236}">
                <a16:creationId xmlns:a16="http://schemas.microsoft.com/office/drawing/2014/main" id="{E54D1060-C55E-4E5E-BBA2-BE092F6E186F}"/>
              </a:ext>
            </a:extLst>
          </p:cNvPr>
          <p:cNvSpPr/>
          <p:nvPr/>
        </p:nvSpPr>
        <p:spPr>
          <a:xfrm>
            <a:off x="6571037" y="4260231"/>
            <a:ext cx="1008609"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rPr>
              <a:t>3,000</a:t>
            </a:r>
            <a:endParaRPr kumimoji="0" lang="en-US" sz="2800" b="0" i="0" u="none" strike="noStrike" kern="0" cap="none" spc="0" normalizeH="0" baseline="0" noProof="0" dirty="0">
              <a:ln w="9525">
                <a:solidFill>
                  <a:schemeClr val="accent2">
                    <a:lumMod val="50000"/>
                  </a:schemeClr>
                </a:solidFill>
              </a:ln>
              <a:solidFill>
                <a:schemeClr val="accent2">
                  <a:lumMod val="60000"/>
                  <a:lumOff val="40000"/>
                </a:schemeClr>
              </a:solidFill>
              <a:effectLst/>
              <a:uLnTx/>
              <a:uFillTx/>
            </a:endParaRPr>
          </a:p>
        </p:txBody>
      </p:sp>
      <p:sp>
        <p:nvSpPr>
          <p:cNvPr id="26" name="Rectangle 25">
            <a:extLst>
              <a:ext uri="{FF2B5EF4-FFF2-40B4-BE49-F238E27FC236}">
                <a16:creationId xmlns:a16="http://schemas.microsoft.com/office/drawing/2014/main" id="{639A3920-90E3-43FD-9D59-30328ED75AB9}"/>
              </a:ext>
            </a:extLst>
          </p:cNvPr>
          <p:cNvSpPr/>
          <p:nvPr/>
        </p:nvSpPr>
        <p:spPr>
          <a:xfrm>
            <a:off x="4829513" y="4483861"/>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p>
        </p:txBody>
      </p:sp>
      <p:sp>
        <p:nvSpPr>
          <p:cNvPr id="27" name="Rectangle 26">
            <a:extLst>
              <a:ext uri="{FF2B5EF4-FFF2-40B4-BE49-F238E27FC236}">
                <a16:creationId xmlns:a16="http://schemas.microsoft.com/office/drawing/2014/main" id="{F21EE7D4-34FF-4760-B1F5-FF2A04BA9552}"/>
              </a:ext>
            </a:extLst>
          </p:cNvPr>
          <p:cNvSpPr/>
          <p:nvPr/>
        </p:nvSpPr>
        <p:spPr>
          <a:xfrm>
            <a:off x="5801339" y="4451375"/>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8167193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065595" y="2541963"/>
            <a:ext cx="1693332"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3175">
                  <a:solidFill>
                    <a:schemeClr val="accent2">
                      <a:lumMod val="50000"/>
                    </a:schemeClr>
                  </a:solidFill>
                  <a:prstDash val="sysDot"/>
                </a:ln>
                <a:solidFill>
                  <a:schemeClr val="accent2">
                    <a:lumMod val="60000"/>
                    <a:lumOff val="40000"/>
                  </a:schemeClr>
                </a:solidFill>
                <a:effectLst/>
                <a:uLnTx/>
                <a:uFillTx/>
                <a:cs typeface="Arial" panose="020B0604020202020204" pitchFamily="34" charset="0"/>
              </a:rPr>
              <a:t>0.002</a:t>
            </a:r>
          </a:p>
        </p:txBody>
      </p:sp>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11" name="Rectangle 10"/>
          <p:cNvSpPr/>
          <p:nvPr/>
        </p:nvSpPr>
        <p:spPr>
          <a:xfrm>
            <a:off x="4514455" y="2541963"/>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p>
        </p:txBody>
      </p:sp>
      <p:sp>
        <p:nvSpPr>
          <p:cNvPr id="52" name="Rectangle 51"/>
          <p:cNvSpPr/>
          <p:nvPr/>
        </p:nvSpPr>
        <p:spPr>
          <a:xfrm>
            <a:off x="5498286" y="2493357"/>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10" name="TextBox 9">
            <a:extLst>
              <a:ext uri="{FF2B5EF4-FFF2-40B4-BE49-F238E27FC236}">
                <a16:creationId xmlns:a16="http://schemas.microsoft.com/office/drawing/2014/main" id="{F9986624-CC1A-4D45-BEA2-8B201F1CA31F}"/>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158100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065595" y="2541963"/>
            <a:ext cx="1693332"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3175">
                  <a:noFill/>
                  <a:prstDash val="sysDot"/>
                </a:ln>
                <a:solidFill>
                  <a:srgbClr val="FDBA8D"/>
                </a:solidFill>
                <a:effectLst/>
                <a:uLnTx/>
                <a:uFillTx/>
                <a:cs typeface="Arial" panose="020B0604020202020204" pitchFamily="34" charset="0"/>
              </a:rPr>
              <a:t>0.002</a:t>
            </a:r>
          </a:p>
        </p:txBody>
      </p:sp>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11" name="Rectangle 10"/>
          <p:cNvSpPr/>
          <p:nvPr/>
        </p:nvSpPr>
        <p:spPr>
          <a:xfrm>
            <a:off x="4514455" y="2541963"/>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RATIO</a:t>
            </a:r>
          </a:p>
        </p:txBody>
      </p:sp>
      <p:sp>
        <p:nvSpPr>
          <p:cNvPr id="52" name="Rectangle 51"/>
          <p:cNvSpPr/>
          <p:nvPr/>
        </p:nvSpPr>
        <p:spPr>
          <a:xfrm>
            <a:off x="5498286" y="252852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a:t>
            </a:r>
          </a:p>
        </p:txBody>
      </p:sp>
      <p:sp>
        <p:nvSpPr>
          <p:cNvPr id="53" name="Rectangle 52"/>
          <p:cNvSpPr/>
          <p:nvPr/>
        </p:nvSpPr>
        <p:spPr>
          <a:xfrm>
            <a:off x="3899647" y="3097630"/>
            <a:ext cx="5773923"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IF THE TOTAL POPULATION FUNDING AVAILABLE IS $130,000,000 THEN THE TRIBE’S SHARE OF POPULATION FUNDING IS  </a:t>
            </a:r>
          </a:p>
        </p:txBody>
      </p:sp>
      <p:sp>
        <p:nvSpPr>
          <p:cNvPr id="54" name="Rectangle 53"/>
          <p:cNvSpPr/>
          <p:nvPr/>
        </p:nvSpPr>
        <p:spPr>
          <a:xfrm>
            <a:off x="2340749" y="4804654"/>
            <a:ext cx="195887" cy="10772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 b="0" i="0" u="none" strike="noStrike" kern="0" cap="none" spc="0" normalizeH="0" baseline="0" noProof="0" dirty="0">
                <a:ln>
                  <a:noFill/>
                </a:ln>
                <a:solidFill>
                  <a:schemeClr val="accent6">
                    <a:lumMod val="75000"/>
                  </a:schemeClr>
                </a:solidFill>
                <a:effectLst/>
                <a:uLnTx/>
                <a:uFillTx/>
                <a:latin typeface="Wingdings 2" panose="05020102010507070707" pitchFamily="18" charset="2"/>
              </a:rPr>
              <a:t>Ð</a:t>
            </a:r>
          </a:p>
        </p:txBody>
      </p:sp>
      <p:sp>
        <p:nvSpPr>
          <p:cNvPr id="55" name="TextBox 54"/>
          <p:cNvSpPr txBox="1"/>
          <p:nvPr/>
        </p:nvSpPr>
        <p:spPr>
          <a:xfrm>
            <a:off x="5875318" y="2541963"/>
            <a:ext cx="883609"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3175">
                  <a:noFill/>
                  <a:prstDash val="sysDot"/>
                </a:ln>
                <a:solidFill>
                  <a:srgbClr val="FDBA8D"/>
                </a:solidFill>
                <a:effectLst/>
                <a:uLnTx/>
                <a:uFillTx/>
                <a:cs typeface="Arial" panose="020B0604020202020204" pitchFamily="34" charset="0"/>
              </a:rPr>
              <a:t>0.002</a:t>
            </a:r>
          </a:p>
        </p:txBody>
      </p:sp>
      <p:sp>
        <p:nvSpPr>
          <p:cNvPr id="45" name="Rectangle 44" hidden="1"/>
          <p:cNvSpPr/>
          <p:nvPr/>
        </p:nvSpPr>
        <p:spPr>
          <a:xfrm>
            <a:off x="6040942" y="3450211"/>
            <a:ext cx="18934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$130,000,000</a:t>
            </a:r>
          </a:p>
        </p:txBody>
      </p:sp>
      <p:sp>
        <p:nvSpPr>
          <p:cNvPr id="16" name="TextBox 15">
            <a:extLst>
              <a:ext uri="{FF2B5EF4-FFF2-40B4-BE49-F238E27FC236}">
                <a16:creationId xmlns:a16="http://schemas.microsoft.com/office/drawing/2014/main" id="{37C934DC-5F18-4CDA-B8FD-5CE3F2CA4A4F}"/>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2379775817"/>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childTnLst>
                                </p:cTn>
                              </p:par>
                              <p:par>
                                <p:cTn id="8" presetID="1" presetClass="entr" presetSubtype="0" fill="hold" grpId="0" nodeType="withEffect">
                                  <p:stCondLst>
                                    <p:cond delay="1000"/>
                                  </p:stCondLst>
                                  <p:childTnLst>
                                    <p:set>
                                      <p:cBhvr>
                                        <p:cTn id="9" dur="1" fill="hold">
                                          <p:stCondLst>
                                            <p:cond delay="0"/>
                                          </p:stCondLst>
                                        </p:cTn>
                                        <p:tgtEl>
                                          <p:spTgt spid="55"/>
                                        </p:tgtEl>
                                        <p:attrNameLst>
                                          <p:attrName>style.visibility</p:attrName>
                                        </p:attrNameLst>
                                      </p:cBhvr>
                                      <p:to>
                                        <p:strVal val="visible"/>
                                      </p:to>
                                    </p:set>
                                  </p:childTnLst>
                                </p:cTn>
                              </p:par>
                              <p:par>
                                <p:cTn id="10" presetID="1" presetClass="entr" presetSubtype="0" fill="hold" grpId="0" nodeType="withEffect">
                                  <p:stCondLst>
                                    <p:cond delay="1000"/>
                                  </p:stCondLst>
                                  <p:childTnLst>
                                    <p:set>
                                      <p:cBhvr>
                                        <p:cTn id="11"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5" grpId="0"/>
      <p:bldP spid="4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065595" y="2541963"/>
            <a:ext cx="1693332"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3175">
                  <a:noFill/>
                  <a:prstDash val="sysDot"/>
                </a:ln>
                <a:solidFill>
                  <a:srgbClr val="FDBA8D"/>
                </a:solidFill>
                <a:effectLst/>
                <a:uLnTx/>
                <a:uFillTx/>
                <a:cs typeface="Arial" panose="020B0604020202020204" pitchFamily="34" charset="0"/>
              </a:rPr>
              <a:t>0.002</a:t>
            </a:r>
          </a:p>
        </p:txBody>
      </p:sp>
      <p:sp>
        <p:nvSpPr>
          <p:cNvPr id="41" name="Pie 2"/>
          <p:cNvSpPr/>
          <p:nvPr/>
        </p:nvSpPr>
        <p:spPr>
          <a:xfrm>
            <a:off x="1537795" y="336245"/>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Rectangle: Rounded Corners 43">
            <a:hlinkClick r:id="" action="ppaction://noaction"/>
          </p:cNvPr>
          <p:cNvSpPr/>
          <p:nvPr/>
        </p:nvSpPr>
        <p:spPr>
          <a:xfrm>
            <a:off x="5043472" y="1295109"/>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POPULATION SHARES EXAMPLE CALCULATION</a:t>
            </a:r>
          </a:p>
        </p:txBody>
      </p:sp>
      <p:sp>
        <p:nvSpPr>
          <p:cNvPr id="50" name="TextBox 49"/>
          <p:cNvSpPr txBox="1"/>
          <p:nvPr/>
        </p:nvSpPr>
        <p:spPr>
          <a:xfrm>
            <a:off x="419100" y="2581995"/>
            <a:ext cx="3372971"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TO DETERMINE THE POPULATION SHARES FOR EACH TRIBE, THE FORMULA USES THE RATIO BETWEEN THE TRIBE’S POPULATION AND THE TOTAL POPULATION OF ALL AMERICAN INDIANS AND ALASKA NATIVES.</a:t>
            </a:r>
          </a:p>
        </p:txBody>
      </p:sp>
      <p:sp>
        <p:nvSpPr>
          <p:cNvPr id="51" name="TextBox 50"/>
          <p:cNvSpPr txBox="1"/>
          <p:nvPr/>
        </p:nvSpPr>
        <p:spPr>
          <a:xfrm>
            <a:off x="419100" y="4687555"/>
            <a:ext cx="348054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DBA8D"/>
                </a:solidFill>
                <a:effectLst/>
                <a:uLnTx/>
                <a:uFillTx/>
              </a:rPr>
              <a:t>THE RATIO IS MULTIPLIED BY THE TOTAL POPULATION FUNDING AVAILABLE TO FIND THE TRIBE’S POPULATION SHARE.</a:t>
            </a:r>
          </a:p>
        </p:txBody>
      </p:sp>
      <p:sp>
        <p:nvSpPr>
          <p:cNvPr id="11" name="Rectangle 10"/>
          <p:cNvSpPr/>
          <p:nvPr/>
        </p:nvSpPr>
        <p:spPr>
          <a:xfrm>
            <a:off x="4514455" y="2541963"/>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RATIO</a:t>
            </a:r>
          </a:p>
        </p:txBody>
      </p:sp>
      <p:sp>
        <p:nvSpPr>
          <p:cNvPr id="52" name="Rectangle 51"/>
          <p:cNvSpPr/>
          <p:nvPr/>
        </p:nvSpPr>
        <p:spPr>
          <a:xfrm>
            <a:off x="5498286" y="2528526"/>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DBA8D"/>
                </a:solidFill>
                <a:effectLst/>
                <a:uLnTx/>
                <a:uFillTx/>
              </a:rPr>
              <a:t>=</a:t>
            </a:r>
          </a:p>
        </p:txBody>
      </p:sp>
      <p:sp>
        <p:nvSpPr>
          <p:cNvPr id="54" name="Rectangle 53"/>
          <p:cNvSpPr/>
          <p:nvPr/>
        </p:nvSpPr>
        <p:spPr>
          <a:xfrm>
            <a:off x="5428002" y="4768329"/>
            <a:ext cx="505267" cy="52322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latin typeface="Wingdings 2" panose="05020102010507070707" pitchFamily="18" charset="2"/>
              </a:rPr>
              <a:t>Ð</a:t>
            </a:r>
          </a:p>
        </p:txBody>
      </p:sp>
      <p:sp>
        <p:nvSpPr>
          <p:cNvPr id="55" name="TextBox 54"/>
          <p:cNvSpPr txBox="1"/>
          <p:nvPr/>
        </p:nvSpPr>
        <p:spPr>
          <a:xfrm>
            <a:off x="4501888" y="4768329"/>
            <a:ext cx="1005511"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3175">
                  <a:solidFill>
                    <a:schemeClr val="accent2">
                      <a:lumMod val="50000"/>
                    </a:schemeClr>
                  </a:solidFill>
                  <a:prstDash val="sysDot"/>
                </a:ln>
                <a:solidFill>
                  <a:schemeClr val="accent2">
                    <a:lumMod val="60000"/>
                    <a:lumOff val="40000"/>
                  </a:schemeClr>
                </a:solidFill>
                <a:effectLst/>
                <a:uLnTx/>
                <a:uFillTx/>
                <a:cs typeface="Arial" panose="020B0604020202020204" pitchFamily="34" charset="0"/>
              </a:rPr>
              <a:t>0.002</a:t>
            </a:r>
          </a:p>
        </p:txBody>
      </p:sp>
      <p:sp>
        <p:nvSpPr>
          <p:cNvPr id="45" name="Rectangle 44"/>
          <p:cNvSpPr/>
          <p:nvPr/>
        </p:nvSpPr>
        <p:spPr>
          <a:xfrm>
            <a:off x="5829610" y="4755474"/>
            <a:ext cx="2198038" cy="52322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$130,000,000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48" name="Rectangle 47"/>
          <p:cNvSpPr/>
          <p:nvPr/>
        </p:nvSpPr>
        <p:spPr>
          <a:xfrm>
            <a:off x="7940481" y="4642119"/>
            <a:ext cx="364202" cy="70788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49" name="Rectangle 48"/>
          <p:cNvSpPr/>
          <p:nvPr/>
        </p:nvSpPr>
        <p:spPr>
          <a:xfrm>
            <a:off x="8297883" y="4751778"/>
            <a:ext cx="1556836" cy="52322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$260,000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58" name="Rectangle 57"/>
          <p:cNvSpPr/>
          <p:nvPr/>
        </p:nvSpPr>
        <p:spPr>
          <a:xfrm>
            <a:off x="3899647" y="3097630"/>
            <a:ext cx="5773923"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DBA8D"/>
                </a:solidFill>
                <a:effectLst/>
                <a:uLnTx/>
                <a:uFillTx/>
              </a:rPr>
              <a:t>IF THE TOTAL POPULATION FUNDING AVAILABLE IS $130,000,000 THEN THE TRIBE’S SHARE OF POPULATION FUNDING IS  </a:t>
            </a:r>
          </a:p>
        </p:txBody>
      </p:sp>
      <p:sp>
        <p:nvSpPr>
          <p:cNvPr id="18" name="Action Button: Go Forward or Next 1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2" action="ppaction://hlinksldjump" highlightClick="1"/>
          </p:cNvPr>
          <p:cNvSpPr/>
          <p:nvPr/>
        </p:nvSpPr>
        <p:spPr>
          <a:xfrm>
            <a:off x="4252367"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7474E916-69DB-4345-913B-633EAAA8ACFE}"/>
              </a:ext>
            </a:extLst>
          </p:cNvPr>
          <p:cNvSpPr txBox="1"/>
          <p:nvPr/>
        </p:nvSpPr>
        <p:spPr>
          <a:xfrm>
            <a:off x="1674005" y="972306"/>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2598402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3"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4" name="TextBox 23"/>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7" name="TextBox 26"/>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28" name="Straight Arrow Connector 27"/>
          <p:cNvCxnSpPr>
            <a:stCxn id="23" idx="0"/>
            <a:endCxn id="27"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22" idx="1"/>
            <a:endCxn id="27"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stCxn id="21" idx="2"/>
            <a:endCxn id="27"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1"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5" name="TextBox 24"/>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Tree>
    <p:extLst>
      <p:ext uri="{BB962C8B-B14F-4D97-AF65-F5344CB8AC3E}">
        <p14:creationId xmlns:p14="http://schemas.microsoft.com/office/powerpoint/2010/main" val="2185785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3"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4" name="TextBox 23"/>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7" name="TextBox 26"/>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28" name="Straight Arrow Connector 27"/>
          <p:cNvCxnSpPr>
            <a:stCxn id="23" idx="0"/>
            <a:endCxn id="27"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22" idx="1"/>
            <a:endCxn id="27"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4"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5" name="TextBox 14"/>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677590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TextBox 3">
            <a:extLst>
              <a:ext uri="{FF2B5EF4-FFF2-40B4-BE49-F238E27FC236}">
                <a16:creationId xmlns:a16="http://schemas.microsoft.com/office/drawing/2014/main" id="{438AB0C4-B2D8-4DE7-9763-977D544EC478}"/>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820229554"/>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2233403" y="2756974"/>
            <a:ext cx="7709304"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34 PERCENT OF THE TRIBAL SHARES FUNDS (SUBSECTION B) ARE DIVIDED EQUALLY AMONG EACH BUREAU OF INDIAN AFFAIRS REGION.</a:t>
            </a:r>
          </a:p>
        </p:txBody>
      </p:sp>
      <p:sp>
        <p:nvSpPr>
          <p:cNvPr id="40"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 name="TextBox 4">
            <a:extLst>
              <a:ext uri="{FF2B5EF4-FFF2-40B4-BE49-F238E27FC236}">
                <a16:creationId xmlns:a16="http://schemas.microsoft.com/office/drawing/2014/main" id="{75D85F3E-364D-420D-98FA-AE39209C06B9}"/>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21122307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Pie 9"/>
          <p:cNvSpPr/>
          <p:nvPr/>
        </p:nvSpPr>
        <p:spPr>
          <a:xfrm>
            <a:off x="5348427" y="1234440"/>
            <a:ext cx="1857109" cy="2199322"/>
          </a:xfrm>
          <a:custGeom>
            <a:avLst/>
            <a:gdLst>
              <a:gd name="connsiteX0" fmla="*/ 337451 w 4389120"/>
              <a:gd name="connsiteY0" fmla="*/ 1025269 h 4389120"/>
              <a:gd name="connsiteX1" fmla="*/ 2194560 w 4389120"/>
              <a:gd name="connsiteY1" fmla="*/ 0 h 4389120"/>
              <a:gd name="connsiteX2" fmla="*/ 2194560 w 4389120"/>
              <a:gd name="connsiteY2" fmla="*/ 2194560 h 4389120"/>
              <a:gd name="connsiteX3" fmla="*/ 337451 w 4389120"/>
              <a:gd name="connsiteY3" fmla="*/ 1025269 h 4389120"/>
              <a:gd name="connsiteX0" fmla="*/ 0 w 1857109"/>
              <a:gd name="connsiteY0" fmla="*/ 1025269 h 2199322"/>
              <a:gd name="connsiteX1" fmla="*/ 1857109 w 1857109"/>
              <a:gd name="connsiteY1" fmla="*/ 0 h 2199322"/>
              <a:gd name="connsiteX2" fmla="*/ 1857109 w 1857109"/>
              <a:gd name="connsiteY2" fmla="*/ 2199322 h 2199322"/>
              <a:gd name="connsiteX3" fmla="*/ 0 w 1857109"/>
              <a:gd name="connsiteY3" fmla="*/ 1025269 h 2199322"/>
            </a:gdLst>
            <a:ahLst/>
            <a:cxnLst>
              <a:cxn ang="0">
                <a:pos x="connsiteX0" y="connsiteY0"/>
              </a:cxn>
              <a:cxn ang="0">
                <a:pos x="connsiteX1" y="connsiteY1"/>
              </a:cxn>
              <a:cxn ang="0">
                <a:pos x="connsiteX2" y="connsiteY2"/>
              </a:cxn>
              <a:cxn ang="0">
                <a:pos x="connsiteX3" y="connsiteY3"/>
              </a:cxn>
            </a:cxnLst>
            <a:rect l="l" t="t" r="r" b="b"/>
            <a:pathLst>
              <a:path w="1857109" h="2199322">
                <a:moveTo>
                  <a:pt x="0" y="1025269"/>
                </a:moveTo>
                <a:cubicBezTo>
                  <a:pt x="401779" y="387150"/>
                  <a:pt x="1103039" y="0"/>
                  <a:pt x="1857109" y="0"/>
                </a:cubicBezTo>
                <a:lnTo>
                  <a:pt x="1857109" y="2199322"/>
                </a:lnTo>
                <a:lnTo>
                  <a:pt x="0" y="1025269"/>
                </a:lnTo>
                <a:close/>
              </a:path>
            </a:pathLst>
          </a:cu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4" name="TextBox 23"/>
          <p:cNvSpPr txBox="1"/>
          <p:nvPr/>
        </p:nvSpPr>
        <p:spPr>
          <a:xfrm>
            <a:off x="5735133" y="1304010"/>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1" name="Pie 10"/>
          <p:cNvSpPr/>
          <p:nvPr/>
        </p:nvSpPr>
        <p:spPr>
          <a:xfrm rot="5400000">
            <a:off x="5525102" y="1748979"/>
            <a:ext cx="3360573" cy="4388838"/>
          </a:xfrm>
          <a:custGeom>
            <a:avLst/>
            <a:gdLst>
              <a:gd name="connsiteX0" fmla="*/ 2230143 w 4389120"/>
              <a:gd name="connsiteY0" fmla="*/ 288 h 4389120"/>
              <a:gd name="connsiteX1" fmla="*/ 4273470 w 4389120"/>
              <a:gd name="connsiteY1" fmla="*/ 1491546 h 4389120"/>
              <a:gd name="connsiteX2" fmla="*/ 3554595 w 4389120"/>
              <a:gd name="connsiteY2" fmla="*/ 3916883 h 4389120"/>
              <a:gd name="connsiteX3" fmla="*/ 1028671 w 4389120"/>
              <a:gd name="connsiteY3" fmla="*/ 4053805 h 4389120"/>
              <a:gd name="connsiteX4" fmla="*/ 2194560 w 4389120"/>
              <a:gd name="connsiteY4" fmla="*/ 2194560 h 4389120"/>
              <a:gd name="connsiteX5" fmla="*/ 2230143 w 4389120"/>
              <a:gd name="connsiteY5" fmla="*/ 288 h 4389120"/>
              <a:gd name="connsiteX0" fmla="*/ 1201472 w 3360573"/>
              <a:gd name="connsiteY0" fmla="*/ 0 h 4388838"/>
              <a:gd name="connsiteX1" fmla="*/ 3244799 w 3360573"/>
              <a:gd name="connsiteY1" fmla="*/ 1491258 h 4388838"/>
              <a:gd name="connsiteX2" fmla="*/ 2525924 w 3360573"/>
              <a:gd name="connsiteY2" fmla="*/ 3916595 h 4388838"/>
              <a:gd name="connsiteX3" fmla="*/ 0 w 3360573"/>
              <a:gd name="connsiteY3" fmla="*/ 4053517 h 4388838"/>
              <a:gd name="connsiteX4" fmla="*/ 1163508 w 3360573"/>
              <a:gd name="connsiteY4" fmla="*/ 2191891 h 4388838"/>
              <a:gd name="connsiteX5" fmla="*/ 1201472 w 3360573"/>
              <a:gd name="connsiteY5" fmla="*/ 0 h 43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73" h="4388838">
                <a:moveTo>
                  <a:pt x="1201472" y="0"/>
                </a:moveTo>
                <a:cubicBezTo>
                  <a:pt x="2129378" y="15047"/>
                  <a:pt x="2947511" y="612136"/>
                  <a:pt x="3244799" y="1491258"/>
                </a:cubicBezTo>
                <a:cubicBezTo>
                  <a:pt x="3542087" y="2370381"/>
                  <a:pt x="3254255" y="3341467"/>
                  <a:pt x="2525924" y="3916595"/>
                </a:cubicBezTo>
                <a:cubicBezTo>
                  <a:pt x="1797593" y="4491722"/>
                  <a:pt x="786232" y="4546545"/>
                  <a:pt x="0" y="4053517"/>
                </a:cubicBezTo>
                <a:lnTo>
                  <a:pt x="1163508" y="2191891"/>
                </a:lnTo>
                <a:cubicBezTo>
                  <a:pt x="1175369" y="1460467"/>
                  <a:pt x="1189611" y="731424"/>
                  <a:pt x="1201472" y="0"/>
                </a:cubicBezTo>
                <a:close/>
              </a:path>
            </a:pathLst>
          </a:custGeom>
          <a:ln>
            <a:no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6" name="TextBox 25"/>
          <p:cNvSpPr txBox="1"/>
          <p:nvPr/>
        </p:nvSpPr>
        <p:spPr>
          <a:xfrm>
            <a:off x="6190071" y="3675735"/>
            <a:ext cx="1610056"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9" name="Pie 8"/>
          <p:cNvSpPr/>
          <p:nvPr/>
        </p:nvSpPr>
        <p:spPr>
          <a:xfrm rot="8941174">
            <a:off x="6858862" y="1021184"/>
            <a:ext cx="2200285" cy="3045948"/>
          </a:xfrm>
          <a:custGeom>
            <a:avLst/>
            <a:gdLst>
              <a:gd name="connsiteX0" fmla="*/ 1065836 w 4389120"/>
              <a:gd name="connsiteY0" fmla="*/ 4076600 h 4389120"/>
              <a:gd name="connsiteX1" fmla="*/ 60715 w 4389120"/>
              <a:gd name="connsiteY1" fmla="*/ 2707198 h 4389120"/>
              <a:gd name="connsiteX2" fmla="*/ 334073 w 4389120"/>
              <a:gd name="connsiteY2" fmla="*/ 1030652 h 4389120"/>
              <a:gd name="connsiteX3" fmla="*/ 2194560 w 4389120"/>
              <a:gd name="connsiteY3" fmla="*/ 2194560 h 4389120"/>
              <a:gd name="connsiteX4" fmla="*/ 1065836 w 4389120"/>
              <a:gd name="connsiteY4" fmla="*/ 4076600 h 4389120"/>
              <a:gd name="connsiteX0" fmla="*/ 1065843 w 2200285"/>
              <a:gd name="connsiteY0" fmla="*/ 3045948 h 3045948"/>
              <a:gd name="connsiteX1" fmla="*/ 60722 w 2200285"/>
              <a:gd name="connsiteY1" fmla="*/ 1676546 h 3045948"/>
              <a:gd name="connsiteX2" fmla="*/ 334080 w 2200285"/>
              <a:gd name="connsiteY2" fmla="*/ 0 h 3045948"/>
              <a:gd name="connsiteX3" fmla="*/ 2200285 w 2200285"/>
              <a:gd name="connsiteY3" fmla="*/ 1159010 h 3045948"/>
              <a:gd name="connsiteX4" fmla="*/ 1065843 w 2200285"/>
              <a:gd name="connsiteY4" fmla="*/ 3045948 h 304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85" h="3045948">
                <a:moveTo>
                  <a:pt x="1065843" y="3045948"/>
                </a:moveTo>
                <a:cubicBezTo>
                  <a:pt x="560561" y="2742913"/>
                  <a:pt x="198353" y="2249431"/>
                  <a:pt x="60722" y="1676546"/>
                </a:cubicBezTo>
                <a:cubicBezTo>
                  <a:pt x="-76909" y="1103661"/>
                  <a:pt x="21599" y="499496"/>
                  <a:pt x="334080" y="0"/>
                </a:cubicBezTo>
                <a:lnTo>
                  <a:pt x="2200285" y="1159010"/>
                </a:lnTo>
                <a:lnTo>
                  <a:pt x="1065843" y="3045948"/>
                </a:lnTo>
                <a:close/>
              </a:path>
            </a:pathLst>
          </a:cu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7" name="TextBox 26"/>
          <p:cNvSpPr txBox="1"/>
          <p:nvPr/>
        </p:nvSpPr>
        <p:spPr>
          <a:xfrm>
            <a:off x="7354987" y="1784070"/>
            <a:ext cx="1686680"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a:extLst>
              <a:ext uri="{FF2B5EF4-FFF2-40B4-BE49-F238E27FC236}">
                <a16:creationId xmlns:a16="http://schemas.microsoft.com/office/drawing/2014/main" id="{2D8FE788-8944-4E57-86CD-06FD02648ACA}"/>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9" name="!!Safety">
            <a:extLst>
              <a:ext uri="{FF2B5EF4-FFF2-40B4-BE49-F238E27FC236}">
                <a16:creationId xmlns:a16="http://schemas.microsoft.com/office/drawing/2014/main" id="{C303D4C3-0439-4A78-8D10-A1751D00650D}"/>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PP">
            <a:extLst>
              <a:ext uri="{FF2B5EF4-FFF2-40B4-BE49-F238E27FC236}">
                <a16:creationId xmlns:a16="http://schemas.microsoft.com/office/drawing/2014/main" id="{BBCD300D-6D32-41CE-A9A8-DBDF1AC0A205}"/>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Planning">
            <a:extLst>
              <a:ext uri="{FF2B5EF4-FFF2-40B4-BE49-F238E27FC236}">
                <a16:creationId xmlns:a16="http://schemas.microsoft.com/office/drawing/2014/main" id="{68E0E531-8514-4A7B-9272-B96C39B5169F}"/>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MO">
            <a:extLst>
              <a:ext uri="{FF2B5EF4-FFF2-40B4-BE49-F238E27FC236}">
                <a16:creationId xmlns:a16="http://schemas.microsoft.com/office/drawing/2014/main" id="{E101619C-AEF2-48AB-9125-A84D6486737D}"/>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 name="TextBox 32">
            <a:extLst>
              <a:ext uri="{FF2B5EF4-FFF2-40B4-BE49-F238E27FC236}">
                <a16:creationId xmlns:a16="http://schemas.microsoft.com/office/drawing/2014/main" id="{354D49E8-639F-403B-898C-82CC93697C5B}"/>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4" name="TextBox 33">
            <a:extLst>
              <a:ext uri="{FF2B5EF4-FFF2-40B4-BE49-F238E27FC236}">
                <a16:creationId xmlns:a16="http://schemas.microsoft.com/office/drawing/2014/main" id="{0420C6F0-EF84-486C-98A8-8A4EA55B72A5}"/>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5" name="TextBox 34">
            <a:extLst>
              <a:ext uri="{FF2B5EF4-FFF2-40B4-BE49-F238E27FC236}">
                <a16:creationId xmlns:a16="http://schemas.microsoft.com/office/drawing/2014/main" id="{049B6757-AC47-4E13-9A4C-1AF3B9D16A52}"/>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6" name="TextBox 35">
            <a:extLst>
              <a:ext uri="{FF2B5EF4-FFF2-40B4-BE49-F238E27FC236}">
                <a16:creationId xmlns:a16="http://schemas.microsoft.com/office/drawing/2014/main" id="{9310B6AD-22E3-4980-8FAA-0C2B5BF30C48}"/>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8" name="Rectangle 27"/>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887620610"/>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2233403" y="2756974"/>
            <a:ext cx="7709304"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34 PERCENT OF THE TRIBAL SHARES FUNDS (SUBSECTION B) ARE DIVIDED EQUALLY AMONG EACH BUREAU OF INDIAN AFFAIRS REGION.</a:t>
            </a:r>
          </a:p>
        </p:txBody>
      </p:sp>
      <p:sp>
        <p:nvSpPr>
          <p:cNvPr id="40"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 name="TextBox 5">
            <a:extLst>
              <a:ext uri="{FF2B5EF4-FFF2-40B4-BE49-F238E27FC236}">
                <a16:creationId xmlns:a16="http://schemas.microsoft.com/office/drawing/2014/main" id="{05EE0928-A367-4386-AD5F-8F2B9AB45200}"/>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583024712"/>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TextBox 37"/>
          <p:cNvSpPr txBox="1"/>
          <p:nvPr/>
        </p:nvSpPr>
        <p:spPr>
          <a:xfrm>
            <a:off x="509797" y="3400262"/>
            <a:ext cx="2567197"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34 PERCENT OF THE TRIBAL SHARES FUNDS (SUBSECTION B) ARE DIVIDED EQUALLY AMONG EACH BUREAU OF INDIAN AFFAIRS REGION.</a:t>
            </a:r>
          </a:p>
        </p:txBody>
      </p:sp>
      <p:graphicFrame>
        <p:nvGraphicFramePr>
          <p:cNvPr id="40" name="!!Chart 39"/>
          <p:cNvGraphicFramePr/>
          <p:nvPr>
            <p:extLst>
              <p:ext uri="{D42A27DB-BD31-4B8C-83A1-F6EECF244321}">
                <p14:modId xmlns:p14="http://schemas.microsoft.com/office/powerpoint/2010/main" val="777140842"/>
              </p:ext>
            </p:extLst>
          </p:nvPr>
        </p:nvGraphicFramePr>
        <p:xfrm>
          <a:off x="509797" y="385821"/>
          <a:ext cx="4337865" cy="2565917"/>
        </p:xfrm>
        <a:graphic>
          <a:graphicData uri="http://schemas.openxmlformats.org/drawingml/2006/chart">
            <c:chart xmlns:c="http://schemas.openxmlformats.org/drawingml/2006/chart" xmlns:r="http://schemas.openxmlformats.org/officeDocument/2006/relationships" r:id="rId2"/>
          </a:graphicData>
        </a:graphic>
      </p:graphicFrame>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97119" y="2232223"/>
            <a:ext cx="5504749" cy="3657600"/>
          </a:xfrm>
          <a:prstGeom prst="rect">
            <a:avLst/>
          </a:prstGeom>
        </p:spPr>
      </p:pic>
      <p:sp>
        <p:nvSpPr>
          <p:cNvPr id="7" name="TextBox 6">
            <a:extLst>
              <a:ext uri="{FF2B5EF4-FFF2-40B4-BE49-F238E27FC236}">
                <a16:creationId xmlns:a16="http://schemas.microsoft.com/office/drawing/2014/main" id="{1C390C4D-F4C9-4943-95F6-F590A86FAAC7}"/>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539194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100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TextBox 37"/>
          <p:cNvSpPr txBox="1"/>
          <p:nvPr/>
        </p:nvSpPr>
        <p:spPr>
          <a:xfrm>
            <a:off x="509797" y="3400262"/>
            <a:ext cx="2567197"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34 PERCENT OF THE TRIBAL SHARES FUNDS (SUBSECTION B) ARE DIVIDED EQUALLY AMONG EACH BUREAU OF INDIAN AFFAIRS REGION.</a:t>
            </a:r>
          </a:p>
        </p:txBody>
      </p:sp>
      <p:graphicFrame>
        <p:nvGraphicFramePr>
          <p:cNvPr id="40" name="!!Chart 39"/>
          <p:cNvGraphicFramePr/>
          <p:nvPr>
            <p:extLst>
              <p:ext uri="{D42A27DB-BD31-4B8C-83A1-F6EECF244321}">
                <p14:modId xmlns:p14="http://schemas.microsoft.com/office/powerpoint/2010/main" val="2587308135"/>
              </p:ext>
            </p:extLst>
          </p:nvPr>
        </p:nvGraphicFramePr>
        <p:xfrm>
          <a:off x="509797" y="385821"/>
          <a:ext cx="4337865" cy="2565917"/>
        </p:xfrm>
        <a:graphic>
          <a:graphicData uri="http://schemas.openxmlformats.org/drawingml/2006/chart">
            <c:chart xmlns:c="http://schemas.openxmlformats.org/drawingml/2006/chart" xmlns:r="http://schemas.openxmlformats.org/officeDocument/2006/relationships" r:id="rId2"/>
          </a:graphicData>
        </a:graphic>
      </p:graphicFrame>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97119" y="2232223"/>
            <a:ext cx="5504749" cy="3657600"/>
          </a:xfrm>
          <a:prstGeom prst="rect">
            <a:avLst/>
          </a:prstGeom>
        </p:spPr>
      </p:pic>
      <p:sp>
        <p:nvSpPr>
          <p:cNvPr id="2" name="!!Eastern OK"/>
          <p:cNvSpPr/>
          <p:nvPr/>
        </p:nvSpPr>
        <p:spPr>
          <a:xfrm>
            <a:off x="1695750" y="685799"/>
            <a:ext cx="1965960" cy="1965960"/>
          </a:xfrm>
          <a:prstGeom prst="pie">
            <a:avLst>
              <a:gd name="adj1" fmla="val 0"/>
              <a:gd name="adj2" fmla="val 1804195"/>
            </a:avLst>
          </a:prstGeom>
          <a:solidFill>
            <a:srgbClr val="B4C8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Southern Plains"/>
          <p:cNvSpPr/>
          <p:nvPr/>
        </p:nvSpPr>
        <p:spPr>
          <a:xfrm rot="1800000">
            <a:off x="1695750" y="685799"/>
            <a:ext cx="1965960" cy="1965960"/>
          </a:xfrm>
          <a:prstGeom prst="pie">
            <a:avLst>
              <a:gd name="adj1" fmla="val 0"/>
              <a:gd name="adj2" fmla="val 1804195"/>
            </a:avLst>
          </a:prstGeom>
          <a:solidFill>
            <a:srgbClr val="D0B6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5" name="!!Southwest"/>
          <p:cNvSpPr/>
          <p:nvPr/>
        </p:nvSpPr>
        <p:spPr>
          <a:xfrm rot="3600000">
            <a:off x="1695750" y="685798"/>
            <a:ext cx="1965960" cy="1965960"/>
          </a:xfrm>
          <a:prstGeom prst="pie">
            <a:avLst>
              <a:gd name="adj1" fmla="val 0"/>
              <a:gd name="adj2" fmla="val 1804195"/>
            </a:avLst>
          </a:prstGeom>
          <a:solidFill>
            <a:srgbClr val="AAB0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6" name="!!Navajo"/>
          <p:cNvSpPr/>
          <p:nvPr/>
        </p:nvSpPr>
        <p:spPr>
          <a:xfrm rot="5400000">
            <a:off x="1695750" y="685799"/>
            <a:ext cx="1965960" cy="1965960"/>
          </a:xfrm>
          <a:prstGeom prst="pie">
            <a:avLst>
              <a:gd name="adj1" fmla="val 0"/>
              <a:gd name="adj2" fmla="val 1804195"/>
            </a:avLst>
          </a:prstGeom>
          <a:solidFill>
            <a:srgbClr val="966D53"/>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7" name="!!Western"/>
          <p:cNvSpPr/>
          <p:nvPr/>
        </p:nvSpPr>
        <p:spPr>
          <a:xfrm rot="7200000">
            <a:off x="1695750" y="685799"/>
            <a:ext cx="1965960" cy="1965960"/>
          </a:xfrm>
          <a:prstGeom prst="pie">
            <a:avLst>
              <a:gd name="adj1" fmla="val 0"/>
              <a:gd name="adj2" fmla="val 1804195"/>
            </a:avLst>
          </a:prstGeom>
          <a:solidFill>
            <a:srgbClr val="D8A2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8" name="!!Alaska"/>
          <p:cNvSpPr/>
          <p:nvPr/>
        </p:nvSpPr>
        <p:spPr>
          <a:xfrm rot="9000000">
            <a:off x="1695750" y="685798"/>
            <a:ext cx="1965960" cy="1965960"/>
          </a:xfrm>
          <a:prstGeom prst="pie">
            <a:avLst>
              <a:gd name="adj1" fmla="val 0"/>
              <a:gd name="adj2" fmla="val 1804195"/>
            </a:avLst>
          </a:prstGeom>
          <a:solidFill>
            <a:srgbClr val="FF81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9" name="!!Pacific"/>
          <p:cNvSpPr/>
          <p:nvPr/>
        </p:nvSpPr>
        <p:spPr>
          <a:xfrm rot="10800000">
            <a:off x="1695750" y="685799"/>
            <a:ext cx="1965960" cy="1965960"/>
          </a:xfrm>
          <a:prstGeom prst="pie">
            <a:avLst>
              <a:gd name="adj1" fmla="val 0"/>
              <a:gd name="adj2" fmla="val 1804195"/>
            </a:avLst>
          </a:prstGeom>
          <a:solidFill>
            <a:srgbClr val="0FBAC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1" name="!!Northwest"/>
          <p:cNvSpPr/>
          <p:nvPr/>
        </p:nvSpPr>
        <p:spPr>
          <a:xfrm rot="12600000">
            <a:off x="1695095" y="685798"/>
            <a:ext cx="1965960" cy="1965960"/>
          </a:xfrm>
          <a:prstGeom prst="pie">
            <a:avLst>
              <a:gd name="adj1" fmla="val 0"/>
              <a:gd name="adj2" fmla="val 1804195"/>
            </a:avLst>
          </a:prstGeom>
          <a:solidFill>
            <a:srgbClr val="199E44"/>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2" name="!!Rocky Mountain"/>
          <p:cNvSpPr/>
          <p:nvPr/>
        </p:nvSpPr>
        <p:spPr>
          <a:xfrm rot="14400000">
            <a:off x="1695750" y="685798"/>
            <a:ext cx="1965960" cy="1965960"/>
          </a:xfrm>
          <a:prstGeom prst="pie">
            <a:avLst>
              <a:gd name="adj1" fmla="val 0"/>
              <a:gd name="adj2" fmla="val 1804195"/>
            </a:avLst>
          </a:prstGeom>
          <a:solidFill>
            <a:srgbClr val="E48A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3" name="!!Great Plains"/>
          <p:cNvSpPr/>
          <p:nvPr/>
        </p:nvSpPr>
        <p:spPr>
          <a:xfrm rot="16200000">
            <a:off x="1695750" y="685799"/>
            <a:ext cx="1965960" cy="1965960"/>
          </a:xfrm>
          <a:prstGeom prst="pie">
            <a:avLst>
              <a:gd name="adj1" fmla="val 0"/>
              <a:gd name="adj2" fmla="val 1804195"/>
            </a:avLst>
          </a:prstGeom>
          <a:solidFill>
            <a:srgbClr val="FF83AA"/>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4" name="!!Midwest"/>
          <p:cNvSpPr/>
          <p:nvPr/>
        </p:nvSpPr>
        <p:spPr>
          <a:xfrm rot="18000000">
            <a:off x="1695094" y="685799"/>
            <a:ext cx="1965960" cy="1965960"/>
          </a:xfrm>
          <a:prstGeom prst="pie">
            <a:avLst>
              <a:gd name="adj1" fmla="val 0"/>
              <a:gd name="adj2" fmla="val 1804195"/>
            </a:avLst>
          </a:prstGeom>
          <a:solidFill>
            <a:srgbClr val="6DD4C4"/>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5" name="!!Eastern"/>
          <p:cNvSpPr/>
          <p:nvPr/>
        </p:nvSpPr>
        <p:spPr>
          <a:xfrm rot="19800000">
            <a:off x="1695750" y="685799"/>
            <a:ext cx="1965960" cy="1965960"/>
          </a:xfrm>
          <a:prstGeom prst="pie">
            <a:avLst>
              <a:gd name="adj1" fmla="val 0"/>
              <a:gd name="adj2" fmla="val 1804195"/>
            </a:avLst>
          </a:prstGeom>
          <a:solidFill>
            <a:srgbClr val="3D9AE8"/>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TextBox 18">
            <a:extLst>
              <a:ext uri="{FF2B5EF4-FFF2-40B4-BE49-F238E27FC236}">
                <a16:creationId xmlns:a16="http://schemas.microsoft.com/office/drawing/2014/main" id="{45FE27AB-8B95-47A5-9185-2E9564F83FB8}"/>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821710078"/>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Pie 1"/>
          <p:cNvSpPr/>
          <p:nvPr/>
        </p:nvSpPr>
        <p:spPr>
          <a:xfrm>
            <a:off x="1695750" y="685800"/>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TextBox 37"/>
          <p:cNvSpPr txBox="1"/>
          <p:nvPr/>
        </p:nvSpPr>
        <p:spPr>
          <a:xfrm>
            <a:off x="509797" y="3400262"/>
            <a:ext cx="2567197"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34 PERCENT OF THE TRIBAL SHARES FUNDS (SUBSECTION B) ARE DIVIDED EQUALLY AMONG EACH BUREAU OF INDIAN AFFAIRS REGION.</a:t>
            </a:r>
          </a:p>
        </p:txBody>
      </p:sp>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97119" y="2232223"/>
            <a:ext cx="5504749" cy="3657600"/>
          </a:xfrm>
          <a:prstGeom prst="rect">
            <a:avLst/>
          </a:prstGeom>
        </p:spPr>
      </p:pic>
      <p:sp>
        <p:nvSpPr>
          <p:cNvPr id="2" name="!!Eastern OK"/>
          <p:cNvSpPr/>
          <p:nvPr/>
        </p:nvSpPr>
        <p:spPr>
          <a:xfrm>
            <a:off x="5877225" y="3314699"/>
            <a:ext cx="1965960" cy="1965960"/>
          </a:xfrm>
          <a:prstGeom prst="pie">
            <a:avLst>
              <a:gd name="adj1" fmla="val 0"/>
              <a:gd name="adj2" fmla="val 1804195"/>
            </a:avLst>
          </a:prstGeom>
          <a:solidFill>
            <a:srgbClr val="B4C8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Southern Plains"/>
          <p:cNvSpPr/>
          <p:nvPr/>
        </p:nvSpPr>
        <p:spPr>
          <a:xfrm rot="1800000">
            <a:off x="5877225" y="3432943"/>
            <a:ext cx="1965960" cy="1965960"/>
          </a:xfrm>
          <a:prstGeom prst="pie">
            <a:avLst>
              <a:gd name="adj1" fmla="val 0"/>
              <a:gd name="adj2" fmla="val 1804195"/>
            </a:avLst>
          </a:prstGeom>
          <a:solidFill>
            <a:srgbClr val="D0B6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5" name="!!Southwest"/>
          <p:cNvSpPr/>
          <p:nvPr/>
        </p:nvSpPr>
        <p:spPr>
          <a:xfrm rot="3600000">
            <a:off x="5425918" y="2695831"/>
            <a:ext cx="1965960" cy="1965960"/>
          </a:xfrm>
          <a:prstGeom prst="pie">
            <a:avLst>
              <a:gd name="adj1" fmla="val 0"/>
              <a:gd name="adj2" fmla="val 1804195"/>
            </a:avLst>
          </a:prstGeom>
          <a:solidFill>
            <a:srgbClr val="AAB0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6" name="!!Navajo"/>
          <p:cNvSpPr/>
          <p:nvPr/>
        </p:nvSpPr>
        <p:spPr>
          <a:xfrm rot="5400000">
            <a:off x="5284691" y="2787656"/>
            <a:ext cx="1965960" cy="1965960"/>
          </a:xfrm>
          <a:prstGeom prst="pie">
            <a:avLst>
              <a:gd name="adj1" fmla="val 0"/>
              <a:gd name="adj2" fmla="val 1804195"/>
            </a:avLst>
          </a:prstGeom>
          <a:solidFill>
            <a:srgbClr val="966D53"/>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7" name="!!Western"/>
          <p:cNvSpPr/>
          <p:nvPr/>
        </p:nvSpPr>
        <p:spPr>
          <a:xfrm rot="7200000">
            <a:off x="5189733" y="2387312"/>
            <a:ext cx="1965960" cy="1965960"/>
          </a:xfrm>
          <a:prstGeom prst="pie">
            <a:avLst>
              <a:gd name="adj1" fmla="val 0"/>
              <a:gd name="adj2" fmla="val 1804195"/>
            </a:avLst>
          </a:prstGeom>
          <a:solidFill>
            <a:srgbClr val="D8A2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8" name="!!Alaska"/>
          <p:cNvSpPr/>
          <p:nvPr/>
        </p:nvSpPr>
        <p:spPr>
          <a:xfrm rot="9000000">
            <a:off x="4942449" y="4239377"/>
            <a:ext cx="1965960" cy="1965960"/>
          </a:xfrm>
          <a:prstGeom prst="pie">
            <a:avLst>
              <a:gd name="adj1" fmla="val 0"/>
              <a:gd name="adj2" fmla="val 1804195"/>
            </a:avLst>
          </a:prstGeom>
          <a:solidFill>
            <a:srgbClr val="FF81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9" name="!!Pacific"/>
          <p:cNvSpPr/>
          <p:nvPr/>
        </p:nvSpPr>
        <p:spPr>
          <a:xfrm rot="10800000">
            <a:off x="4543446" y="3156523"/>
            <a:ext cx="1965960" cy="1965960"/>
          </a:xfrm>
          <a:prstGeom prst="pie">
            <a:avLst>
              <a:gd name="adj1" fmla="val 0"/>
              <a:gd name="adj2" fmla="val 1804195"/>
            </a:avLst>
          </a:prstGeom>
          <a:solidFill>
            <a:srgbClr val="0FBAC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1" name="!!Northwest"/>
          <p:cNvSpPr/>
          <p:nvPr/>
        </p:nvSpPr>
        <p:spPr>
          <a:xfrm rot="12600000">
            <a:off x="4880835" y="2305552"/>
            <a:ext cx="1965960" cy="1965960"/>
          </a:xfrm>
          <a:prstGeom prst="pie">
            <a:avLst>
              <a:gd name="adj1" fmla="val 0"/>
              <a:gd name="adj2" fmla="val 1804195"/>
            </a:avLst>
          </a:prstGeom>
          <a:solidFill>
            <a:srgbClr val="199E44"/>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2" name="!!Rocky Mountain"/>
          <p:cNvSpPr/>
          <p:nvPr/>
        </p:nvSpPr>
        <p:spPr>
          <a:xfrm rot="14400000">
            <a:off x="5514037" y="2673115"/>
            <a:ext cx="1965960" cy="1965960"/>
          </a:xfrm>
          <a:prstGeom prst="pie">
            <a:avLst>
              <a:gd name="adj1" fmla="val 0"/>
              <a:gd name="adj2" fmla="val 1804195"/>
            </a:avLst>
          </a:prstGeom>
          <a:solidFill>
            <a:srgbClr val="E48A05"/>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3" name="!!Great Plains"/>
          <p:cNvSpPr/>
          <p:nvPr/>
        </p:nvSpPr>
        <p:spPr>
          <a:xfrm rot="16200000">
            <a:off x="5925429" y="2682870"/>
            <a:ext cx="1965960" cy="1965960"/>
          </a:xfrm>
          <a:prstGeom prst="pie">
            <a:avLst>
              <a:gd name="adj1" fmla="val 0"/>
              <a:gd name="adj2" fmla="val 1804195"/>
            </a:avLst>
          </a:prstGeom>
          <a:solidFill>
            <a:srgbClr val="FF83AA"/>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4" name="!!Midwest"/>
          <p:cNvSpPr/>
          <p:nvPr/>
        </p:nvSpPr>
        <p:spPr>
          <a:xfrm rot="18000000">
            <a:off x="6631181" y="2592020"/>
            <a:ext cx="1965960" cy="1965960"/>
          </a:xfrm>
          <a:prstGeom prst="pie">
            <a:avLst>
              <a:gd name="adj1" fmla="val 0"/>
              <a:gd name="adj2" fmla="val 1804195"/>
            </a:avLst>
          </a:prstGeom>
          <a:solidFill>
            <a:srgbClr val="6DD4C4"/>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5" name="!!Eastern"/>
          <p:cNvSpPr/>
          <p:nvPr/>
        </p:nvSpPr>
        <p:spPr>
          <a:xfrm rot="19800000">
            <a:off x="7220001" y="3240492"/>
            <a:ext cx="1965960" cy="1965960"/>
          </a:xfrm>
          <a:prstGeom prst="pie">
            <a:avLst>
              <a:gd name="adj1" fmla="val 0"/>
              <a:gd name="adj2" fmla="val 1804195"/>
            </a:avLst>
          </a:prstGeom>
          <a:solidFill>
            <a:srgbClr val="3D9AE8"/>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0" name="Action Button: Go Forward or Next 1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2" name="Action Button: Go Back or Previous 21">
            <a:hlinkClick r:id="rId3" action="ppaction://hlinksldjump" highlightClick="1"/>
          </p:cNvPr>
          <p:cNvSpPr/>
          <p:nvPr/>
        </p:nvSpPr>
        <p:spPr>
          <a:xfrm>
            <a:off x="419100"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F400F975-D4F7-462C-99BD-AD5AFC19AD25}"/>
              </a:ext>
            </a:extLst>
          </p:cNvPr>
          <p:cNvSpPr txBox="1"/>
          <p:nvPr/>
        </p:nvSpPr>
        <p:spPr>
          <a:xfrm>
            <a:off x="1949245" y="1208488"/>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678745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32" fill="hold" grpId="0" nodeType="afterEffect">
                                  <p:stCondLst>
                                    <p:cond delay="0"/>
                                  </p:stCondLst>
                                  <p:childTnLst>
                                    <p:anim calcmode="lin" valueType="num">
                                      <p:cBhvr>
                                        <p:cTn id="6" dur="2000"/>
                                        <p:tgtEl>
                                          <p:spTgt spid="2"/>
                                        </p:tgtEl>
                                        <p:attrNameLst>
                                          <p:attrName>ppt_w</p:attrName>
                                        </p:attrNameLst>
                                      </p:cBhvr>
                                      <p:tavLst>
                                        <p:tav tm="0">
                                          <p:val>
                                            <p:strVal val="ppt_w"/>
                                          </p:val>
                                        </p:tav>
                                        <p:tav tm="100000">
                                          <p:val>
                                            <p:fltVal val="0"/>
                                          </p:val>
                                        </p:tav>
                                      </p:tavLst>
                                    </p:anim>
                                    <p:anim calcmode="lin" valueType="num">
                                      <p:cBhvr>
                                        <p:cTn id="7" dur="2000"/>
                                        <p:tgtEl>
                                          <p:spTgt spid="2"/>
                                        </p:tgtEl>
                                        <p:attrNameLst>
                                          <p:attrName>ppt_h</p:attrName>
                                        </p:attrNameLst>
                                      </p:cBhvr>
                                      <p:tavLst>
                                        <p:tav tm="0">
                                          <p:val>
                                            <p:strVal val="ppt_h"/>
                                          </p:val>
                                        </p:tav>
                                        <p:tav tm="100000">
                                          <p:val>
                                            <p:fltVal val="0"/>
                                          </p:val>
                                        </p:tav>
                                      </p:tavLst>
                                    </p:anim>
                                    <p:animEffect transition="out" filter="fade">
                                      <p:cBhvr>
                                        <p:cTn id="8" dur="2000"/>
                                        <p:tgtEl>
                                          <p:spTgt spid="2"/>
                                        </p:tgtEl>
                                      </p:cBhvr>
                                    </p:animEffect>
                                    <p:set>
                                      <p:cBhvr>
                                        <p:cTn id="9" dur="1" fill="hold">
                                          <p:stCondLst>
                                            <p:cond delay="1999"/>
                                          </p:stCondLst>
                                        </p:cTn>
                                        <p:tgtEl>
                                          <p:spTgt spid="2"/>
                                        </p:tgtEl>
                                        <p:attrNameLst>
                                          <p:attrName>style.visibility</p:attrName>
                                        </p:attrNameLst>
                                      </p:cBhvr>
                                      <p:to>
                                        <p:strVal val="hidden"/>
                                      </p:to>
                                    </p:set>
                                  </p:childTnLst>
                                </p:cTn>
                              </p:par>
                              <p:par>
                                <p:cTn id="10" presetID="53" presetClass="exit" presetSubtype="32" fill="hold" grpId="0" nodeType="withEffect">
                                  <p:stCondLst>
                                    <p:cond delay="0"/>
                                  </p:stCondLst>
                                  <p:childTnLst>
                                    <p:anim calcmode="lin" valueType="num">
                                      <p:cBhvr>
                                        <p:cTn id="11" dur="2000"/>
                                        <p:tgtEl>
                                          <p:spTgt spid="24"/>
                                        </p:tgtEl>
                                        <p:attrNameLst>
                                          <p:attrName>ppt_w</p:attrName>
                                        </p:attrNameLst>
                                      </p:cBhvr>
                                      <p:tavLst>
                                        <p:tav tm="0">
                                          <p:val>
                                            <p:strVal val="ppt_w"/>
                                          </p:val>
                                        </p:tav>
                                        <p:tav tm="100000">
                                          <p:val>
                                            <p:fltVal val="0"/>
                                          </p:val>
                                        </p:tav>
                                      </p:tavLst>
                                    </p:anim>
                                    <p:anim calcmode="lin" valueType="num">
                                      <p:cBhvr>
                                        <p:cTn id="12" dur="2000"/>
                                        <p:tgtEl>
                                          <p:spTgt spid="24"/>
                                        </p:tgtEl>
                                        <p:attrNameLst>
                                          <p:attrName>ppt_h</p:attrName>
                                        </p:attrNameLst>
                                      </p:cBhvr>
                                      <p:tavLst>
                                        <p:tav tm="0">
                                          <p:val>
                                            <p:strVal val="ppt_h"/>
                                          </p:val>
                                        </p:tav>
                                        <p:tav tm="100000">
                                          <p:val>
                                            <p:fltVal val="0"/>
                                          </p:val>
                                        </p:tav>
                                      </p:tavLst>
                                    </p:anim>
                                    <p:animEffect transition="out" filter="fade">
                                      <p:cBhvr>
                                        <p:cTn id="13" dur="2000"/>
                                        <p:tgtEl>
                                          <p:spTgt spid="24"/>
                                        </p:tgtEl>
                                      </p:cBhvr>
                                    </p:animEffect>
                                    <p:set>
                                      <p:cBhvr>
                                        <p:cTn id="14" dur="1" fill="hold">
                                          <p:stCondLst>
                                            <p:cond delay="1999"/>
                                          </p:stCondLst>
                                        </p:cTn>
                                        <p:tgtEl>
                                          <p:spTgt spid="24"/>
                                        </p:tgtEl>
                                        <p:attrNameLst>
                                          <p:attrName>style.visibility</p:attrName>
                                        </p:attrNameLst>
                                      </p:cBhvr>
                                      <p:to>
                                        <p:strVal val="hidden"/>
                                      </p:to>
                                    </p:set>
                                  </p:childTnLst>
                                </p:cTn>
                              </p:par>
                              <p:par>
                                <p:cTn id="15" presetID="53" presetClass="exit" presetSubtype="32" fill="hold" grpId="0" nodeType="withEffect">
                                  <p:stCondLst>
                                    <p:cond delay="0"/>
                                  </p:stCondLst>
                                  <p:childTnLst>
                                    <p:anim calcmode="lin" valueType="num">
                                      <p:cBhvr>
                                        <p:cTn id="16" dur="2000"/>
                                        <p:tgtEl>
                                          <p:spTgt spid="25"/>
                                        </p:tgtEl>
                                        <p:attrNameLst>
                                          <p:attrName>ppt_w</p:attrName>
                                        </p:attrNameLst>
                                      </p:cBhvr>
                                      <p:tavLst>
                                        <p:tav tm="0">
                                          <p:val>
                                            <p:strVal val="ppt_w"/>
                                          </p:val>
                                        </p:tav>
                                        <p:tav tm="100000">
                                          <p:val>
                                            <p:fltVal val="0"/>
                                          </p:val>
                                        </p:tav>
                                      </p:tavLst>
                                    </p:anim>
                                    <p:anim calcmode="lin" valueType="num">
                                      <p:cBhvr>
                                        <p:cTn id="17" dur="2000"/>
                                        <p:tgtEl>
                                          <p:spTgt spid="25"/>
                                        </p:tgtEl>
                                        <p:attrNameLst>
                                          <p:attrName>ppt_h</p:attrName>
                                        </p:attrNameLst>
                                      </p:cBhvr>
                                      <p:tavLst>
                                        <p:tav tm="0">
                                          <p:val>
                                            <p:strVal val="ppt_h"/>
                                          </p:val>
                                        </p:tav>
                                        <p:tav tm="100000">
                                          <p:val>
                                            <p:fltVal val="0"/>
                                          </p:val>
                                        </p:tav>
                                      </p:tavLst>
                                    </p:anim>
                                    <p:animEffect transition="out" filter="fade">
                                      <p:cBhvr>
                                        <p:cTn id="18" dur="2000"/>
                                        <p:tgtEl>
                                          <p:spTgt spid="25"/>
                                        </p:tgtEl>
                                      </p:cBhvr>
                                    </p:animEffect>
                                    <p:set>
                                      <p:cBhvr>
                                        <p:cTn id="19" dur="1" fill="hold">
                                          <p:stCondLst>
                                            <p:cond delay="1999"/>
                                          </p:stCondLst>
                                        </p:cTn>
                                        <p:tgtEl>
                                          <p:spTgt spid="25"/>
                                        </p:tgtEl>
                                        <p:attrNameLst>
                                          <p:attrName>style.visibility</p:attrName>
                                        </p:attrNameLst>
                                      </p:cBhvr>
                                      <p:to>
                                        <p:strVal val="hidden"/>
                                      </p:to>
                                    </p:set>
                                  </p:childTnLst>
                                </p:cTn>
                              </p:par>
                              <p:par>
                                <p:cTn id="20" presetID="53" presetClass="exit" presetSubtype="32" fill="hold" grpId="0" nodeType="withEffect">
                                  <p:stCondLst>
                                    <p:cond delay="0"/>
                                  </p:stCondLst>
                                  <p:childTnLst>
                                    <p:anim calcmode="lin" valueType="num">
                                      <p:cBhvr>
                                        <p:cTn id="21" dur="2000"/>
                                        <p:tgtEl>
                                          <p:spTgt spid="26"/>
                                        </p:tgtEl>
                                        <p:attrNameLst>
                                          <p:attrName>ppt_w</p:attrName>
                                        </p:attrNameLst>
                                      </p:cBhvr>
                                      <p:tavLst>
                                        <p:tav tm="0">
                                          <p:val>
                                            <p:strVal val="ppt_w"/>
                                          </p:val>
                                        </p:tav>
                                        <p:tav tm="100000">
                                          <p:val>
                                            <p:fltVal val="0"/>
                                          </p:val>
                                        </p:tav>
                                      </p:tavLst>
                                    </p:anim>
                                    <p:anim calcmode="lin" valueType="num">
                                      <p:cBhvr>
                                        <p:cTn id="22" dur="2000"/>
                                        <p:tgtEl>
                                          <p:spTgt spid="26"/>
                                        </p:tgtEl>
                                        <p:attrNameLst>
                                          <p:attrName>ppt_h</p:attrName>
                                        </p:attrNameLst>
                                      </p:cBhvr>
                                      <p:tavLst>
                                        <p:tav tm="0">
                                          <p:val>
                                            <p:strVal val="ppt_h"/>
                                          </p:val>
                                        </p:tav>
                                        <p:tav tm="100000">
                                          <p:val>
                                            <p:fltVal val="0"/>
                                          </p:val>
                                        </p:tav>
                                      </p:tavLst>
                                    </p:anim>
                                    <p:animEffect transition="out" filter="fade">
                                      <p:cBhvr>
                                        <p:cTn id="23" dur="2000"/>
                                        <p:tgtEl>
                                          <p:spTgt spid="26"/>
                                        </p:tgtEl>
                                      </p:cBhvr>
                                    </p:animEffect>
                                    <p:set>
                                      <p:cBhvr>
                                        <p:cTn id="24" dur="1" fill="hold">
                                          <p:stCondLst>
                                            <p:cond delay="1999"/>
                                          </p:stCondLst>
                                        </p:cTn>
                                        <p:tgtEl>
                                          <p:spTgt spid="26"/>
                                        </p:tgtEl>
                                        <p:attrNameLst>
                                          <p:attrName>style.visibility</p:attrName>
                                        </p:attrNameLst>
                                      </p:cBhvr>
                                      <p:to>
                                        <p:strVal val="hidden"/>
                                      </p:to>
                                    </p:set>
                                  </p:childTnLst>
                                </p:cTn>
                              </p:par>
                              <p:par>
                                <p:cTn id="25" presetID="53" presetClass="exit" presetSubtype="32" fill="hold" grpId="0" nodeType="withEffect">
                                  <p:stCondLst>
                                    <p:cond delay="0"/>
                                  </p:stCondLst>
                                  <p:childTnLst>
                                    <p:anim calcmode="lin" valueType="num">
                                      <p:cBhvr>
                                        <p:cTn id="26" dur="2000"/>
                                        <p:tgtEl>
                                          <p:spTgt spid="27"/>
                                        </p:tgtEl>
                                        <p:attrNameLst>
                                          <p:attrName>ppt_w</p:attrName>
                                        </p:attrNameLst>
                                      </p:cBhvr>
                                      <p:tavLst>
                                        <p:tav tm="0">
                                          <p:val>
                                            <p:strVal val="ppt_w"/>
                                          </p:val>
                                        </p:tav>
                                        <p:tav tm="100000">
                                          <p:val>
                                            <p:fltVal val="0"/>
                                          </p:val>
                                        </p:tav>
                                      </p:tavLst>
                                    </p:anim>
                                    <p:anim calcmode="lin" valueType="num">
                                      <p:cBhvr>
                                        <p:cTn id="27" dur="2000"/>
                                        <p:tgtEl>
                                          <p:spTgt spid="27"/>
                                        </p:tgtEl>
                                        <p:attrNameLst>
                                          <p:attrName>ppt_h</p:attrName>
                                        </p:attrNameLst>
                                      </p:cBhvr>
                                      <p:tavLst>
                                        <p:tav tm="0">
                                          <p:val>
                                            <p:strVal val="ppt_h"/>
                                          </p:val>
                                        </p:tav>
                                        <p:tav tm="100000">
                                          <p:val>
                                            <p:fltVal val="0"/>
                                          </p:val>
                                        </p:tav>
                                      </p:tavLst>
                                    </p:anim>
                                    <p:animEffect transition="out" filter="fade">
                                      <p:cBhvr>
                                        <p:cTn id="28" dur="2000"/>
                                        <p:tgtEl>
                                          <p:spTgt spid="27"/>
                                        </p:tgtEl>
                                      </p:cBhvr>
                                    </p:animEffect>
                                    <p:set>
                                      <p:cBhvr>
                                        <p:cTn id="29" dur="1" fill="hold">
                                          <p:stCondLst>
                                            <p:cond delay="1999"/>
                                          </p:stCondLst>
                                        </p:cTn>
                                        <p:tgtEl>
                                          <p:spTgt spid="27"/>
                                        </p:tgtEl>
                                        <p:attrNameLst>
                                          <p:attrName>style.visibility</p:attrName>
                                        </p:attrNameLst>
                                      </p:cBhvr>
                                      <p:to>
                                        <p:strVal val="hidden"/>
                                      </p:to>
                                    </p:set>
                                  </p:childTnLst>
                                </p:cTn>
                              </p:par>
                              <p:par>
                                <p:cTn id="30" presetID="53" presetClass="exit" presetSubtype="32" fill="hold" grpId="0" nodeType="withEffect">
                                  <p:stCondLst>
                                    <p:cond delay="0"/>
                                  </p:stCondLst>
                                  <p:childTnLst>
                                    <p:anim calcmode="lin" valueType="num">
                                      <p:cBhvr>
                                        <p:cTn id="31" dur="2000"/>
                                        <p:tgtEl>
                                          <p:spTgt spid="28"/>
                                        </p:tgtEl>
                                        <p:attrNameLst>
                                          <p:attrName>ppt_w</p:attrName>
                                        </p:attrNameLst>
                                      </p:cBhvr>
                                      <p:tavLst>
                                        <p:tav tm="0">
                                          <p:val>
                                            <p:strVal val="ppt_w"/>
                                          </p:val>
                                        </p:tav>
                                        <p:tav tm="100000">
                                          <p:val>
                                            <p:fltVal val="0"/>
                                          </p:val>
                                        </p:tav>
                                      </p:tavLst>
                                    </p:anim>
                                    <p:anim calcmode="lin" valueType="num">
                                      <p:cBhvr>
                                        <p:cTn id="32" dur="2000"/>
                                        <p:tgtEl>
                                          <p:spTgt spid="28"/>
                                        </p:tgtEl>
                                        <p:attrNameLst>
                                          <p:attrName>ppt_h</p:attrName>
                                        </p:attrNameLst>
                                      </p:cBhvr>
                                      <p:tavLst>
                                        <p:tav tm="0">
                                          <p:val>
                                            <p:strVal val="ppt_h"/>
                                          </p:val>
                                        </p:tav>
                                        <p:tav tm="100000">
                                          <p:val>
                                            <p:fltVal val="0"/>
                                          </p:val>
                                        </p:tav>
                                      </p:tavLst>
                                    </p:anim>
                                    <p:animEffect transition="out" filter="fade">
                                      <p:cBhvr>
                                        <p:cTn id="33" dur="2000"/>
                                        <p:tgtEl>
                                          <p:spTgt spid="28"/>
                                        </p:tgtEl>
                                      </p:cBhvr>
                                    </p:animEffect>
                                    <p:set>
                                      <p:cBhvr>
                                        <p:cTn id="34" dur="1" fill="hold">
                                          <p:stCondLst>
                                            <p:cond delay="1999"/>
                                          </p:stCondLst>
                                        </p:cTn>
                                        <p:tgtEl>
                                          <p:spTgt spid="28"/>
                                        </p:tgtEl>
                                        <p:attrNameLst>
                                          <p:attrName>style.visibility</p:attrName>
                                        </p:attrNameLst>
                                      </p:cBhvr>
                                      <p:to>
                                        <p:strVal val="hidden"/>
                                      </p:to>
                                    </p:set>
                                  </p:childTnLst>
                                </p:cTn>
                              </p:par>
                              <p:par>
                                <p:cTn id="35" presetID="53" presetClass="exit" presetSubtype="32" fill="hold" grpId="0" nodeType="withEffect">
                                  <p:stCondLst>
                                    <p:cond delay="0"/>
                                  </p:stCondLst>
                                  <p:childTnLst>
                                    <p:anim calcmode="lin" valueType="num">
                                      <p:cBhvr>
                                        <p:cTn id="36" dur="2000"/>
                                        <p:tgtEl>
                                          <p:spTgt spid="29"/>
                                        </p:tgtEl>
                                        <p:attrNameLst>
                                          <p:attrName>ppt_w</p:attrName>
                                        </p:attrNameLst>
                                      </p:cBhvr>
                                      <p:tavLst>
                                        <p:tav tm="0">
                                          <p:val>
                                            <p:strVal val="ppt_w"/>
                                          </p:val>
                                        </p:tav>
                                        <p:tav tm="100000">
                                          <p:val>
                                            <p:fltVal val="0"/>
                                          </p:val>
                                        </p:tav>
                                      </p:tavLst>
                                    </p:anim>
                                    <p:anim calcmode="lin" valueType="num">
                                      <p:cBhvr>
                                        <p:cTn id="37" dur="2000"/>
                                        <p:tgtEl>
                                          <p:spTgt spid="29"/>
                                        </p:tgtEl>
                                        <p:attrNameLst>
                                          <p:attrName>ppt_h</p:attrName>
                                        </p:attrNameLst>
                                      </p:cBhvr>
                                      <p:tavLst>
                                        <p:tav tm="0">
                                          <p:val>
                                            <p:strVal val="ppt_h"/>
                                          </p:val>
                                        </p:tav>
                                        <p:tav tm="100000">
                                          <p:val>
                                            <p:fltVal val="0"/>
                                          </p:val>
                                        </p:tav>
                                      </p:tavLst>
                                    </p:anim>
                                    <p:animEffect transition="out" filter="fade">
                                      <p:cBhvr>
                                        <p:cTn id="38" dur="2000"/>
                                        <p:tgtEl>
                                          <p:spTgt spid="29"/>
                                        </p:tgtEl>
                                      </p:cBhvr>
                                    </p:animEffect>
                                    <p:set>
                                      <p:cBhvr>
                                        <p:cTn id="39" dur="1" fill="hold">
                                          <p:stCondLst>
                                            <p:cond delay="1999"/>
                                          </p:stCondLst>
                                        </p:cTn>
                                        <p:tgtEl>
                                          <p:spTgt spid="29"/>
                                        </p:tgtEl>
                                        <p:attrNameLst>
                                          <p:attrName>style.visibility</p:attrName>
                                        </p:attrNameLst>
                                      </p:cBhvr>
                                      <p:to>
                                        <p:strVal val="hidden"/>
                                      </p:to>
                                    </p:set>
                                  </p:childTnLst>
                                </p:cTn>
                              </p:par>
                              <p:par>
                                <p:cTn id="40" presetID="53" presetClass="exit" presetSubtype="32" fill="hold" grpId="0" nodeType="withEffect">
                                  <p:stCondLst>
                                    <p:cond delay="0"/>
                                  </p:stCondLst>
                                  <p:childTnLst>
                                    <p:anim calcmode="lin" valueType="num">
                                      <p:cBhvr>
                                        <p:cTn id="41" dur="2000"/>
                                        <p:tgtEl>
                                          <p:spTgt spid="31"/>
                                        </p:tgtEl>
                                        <p:attrNameLst>
                                          <p:attrName>ppt_w</p:attrName>
                                        </p:attrNameLst>
                                      </p:cBhvr>
                                      <p:tavLst>
                                        <p:tav tm="0">
                                          <p:val>
                                            <p:strVal val="ppt_w"/>
                                          </p:val>
                                        </p:tav>
                                        <p:tav tm="100000">
                                          <p:val>
                                            <p:fltVal val="0"/>
                                          </p:val>
                                        </p:tav>
                                      </p:tavLst>
                                    </p:anim>
                                    <p:anim calcmode="lin" valueType="num">
                                      <p:cBhvr>
                                        <p:cTn id="42" dur="2000"/>
                                        <p:tgtEl>
                                          <p:spTgt spid="31"/>
                                        </p:tgtEl>
                                        <p:attrNameLst>
                                          <p:attrName>ppt_h</p:attrName>
                                        </p:attrNameLst>
                                      </p:cBhvr>
                                      <p:tavLst>
                                        <p:tav tm="0">
                                          <p:val>
                                            <p:strVal val="ppt_h"/>
                                          </p:val>
                                        </p:tav>
                                        <p:tav tm="100000">
                                          <p:val>
                                            <p:fltVal val="0"/>
                                          </p:val>
                                        </p:tav>
                                      </p:tavLst>
                                    </p:anim>
                                    <p:animEffect transition="out" filter="fade">
                                      <p:cBhvr>
                                        <p:cTn id="43" dur="2000"/>
                                        <p:tgtEl>
                                          <p:spTgt spid="31"/>
                                        </p:tgtEl>
                                      </p:cBhvr>
                                    </p:animEffect>
                                    <p:set>
                                      <p:cBhvr>
                                        <p:cTn id="44" dur="1" fill="hold">
                                          <p:stCondLst>
                                            <p:cond delay="1999"/>
                                          </p:stCondLst>
                                        </p:cTn>
                                        <p:tgtEl>
                                          <p:spTgt spid="31"/>
                                        </p:tgtEl>
                                        <p:attrNameLst>
                                          <p:attrName>style.visibility</p:attrName>
                                        </p:attrNameLst>
                                      </p:cBhvr>
                                      <p:to>
                                        <p:strVal val="hidden"/>
                                      </p:to>
                                    </p:set>
                                  </p:childTnLst>
                                </p:cTn>
                              </p:par>
                              <p:par>
                                <p:cTn id="45" presetID="53" presetClass="exit" presetSubtype="32" fill="hold" grpId="0" nodeType="withEffect">
                                  <p:stCondLst>
                                    <p:cond delay="0"/>
                                  </p:stCondLst>
                                  <p:childTnLst>
                                    <p:anim calcmode="lin" valueType="num">
                                      <p:cBhvr>
                                        <p:cTn id="46" dur="2000"/>
                                        <p:tgtEl>
                                          <p:spTgt spid="32"/>
                                        </p:tgtEl>
                                        <p:attrNameLst>
                                          <p:attrName>ppt_w</p:attrName>
                                        </p:attrNameLst>
                                      </p:cBhvr>
                                      <p:tavLst>
                                        <p:tav tm="0">
                                          <p:val>
                                            <p:strVal val="ppt_w"/>
                                          </p:val>
                                        </p:tav>
                                        <p:tav tm="100000">
                                          <p:val>
                                            <p:fltVal val="0"/>
                                          </p:val>
                                        </p:tav>
                                      </p:tavLst>
                                    </p:anim>
                                    <p:anim calcmode="lin" valueType="num">
                                      <p:cBhvr>
                                        <p:cTn id="47" dur="2000"/>
                                        <p:tgtEl>
                                          <p:spTgt spid="32"/>
                                        </p:tgtEl>
                                        <p:attrNameLst>
                                          <p:attrName>ppt_h</p:attrName>
                                        </p:attrNameLst>
                                      </p:cBhvr>
                                      <p:tavLst>
                                        <p:tav tm="0">
                                          <p:val>
                                            <p:strVal val="ppt_h"/>
                                          </p:val>
                                        </p:tav>
                                        <p:tav tm="100000">
                                          <p:val>
                                            <p:fltVal val="0"/>
                                          </p:val>
                                        </p:tav>
                                      </p:tavLst>
                                    </p:anim>
                                    <p:animEffect transition="out" filter="fade">
                                      <p:cBhvr>
                                        <p:cTn id="48" dur="2000"/>
                                        <p:tgtEl>
                                          <p:spTgt spid="32"/>
                                        </p:tgtEl>
                                      </p:cBhvr>
                                    </p:animEffect>
                                    <p:set>
                                      <p:cBhvr>
                                        <p:cTn id="49" dur="1" fill="hold">
                                          <p:stCondLst>
                                            <p:cond delay="1999"/>
                                          </p:stCondLst>
                                        </p:cTn>
                                        <p:tgtEl>
                                          <p:spTgt spid="32"/>
                                        </p:tgtEl>
                                        <p:attrNameLst>
                                          <p:attrName>style.visibility</p:attrName>
                                        </p:attrNameLst>
                                      </p:cBhvr>
                                      <p:to>
                                        <p:strVal val="hidden"/>
                                      </p:to>
                                    </p:set>
                                  </p:childTnLst>
                                </p:cTn>
                              </p:par>
                              <p:par>
                                <p:cTn id="50" presetID="53" presetClass="exit" presetSubtype="32" fill="hold" grpId="0" nodeType="withEffect">
                                  <p:stCondLst>
                                    <p:cond delay="0"/>
                                  </p:stCondLst>
                                  <p:childTnLst>
                                    <p:anim calcmode="lin" valueType="num">
                                      <p:cBhvr>
                                        <p:cTn id="51" dur="2000"/>
                                        <p:tgtEl>
                                          <p:spTgt spid="33"/>
                                        </p:tgtEl>
                                        <p:attrNameLst>
                                          <p:attrName>ppt_w</p:attrName>
                                        </p:attrNameLst>
                                      </p:cBhvr>
                                      <p:tavLst>
                                        <p:tav tm="0">
                                          <p:val>
                                            <p:strVal val="ppt_w"/>
                                          </p:val>
                                        </p:tav>
                                        <p:tav tm="100000">
                                          <p:val>
                                            <p:fltVal val="0"/>
                                          </p:val>
                                        </p:tav>
                                      </p:tavLst>
                                    </p:anim>
                                    <p:anim calcmode="lin" valueType="num">
                                      <p:cBhvr>
                                        <p:cTn id="52" dur="2000"/>
                                        <p:tgtEl>
                                          <p:spTgt spid="33"/>
                                        </p:tgtEl>
                                        <p:attrNameLst>
                                          <p:attrName>ppt_h</p:attrName>
                                        </p:attrNameLst>
                                      </p:cBhvr>
                                      <p:tavLst>
                                        <p:tav tm="0">
                                          <p:val>
                                            <p:strVal val="ppt_h"/>
                                          </p:val>
                                        </p:tav>
                                        <p:tav tm="100000">
                                          <p:val>
                                            <p:fltVal val="0"/>
                                          </p:val>
                                        </p:tav>
                                      </p:tavLst>
                                    </p:anim>
                                    <p:animEffect transition="out" filter="fade">
                                      <p:cBhvr>
                                        <p:cTn id="53" dur="2000"/>
                                        <p:tgtEl>
                                          <p:spTgt spid="33"/>
                                        </p:tgtEl>
                                      </p:cBhvr>
                                    </p:animEffect>
                                    <p:set>
                                      <p:cBhvr>
                                        <p:cTn id="54" dur="1" fill="hold">
                                          <p:stCondLst>
                                            <p:cond delay="1999"/>
                                          </p:stCondLst>
                                        </p:cTn>
                                        <p:tgtEl>
                                          <p:spTgt spid="33"/>
                                        </p:tgtEl>
                                        <p:attrNameLst>
                                          <p:attrName>style.visibility</p:attrName>
                                        </p:attrNameLst>
                                      </p:cBhvr>
                                      <p:to>
                                        <p:strVal val="hidden"/>
                                      </p:to>
                                    </p:set>
                                  </p:childTnLst>
                                </p:cTn>
                              </p:par>
                              <p:par>
                                <p:cTn id="55" presetID="53" presetClass="exit" presetSubtype="32" fill="hold" grpId="0" nodeType="withEffect">
                                  <p:stCondLst>
                                    <p:cond delay="0"/>
                                  </p:stCondLst>
                                  <p:childTnLst>
                                    <p:anim calcmode="lin" valueType="num">
                                      <p:cBhvr>
                                        <p:cTn id="56" dur="2000"/>
                                        <p:tgtEl>
                                          <p:spTgt spid="34"/>
                                        </p:tgtEl>
                                        <p:attrNameLst>
                                          <p:attrName>ppt_w</p:attrName>
                                        </p:attrNameLst>
                                      </p:cBhvr>
                                      <p:tavLst>
                                        <p:tav tm="0">
                                          <p:val>
                                            <p:strVal val="ppt_w"/>
                                          </p:val>
                                        </p:tav>
                                        <p:tav tm="100000">
                                          <p:val>
                                            <p:fltVal val="0"/>
                                          </p:val>
                                        </p:tav>
                                      </p:tavLst>
                                    </p:anim>
                                    <p:anim calcmode="lin" valueType="num">
                                      <p:cBhvr>
                                        <p:cTn id="57" dur="2000"/>
                                        <p:tgtEl>
                                          <p:spTgt spid="34"/>
                                        </p:tgtEl>
                                        <p:attrNameLst>
                                          <p:attrName>ppt_h</p:attrName>
                                        </p:attrNameLst>
                                      </p:cBhvr>
                                      <p:tavLst>
                                        <p:tav tm="0">
                                          <p:val>
                                            <p:strVal val="ppt_h"/>
                                          </p:val>
                                        </p:tav>
                                        <p:tav tm="100000">
                                          <p:val>
                                            <p:fltVal val="0"/>
                                          </p:val>
                                        </p:tav>
                                      </p:tavLst>
                                    </p:anim>
                                    <p:animEffect transition="out" filter="fade">
                                      <p:cBhvr>
                                        <p:cTn id="58" dur="2000"/>
                                        <p:tgtEl>
                                          <p:spTgt spid="34"/>
                                        </p:tgtEl>
                                      </p:cBhvr>
                                    </p:animEffect>
                                    <p:set>
                                      <p:cBhvr>
                                        <p:cTn id="59" dur="1" fill="hold">
                                          <p:stCondLst>
                                            <p:cond delay="1999"/>
                                          </p:stCondLst>
                                        </p:cTn>
                                        <p:tgtEl>
                                          <p:spTgt spid="34"/>
                                        </p:tgtEl>
                                        <p:attrNameLst>
                                          <p:attrName>style.visibility</p:attrName>
                                        </p:attrNameLst>
                                      </p:cBhvr>
                                      <p:to>
                                        <p:strVal val="hidden"/>
                                      </p:to>
                                    </p:set>
                                  </p:childTnLst>
                                </p:cTn>
                              </p:par>
                              <p:par>
                                <p:cTn id="60" presetID="53" presetClass="exit" presetSubtype="32" fill="hold" grpId="0" nodeType="withEffect">
                                  <p:stCondLst>
                                    <p:cond delay="0"/>
                                  </p:stCondLst>
                                  <p:childTnLst>
                                    <p:anim calcmode="lin" valueType="num">
                                      <p:cBhvr>
                                        <p:cTn id="61" dur="2000"/>
                                        <p:tgtEl>
                                          <p:spTgt spid="35"/>
                                        </p:tgtEl>
                                        <p:attrNameLst>
                                          <p:attrName>ppt_w</p:attrName>
                                        </p:attrNameLst>
                                      </p:cBhvr>
                                      <p:tavLst>
                                        <p:tav tm="0">
                                          <p:val>
                                            <p:strVal val="ppt_w"/>
                                          </p:val>
                                        </p:tav>
                                        <p:tav tm="100000">
                                          <p:val>
                                            <p:fltVal val="0"/>
                                          </p:val>
                                        </p:tav>
                                      </p:tavLst>
                                    </p:anim>
                                    <p:anim calcmode="lin" valueType="num">
                                      <p:cBhvr>
                                        <p:cTn id="62" dur="2000"/>
                                        <p:tgtEl>
                                          <p:spTgt spid="35"/>
                                        </p:tgtEl>
                                        <p:attrNameLst>
                                          <p:attrName>ppt_h</p:attrName>
                                        </p:attrNameLst>
                                      </p:cBhvr>
                                      <p:tavLst>
                                        <p:tav tm="0">
                                          <p:val>
                                            <p:strVal val="ppt_h"/>
                                          </p:val>
                                        </p:tav>
                                        <p:tav tm="100000">
                                          <p:val>
                                            <p:fltVal val="0"/>
                                          </p:val>
                                        </p:tav>
                                      </p:tavLst>
                                    </p:anim>
                                    <p:animEffect transition="out" filter="fade">
                                      <p:cBhvr>
                                        <p:cTn id="63" dur="2000"/>
                                        <p:tgtEl>
                                          <p:spTgt spid="35"/>
                                        </p:tgtEl>
                                      </p:cBhvr>
                                    </p:animEffect>
                                    <p:set>
                                      <p:cBhvr>
                                        <p:cTn id="64" dur="1" fill="hold">
                                          <p:stCondLst>
                                            <p:cond delay="199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25" grpId="0" animBg="1"/>
      <p:bldP spid="26" grpId="0" animBg="1"/>
      <p:bldP spid="27" grpId="0" animBg="1"/>
      <p:bldP spid="28" grpId="0" animBg="1"/>
      <p:bldP spid="29" grpId="0" animBg="1"/>
      <p:bldP spid="31" grpId="0" animBg="1"/>
      <p:bldP spid="32" grpId="0" animBg="1"/>
      <p:bldP spid="33" grpId="0" animBg="1"/>
      <p:bldP spid="34" grpId="0" animBg="1"/>
      <p:bldP spid="3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3444564" y="2303220"/>
            <a:ext cx="5488400" cy="3662975"/>
          </a:xfrm>
          <a:prstGeom prst="rect">
            <a:avLst/>
          </a:prstGeom>
          <a:solidFill>
            <a:srgbClr val="975121"/>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TextBox 41"/>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0" name="TextBox 39"/>
          <p:cNvSpPr txBox="1"/>
          <p:nvPr/>
        </p:nvSpPr>
        <p:spPr>
          <a:xfrm>
            <a:off x="3552808" y="2580435"/>
            <a:ext cx="5271911" cy="310854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ln>
                <a:solidFill>
                  <a:srgbClr val="E9B897"/>
                </a:solidFill>
                <a:effectLst>
                  <a:glow rad="127000">
                    <a:schemeClr val="tx1">
                      <a:lumMod val="95000"/>
                      <a:lumOff val="5000"/>
                      <a:alpha val="40000"/>
                    </a:schemeClr>
                  </a:glow>
                </a:effectLst>
                <a:uLnTx/>
                <a:uFillTx/>
              </a:rPr>
              <a:t>EACH REGION’S SHARE IS DIVIDED AMONG THE TRIBES IN THE REGION BASED ON THE RATIO OF FUNDS RECEIVED BY THE TRIBE FROM 2005 TO 2011 TO THE FUNDS RECEIVED BY THE REGION DURING THAT TIME PERIOD.</a:t>
            </a:r>
          </a:p>
        </p:txBody>
      </p:sp>
      <p:sp>
        <p:nvSpPr>
          <p:cNvPr id="2" name="Rectangle 1"/>
          <p:cNvSpPr/>
          <p:nvPr/>
        </p:nvSpPr>
        <p:spPr>
          <a:xfrm>
            <a:off x="3581383" y="2580435"/>
            <a:ext cx="357880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rgbClr val="E9B897"/>
                </a:solidFill>
                <a:effectLst/>
                <a:uLnTx/>
                <a:uFillTx/>
              </a:rPr>
              <a:t>EACH REGION’S SHARE</a:t>
            </a:r>
            <a:endParaRPr kumimoji="0" lang="en-US" sz="2800" b="0" i="0" u="none" strike="noStrike" kern="0" cap="none" spc="0" normalizeH="0" baseline="0" noProof="0" dirty="0">
              <a:ln>
                <a:noFill/>
              </a:ln>
              <a:solidFill>
                <a:srgbClr val="E9B897"/>
              </a:solidFill>
              <a:effectLst/>
              <a:uLnTx/>
              <a:uFillTx/>
            </a:endParaRPr>
          </a:p>
        </p:txBody>
      </p:sp>
    </p:spTree>
    <p:extLst>
      <p:ext uri="{BB962C8B-B14F-4D97-AF65-F5344CB8AC3E}">
        <p14:creationId xmlns:p14="http://schemas.microsoft.com/office/powerpoint/2010/main" val="2013390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p:sp>
        <p:nvSpPr>
          <p:cNvPr id="44" name="Rectangle 43"/>
          <p:cNvSpPr/>
          <p:nvPr/>
        </p:nvSpPr>
        <p:spPr>
          <a:xfrm>
            <a:off x="3444564" y="2303220"/>
            <a:ext cx="5488400" cy="3662975"/>
          </a:xfrm>
          <a:prstGeom prst="rect">
            <a:avLst/>
          </a:prstGeom>
          <a:solidFill>
            <a:srgbClr val="975121"/>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Rectangle 45"/>
          <p:cNvSpPr/>
          <p:nvPr/>
        </p:nvSpPr>
        <p:spPr>
          <a:xfrm>
            <a:off x="4638577" y="3257544"/>
            <a:ext cx="3100373" cy="1754326"/>
          </a:xfrm>
          <a:prstGeom prst="rect">
            <a:avLst/>
          </a:prstGeom>
          <a:effectLst>
            <a:glow rad="228600">
              <a:schemeClr val="accent4">
                <a:satMod val="175000"/>
                <a:alpha val="40000"/>
              </a:schemeClr>
            </a:glow>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solidFill>
                    <a:schemeClr val="accent2">
                      <a:lumMod val="50000"/>
                    </a:schemeClr>
                  </a:solidFill>
                </a:ln>
                <a:solidFill>
                  <a:srgbClr val="E9B897"/>
                </a:solidFill>
                <a:effectLst>
                  <a:glow rad="228600">
                    <a:schemeClr val="tx1">
                      <a:lumMod val="85000"/>
                      <a:lumOff val="15000"/>
                      <a:alpha val="40000"/>
                    </a:schemeClr>
                  </a:glow>
                </a:effectLst>
                <a:uLnTx/>
                <a:uFillTx/>
              </a:rPr>
              <a:t>EACH REGION’S SHARE </a:t>
            </a:r>
          </a:p>
        </p:txBody>
      </p:sp>
      <p:sp>
        <p:nvSpPr>
          <p:cNvPr id="7" name="TextBox 6">
            <a:extLst>
              <a:ext uri="{FF2B5EF4-FFF2-40B4-BE49-F238E27FC236}">
                <a16:creationId xmlns:a16="http://schemas.microsoft.com/office/drawing/2014/main" id="{DE201D5D-EC15-4997-879E-236C9DCBE216}"/>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4790990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p:sp>
        <p:nvSpPr>
          <p:cNvPr id="44" name="Rectangle 43"/>
          <p:cNvSpPr/>
          <p:nvPr/>
        </p:nvSpPr>
        <p:spPr>
          <a:xfrm>
            <a:off x="3444564" y="2303220"/>
            <a:ext cx="5488400" cy="3662975"/>
          </a:xfrm>
          <a:prstGeom prst="rect">
            <a:avLst/>
          </a:prstGeom>
          <a:solidFill>
            <a:srgbClr val="975121"/>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glow rad="228600">
                  <a:schemeClr val="accent4">
                    <a:satMod val="175000"/>
                    <a:alpha val="40000"/>
                  </a:schemeClr>
                </a:glow>
              </a:effectLst>
              <a:uLnTx/>
              <a:uFillTx/>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3" name="Rectangle 42"/>
          <p:cNvSpPr/>
          <p:nvPr/>
        </p:nvSpPr>
        <p:spPr>
          <a:xfrm>
            <a:off x="5561027" y="2990156"/>
            <a:ext cx="1255472" cy="243566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glow rad="228600">
                    <a:srgbClr val="273C18"/>
                  </a:glow>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5000" b="0" i="0" u="none" strike="noStrike" kern="0" cap="none" spc="0" normalizeH="0" baseline="0" noProof="0" dirty="0">
              <a:ln>
                <a:noFill/>
              </a:ln>
              <a:solidFill>
                <a:sysClr val="windowText" lastClr="000000"/>
              </a:solidFill>
              <a:effectLst>
                <a:glow rad="228600">
                  <a:srgbClr val="273C18"/>
                </a:glow>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45"/>
          <p:cNvSpPr/>
          <p:nvPr/>
        </p:nvSpPr>
        <p:spPr>
          <a:xfrm>
            <a:off x="4638577" y="3254181"/>
            <a:ext cx="3100373" cy="1754326"/>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solidFill>
                    <a:schemeClr val="accent2">
                      <a:lumMod val="50000"/>
                    </a:schemeClr>
                  </a:solidFill>
                </a:ln>
                <a:solidFill>
                  <a:srgbClr val="E9B897"/>
                </a:solidFill>
                <a:effectLst>
                  <a:glow rad="228600">
                    <a:srgbClr val="3C3B45">
                      <a:alpha val="40000"/>
                    </a:srgbClr>
                  </a:glow>
                </a:effectLst>
                <a:uLnTx/>
                <a:uFillTx/>
              </a:rPr>
              <a:t>EACH REGION’S SHARE </a:t>
            </a:r>
          </a:p>
        </p:txBody>
      </p:sp>
      <p:sp>
        <p:nvSpPr>
          <p:cNvPr id="10" name="TextBox 9">
            <a:extLst>
              <a:ext uri="{FF2B5EF4-FFF2-40B4-BE49-F238E27FC236}">
                <a16:creationId xmlns:a16="http://schemas.microsoft.com/office/drawing/2014/main" id="{D7923A74-83C3-41A2-A6DE-5BABA4768557}"/>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17149405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750"/>
                                        <p:tgtEl>
                                          <p:spTgt spid="43"/>
                                        </p:tgtEl>
                                      </p:cBhvr>
                                    </p:animEffect>
                                  </p:childTnLst>
                                </p:cTn>
                              </p:par>
                              <p:par>
                                <p:cTn id="8" presetID="10" presetClass="exit" presetSubtype="0" fill="hold" grpId="0" nodeType="withEffect">
                                  <p:stCondLst>
                                    <p:cond delay="500"/>
                                  </p:stCondLst>
                                  <p:childTnLst>
                                    <p:animEffect transition="out" filter="fade">
                                      <p:cBhvr>
                                        <p:cTn id="9" dur="750"/>
                                        <p:tgtEl>
                                          <p:spTgt spid="46"/>
                                        </p:tgtEl>
                                      </p:cBhvr>
                                    </p:animEffect>
                                    <p:set>
                                      <p:cBhvr>
                                        <p:cTn id="10" dur="1" fill="hold">
                                          <p:stCondLst>
                                            <p:cond delay="74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6"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3444564" y="2318028"/>
            <a:ext cx="5488400" cy="3662975"/>
          </a:xfrm>
          <a:prstGeom prst="rect">
            <a:avLst/>
          </a:prstGeom>
          <a:solidFill>
            <a:srgbClr val="975121"/>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mc:AlternateContent xmlns:mc="http://schemas.openxmlformats.org/markup-compatibility/2006" xmlns:cx1="http://schemas.microsoft.com/office/drawing/2015/9/8/chartex">
        <mc:Choice Requires="cx1">
          <p:graphicFrame>
            <p:nvGraphicFramePr>
              <p:cNvPr id="83" name="Chart 82" hidden="1">
                <a:extLst>
                  <a:ext uri="{FF2B5EF4-FFF2-40B4-BE49-F238E27FC236}">
                    <a16:creationId xmlns:a16="http://schemas.microsoft.com/office/drawing/2014/main" id="{47D8F438-9B24-4D64-8C39-8B53ABAC3FEF}"/>
                  </a:ext>
                </a:extLst>
              </p:cNvPr>
              <p:cNvGraphicFramePr/>
              <p:nvPr/>
            </p:nvGraphicFramePr>
            <p:xfrm>
              <a:off x="3360514" y="2228011"/>
              <a:ext cx="5643563" cy="3838575"/>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83" name="Chart 82">
                <a:extLst>
                  <a:ext uri="{FF2B5EF4-FFF2-40B4-BE49-F238E27FC236}">
                    <a16:creationId xmlns:a16="http://schemas.microsoft.com/office/drawing/2014/main" id="{47D8F438-9B24-4D64-8C39-8B53ABAC3FEF}"/>
                  </a:ext>
                </a:extLst>
              </p:cNvPr>
              <p:cNvPicPr>
                <a:picLocks noGrp="1" noRot="1" noChangeAspect="1" noMove="1" noResize="1" noEditPoints="1" noAdjustHandles="1" noChangeArrowheads="1" noChangeShapeType="1"/>
              </p:cNvPicPr>
              <p:nvPr/>
            </p:nvPicPr>
            <p:blipFill>
              <a:blip r:embed="rId3"/>
              <a:stretch>
                <a:fillRect/>
              </a:stretch>
            </p:blipFill>
            <p:spPr>
              <a:xfrm>
                <a:off x="3360514" y="2228011"/>
                <a:ext cx="5643563" cy="3838575"/>
              </a:xfrm>
              <a:prstGeom prst="rect">
                <a:avLst/>
              </a:prstGeom>
            </p:spPr>
          </p:pic>
        </mc:Fallback>
      </mc:AlternateContent>
      <p:sp>
        <p:nvSpPr>
          <p:cNvPr id="12" name="Rectangle 11"/>
          <p:cNvSpPr/>
          <p:nvPr/>
        </p:nvSpPr>
        <p:spPr>
          <a:xfrm>
            <a:off x="5561027" y="2990156"/>
            <a:ext cx="1255472" cy="243566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50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 name="Rectangle 12"/>
          <p:cNvSpPr/>
          <p:nvPr/>
        </p:nvSpPr>
        <p:spPr>
          <a:xfrm>
            <a:off x="5561027" y="2988089"/>
            <a:ext cx="1255472" cy="2435667"/>
          </a:xfrm>
          <a:prstGeom prst="rect">
            <a:avLst/>
          </a:prstGeom>
          <a:effectLst>
            <a:glow rad="127000">
              <a:schemeClr val="accent1">
                <a:alpha val="25000"/>
              </a:schemeClr>
            </a:glow>
          </a:effectLst>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glow rad="228600">
                    <a:srgbClr val="273C18">
                      <a:alpha val="60000"/>
                    </a:srgbClr>
                  </a:glow>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5000" b="0" i="0" u="none" strike="noStrike" kern="0" cap="none" spc="0" normalizeH="0" baseline="0" noProof="0" dirty="0">
              <a:ln>
                <a:noFill/>
              </a:ln>
              <a:solidFill>
                <a:sysClr val="windowText" lastClr="000000"/>
              </a:solidFill>
              <a:effectLst>
                <a:glow rad="228600">
                  <a:srgbClr val="273C18">
                    <a:alpha val="60000"/>
                  </a:srgbClr>
                </a:glow>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E0ADE276-00B9-48DF-A4B4-749E41D7A78D}"/>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1955284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cx1="http://schemas.microsoft.com/office/drawing/2015/9/8/chartex">
        <mc:Choice Requires="cx1">
          <p:graphicFrame>
            <p:nvGraphicFramePr>
              <p:cNvPr id="83" name="Chart 82">
                <a:extLst>
                  <a:ext uri="{FF2B5EF4-FFF2-40B4-BE49-F238E27FC236}">
                    <a16:creationId xmlns:a16="http://schemas.microsoft.com/office/drawing/2014/main" id="{47D8F438-9B24-4D64-8C39-8B53ABAC3FEF}"/>
                  </a:ext>
                </a:extLst>
              </p:cNvPr>
              <p:cNvGraphicFramePr/>
              <p:nvPr/>
            </p:nvGraphicFramePr>
            <p:xfrm>
              <a:off x="3360514" y="2228011"/>
              <a:ext cx="5643563" cy="3838575"/>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83" name="Chart 82">
                <a:extLst>
                  <a:ext uri="{FF2B5EF4-FFF2-40B4-BE49-F238E27FC236}">
                    <a16:creationId xmlns:a16="http://schemas.microsoft.com/office/drawing/2014/main" id="{47D8F438-9B24-4D64-8C39-8B53ABAC3FEF}"/>
                  </a:ext>
                </a:extLst>
              </p:cNvPr>
              <p:cNvPicPr>
                <a:picLocks noGrp="1" noRot="1" noChangeAspect="1" noMove="1" noResize="1" noEditPoints="1" noAdjustHandles="1" noChangeArrowheads="1" noChangeShapeType="1"/>
              </p:cNvPicPr>
              <p:nvPr/>
            </p:nvPicPr>
            <p:blipFill>
              <a:blip r:embed="rId3"/>
              <a:stretch>
                <a:fillRect/>
              </a:stretch>
            </p:blipFill>
            <p:spPr>
              <a:xfrm>
                <a:off x="3360514" y="2228011"/>
                <a:ext cx="5643563" cy="3838575"/>
              </a:xfrm>
              <a:prstGeom prst="rect">
                <a:avLst/>
              </a:prstGeom>
            </p:spPr>
          </p:pic>
        </mc:Fallback>
      </mc:AlternateContent>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p:sp>
        <p:nvSpPr>
          <p:cNvPr id="36" name="!!Rectangle 33"/>
          <p:cNvSpPr/>
          <p:nvPr/>
        </p:nvSpPr>
        <p:spPr>
          <a:xfrm>
            <a:off x="5784862" y="3582973"/>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7" name="Rectangle 36"/>
          <p:cNvSpPr/>
          <p:nvPr/>
        </p:nvSpPr>
        <p:spPr>
          <a:xfrm>
            <a:off x="5742325" y="4575987"/>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8" name="!!Rectangle 35"/>
          <p:cNvSpPr/>
          <p:nvPr/>
        </p:nvSpPr>
        <p:spPr>
          <a:xfrm>
            <a:off x="5798681" y="3633537"/>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9" name="Rectangle 38"/>
          <p:cNvSpPr/>
          <p:nvPr/>
        </p:nvSpPr>
        <p:spPr>
          <a:xfrm>
            <a:off x="6179665" y="3478583"/>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0" name="Rectangle 39"/>
          <p:cNvSpPr/>
          <p:nvPr/>
        </p:nvSpPr>
        <p:spPr>
          <a:xfrm>
            <a:off x="5863845" y="4688749"/>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p:cNvSpPr/>
          <p:nvPr/>
        </p:nvSpPr>
        <p:spPr>
          <a:xfrm>
            <a:off x="5858305" y="3528567"/>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4" name="Rectangle 43"/>
          <p:cNvSpPr/>
          <p:nvPr/>
        </p:nvSpPr>
        <p:spPr>
          <a:xfrm>
            <a:off x="6335662" y="3516496"/>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p:cNvSpPr/>
          <p:nvPr/>
        </p:nvSpPr>
        <p:spPr>
          <a:xfrm>
            <a:off x="6090018" y="3320133"/>
            <a:ext cx="197490" cy="10797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45"/>
          <p:cNvSpPr/>
          <p:nvPr/>
        </p:nvSpPr>
        <p:spPr>
          <a:xfrm>
            <a:off x="5939865" y="3549315"/>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46"/>
          <p:cNvSpPr/>
          <p:nvPr/>
        </p:nvSpPr>
        <p:spPr>
          <a:xfrm>
            <a:off x="6100506" y="3403436"/>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47"/>
          <p:cNvSpPr/>
          <p:nvPr/>
        </p:nvSpPr>
        <p:spPr>
          <a:xfrm>
            <a:off x="5756785" y="3868068"/>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9" name="Rectangle 48"/>
          <p:cNvSpPr/>
          <p:nvPr/>
        </p:nvSpPr>
        <p:spPr>
          <a:xfrm>
            <a:off x="6227849" y="3483509"/>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1" name="Rectangle 50"/>
          <p:cNvSpPr/>
          <p:nvPr/>
        </p:nvSpPr>
        <p:spPr>
          <a:xfrm>
            <a:off x="6301292" y="3549482"/>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2" name="Rectangle 51"/>
          <p:cNvSpPr/>
          <p:nvPr/>
        </p:nvSpPr>
        <p:spPr>
          <a:xfrm>
            <a:off x="6384669" y="3669861"/>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3" name="Rectangle 52"/>
          <p:cNvSpPr/>
          <p:nvPr/>
        </p:nvSpPr>
        <p:spPr>
          <a:xfrm>
            <a:off x="5855530" y="4014114"/>
            <a:ext cx="197490"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4" name="Rectangle 53"/>
          <p:cNvSpPr/>
          <p:nvPr/>
        </p:nvSpPr>
        <p:spPr>
          <a:xfrm>
            <a:off x="6077714" y="4918658"/>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5" name="Rectangle 54"/>
          <p:cNvSpPr/>
          <p:nvPr/>
        </p:nvSpPr>
        <p:spPr>
          <a:xfrm>
            <a:off x="6061335" y="4069864"/>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6" name="Rectangle 55"/>
          <p:cNvSpPr/>
          <p:nvPr/>
        </p:nvSpPr>
        <p:spPr>
          <a:xfrm>
            <a:off x="6090018" y="3869412"/>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7" name="Rectangle 56"/>
          <p:cNvSpPr/>
          <p:nvPr/>
        </p:nvSpPr>
        <p:spPr>
          <a:xfrm>
            <a:off x="6377297" y="4495501"/>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8" name="!!Rectangle56"/>
          <p:cNvSpPr/>
          <p:nvPr/>
        </p:nvSpPr>
        <p:spPr>
          <a:xfrm>
            <a:off x="6465141" y="4495501"/>
            <a:ext cx="203902" cy="108812"/>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5" name="Primary"/>
          <p:cNvSpPr/>
          <p:nvPr/>
        </p:nvSpPr>
        <p:spPr>
          <a:xfrm>
            <a:off x="5561398" y="2994286"/>
            <a:ext cx="1255472" cy="243566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5000" b="0" i="0" u="none" strike="noStrike" kern="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5CF6087B-DE8B-47BF-8E59-FA774FCE8972}"/>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47006387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500"/>
                                  </p:stCondLst>
                                  <p:childTnLst>
                                    <p:set>
                                      <p:cBhvr>
                                        <p:cTn id="6" dur="1" fill="hold">
                                          <p:stCondLst>
                                            <p:cond delay="0"/>
                                          </p:stCondLst>
                                        </p:cTn>
                                        <p:tgtEl>
                                          <p:spTgt spid="58"/>
                                        </p:tgtEl>
                                        <p:attrNameLst>
                                          <p:attrName>style.visibility</p:attrName>
                                        </p:attrNameLst>
                                      </p:cBhvr>
                                      <p:to>
                                        <p:strVal val="visible"/>
                                      </p:to>
                                    </p:set>
                                  </p:childTnLst>
                                </p:cTn>
                              </p:par>
                              <p:par>
                                <p:cTn id="7" presetID="1" presetClass="entr" presetSubtype="0" fill="hold" grpId="0" nodeType="withEffect">
                                  <p:stCondLst>
                                    <p:cond delay="500"/>
                                  </p:stCondLst>
                                  <p:childTnLst>
                                    <p:set>
                                      <p:cBhvr>
                                        <p:cTn id="8" dur="1" fill="hold">
                                          <p:stCondLst>
                                            <p:cond delay="0"/>
                                          </p:stCondLst>
                                        </p:cTn>
                                        <p:tgtEl>
                                          <p:spTgt spid="57"/>
                                        </p:tgtEl>
                                        <p:attrNameLst>
                                          <p:attrName>style.visibility</p:attrName>
                                        </p:attrNameLst>
                                      </p:cBhvr>
                                      <p:to>
                                        <p:strVal val="visible"/>
                                      </p:to>
                                    </p:set>
                                  </p:childTnLst>
                                </p:cTn>
                              </p:par>
                              <p:par>
                                <p:cTn id="9" presetID="1" presetClass="entr" presetSubtype="0" fill="hold" grpId="0" nodeType="withEffect">
                                  <p:stCondLst>
                                    <p:cond delay="500"/>
                                  </p:stCondLst>
                                  <p:childTnLst>
                                    <p:set>
                                      <p:cBhvr>
                                        <p:cTn id="10" dur="1" fill="hold">
                                          <p:stCondLst>
                                            <p:cond delay="0"/>
                                          </p:stCondLst>
                                        </p:cTn>
                                        <p:tgtEl>
                                          <p:spTgt spid="56"/>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55"/>
                                        </p:tgtEl>
                                        <p:attrNameLst>
                                          <p:attrName>style.visibility</p:attrName>
                                        </p:attrNameLst>
                                      </p:cBhvr>
                                      <p:to>
                                        <p:strVal val="visible"/>
                                      </p:to>
                                    </p:set>
                                  </p:childTnLst>
                                </p:cTn>
                              </p:par>
                              <p:par>
                                <p:cTn id="13" presetID="1" presetClass="entr" presetSubtype="0" fill="hold" grpId="0" nodeType="withEffect">
                                  <p:stCondLst>
                                    <p:cond delay="500"/>
                                  </p:stCondLst>
                                  <p:childTnLst>
                                    <p:set>
                                      <p:cBhvr>
                                        <p:cTn id="14" dur="1" fill="hold">
                                          <p:stCondLst>
                                            <p:cond delay="0"/>
                                          </p:stCondLst>
                                        </p:cTn>
                                        <p:tgtEl>
                                          <p:spTgt spid="54"/>
                                        </p:tgtEl>
                                        <p:attrNameLst>
                                          <p:attrName>style.visibility</p:attrName>
                                        </p:attrNameLst>
                                      </p:cBhvr>
                                      <p:to>
                                        <p:strVal val="visible"/>
                                      </p:to>
                                    </p:set>
                                  </p:childTnLst>
                                </p:cTn>
                              </p:par>
                              <p:par>
                                <p:cTn id="15" presetID="1" presetClass="entr" presetSubtype="0" fill="hold" grpId="0" nodeType="withEffect">
                                  <p:stCondLst>
                                    <p:cond delay="500"/>
                                  </p:stCondLst>
                                  <p:childTnLst>
                                    <p:set>
                                      <p:cBhvr>
                                        <p:cTn id="16" dur="1" fill="hold">
                                          <p:stCondLst>
                                            <p:cond delay="0"/>
                                          </p:stCondLst>
                                        </p:cTn>
                                        <p:tgtEl>
                                          <p:spTgt spid="53"/>
                                        </p:tgtEl>
                                        <p:attrNameLst>
                                          <p:attrName>style.visibility</p:attrName>
                                        </p:attrNameLst>
                                      </p:cBhvr>
                                      <p:to>
                                        <p:strVal val="visible"/>
                                      </p:to>
                                    </p:set>
                                  </p:childTnLst>
                                </p:cTn>
                              </p:par>
                              <p:par>
                                <p:cTn id="17" presetID="1" presetClass="entr" presetSubtype="0" fill="hold" grpId="0" nodeType="withEffect">
                                  <p:stCondLst>
                                    <p:cond delay="500"/>
                                  </p:stCondLst>
                                  <p:childTnLst>
                                    <p:set>
                                      <p:cBhvr>
                                        <p:cTn id="18" dur="1" fill="hold">
                                          <p:stCondLst>
                                            <p:cond delay="0"/>
                                          </p:stCondLst>
                                        </p:cTn>
                                        <p:tgtEl>
                                          <p:spTgt spid="52"/>
                                        </p:tgtEl>
                                        <p:attrNameLst>
                                          <p:attrName>style.visibility</p:attrName>
                                        </p:attrNameLst>
                                      </p:cBhvr>
                                      <p:to>
                                        <p:strVal val="visible"/>
                                      </p:to>
                                    </p:set>
                                  </p:childTnLst>
                                </p:cTn>
                              </p:par>
                              <p:par>
                                <p:cTn id="19" presetID="1" presetClass="entr" presetSubtype="0" fill="hold" grpId="0" nodeType="withEffect">
                                  <p:stCondLst>
                                    <p:cond delay="50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500"/>
                                  </p:stCondLst>
                                  <p:childTnLst>
                                    <p:set>
                                      <p:cBhvr>
                                        <p:cTn id="22" dur="1" fill="hold">
                                          <p:stCondLst>
                                            <p:cond delay="0"/>
                                          </p:stCondLst>
                                        </p:cTn>
                                        <p:tgtEl>
                                          <p:spTgt spid="49"/>
                                        </p:tgtEl>
                                        <p:attrNameLst>
                                          <p:attrName>style.visibility</p:attrName>
                                        </p:attrNameLst>
                                      </p:cBhvr>
                                      <p:to>
                                        <p:strVal val="visible"/>
                                      </p:to>
                                    </p:set>
                                  </p:childTnLst>
                                </p:cTn>
                              </p:par>
                              <p:par>
                                <p:cTn id="23" presetID="1" presetClass="entr" presetSubtype="0" fill="hold" grpId="0" nodeType="withEffect">
                                  <p:stCondLst>
                                    <p:cond delay="500"/>
                                  </p:stCondLst>
                                  <p:childTnLst>
                                    <p:set>
                                      <p:cBhvr>
                                        <p:cTn id="24" dur="1" fill="hold">
                                          <p:stCondLst>
                                            <p:cond delay="0"/>
                                          </p:stCondLst>
                                        </p:cTn>
                                        <p:tgtEl>
                                          <p:spTgt spid="48"/>
                                        </p:tgtEl>
                                        <p:attrNameLst>
                                          <p:attrName>style.visibility</p:attrName>
                                        </p:attrNameLst>
                                      </p:cBhvr>
                                      <p:to>
                                        <p:strVal val="visible"/>
                                      </p:to>
                                    </p:set>
                                  </p:childTnLst>
                                </p:cTn>
                              </p:par>
                              <p:par>
                                <p:cTn id="25" presetID="1" presetClass="entr" presetSubtype="0" fill="hold" grpId="0" nodeType="withEffect">
                                  <p:stCondLst>
                                    <p:cond delay="50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grpId="0" nodeType="withEffect">
                                  <p:stCondLst>
                                    <p:cond delay="500"/>
                                  </p:stCondLst>
                                  <p:childTnLst>
                                    <p:set>
                                      <p:cBhvr>
                                        <p:cTn id="28" dur="1" fill="hold">
                                          <p:stCondLst>
                                            <p:cond delay="0"/>
                                          </p:stCondLst>
                                        </p:cTn>
                                        <p:tgtEl>
                                          <p:spTgt spid="46"/>
                                        </p:tgtEl>
                                        <p:attrNameLst>
                                          <p:attrName>style.visibility</p:attrName>
                                        </p:attrNameLst>
                                      </p:cBhvr>
                                      <p:to>
                                        <p:strVal val="visible"/>
                                      </p:to>
                                    </p:set>
                                  </p:childTnLst>
                                </p:cTn>
                              </p:par>
                              <p:par>
                                <p:cTn id="29" presetID="1" presetClass="entr" presetSubtype="0" fill="hold" grpId="0" nodeType="withEffect">
                                  <p:stCondLst>
                                    <p:cond delay="500"/>
                                  </p:stCondLst>
                                  <p:childTnLst>
                                    <p:set>
                                      <p:cBhvr>
                                        <p:cTn id="30" dur="1" fill="hold">
                                          <p:stCondLst>
                                            <p:cond delay="0"/>
                                          </p:stCondLst>
                                        </p:cTn>
                                        <p:tgtEl>
                                          <p:spTgt spid="45"/>
                                        </p:tgtEl>
                                        <p:attrNameLst>
                                          <p:attrName>style.visibility</p:attrName>
                                        </p:attrNameLst>
                                      </p:cBhvr>
                                      <p:to>
                                        <p:strVal val="visible"/>
                                      </p:to>
                                    </p:set>
                                  </p:childTnLst>
                                </p:cTn>
                              </p:par>
                              <p:par>
                                <p:cTn id="31" presetID="1" presetClass="entr" presetSubtype="0" fill="hold" grpId="0" nodeType="withEffect">
                                  <p:stCondLst>
                                    <p:cond delay="50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50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ntr" presetSubtype="0" fill="hold" grpId="0" nodeType="withEffect">
                                  <p:stCondLst>
                                    <p:cond delay="500"/>
                                  </p:stCondLst>
                                  <p:childTnLst>
                                    <p:set>
                                      <p:cBhvr>
                                        <p:cTn id="36" dur="1" fill="hold">
                                          <p:stCondLst>
                                            <p:cond delay="0"/>
                                          </p:stCondLst>
                                        </p:cTn>
                                        <p:tgtEl>
                                          <p:spTgt spid="40"/>
                                        </p:tgtEl>
                                        <p:attrNameLst>
                                          <p:attrName>style.visibility</p:attrName>
                                        </p:attrNameLst>
                                      </p:cBhvr>
                                      <p:to>
                                        <p:strVal val="visible"/>
                                      </p:to>
                                    </p:set>
                                  </p:childTnLst>
                                </p:cTn>
                              </p:par>
                              <p:par>
                                <p:cTn id="37" presetID="1" presetClass="entr" presetSubtype="0" fill="hold" grpId="0" nodeType="withEffect">
                                  <p:stCondLst>
                                    <p:cond delay="500"/>
                                  </p:stCondLst>
                                  <p:childTnLst>
                                    <p:set>
                                      <p:cBhvr>
                                        <p:cTn id="38" dur="1" fill="hold">
                                          <p:stCondLst>
                                            <p:cond delay="0"/>
                                          </p:stCondLst>
                                        </p:cTn>
                                        <p:tgtEl>
                                          <p:spTgt spid="39"/>
                                        </p:tgtEl>
                                        <p:attrNameLst>
                                          <p:attrName>style.visibility</p:attrName>
                                        </p:attrNameLst>
                                      </p:cBhvr>
                                      <p:to>
                                        <p:strVal val="visible"/>
                                      </p:to>
                                    </p:set>
                                  </p:childTnLst>
                                </p:cTn>
                              </p:par>
                              <p:par>
                                <p:cTn id="39" presetID="1" presetClass="entr" presetSubtype="0" fill="hold" grpId="0" nodeType="withEffect">
                                  <p:stCondLst>
                                    <p:cond delay="500"/>
                                  </p:stCondLst>
                                  <p:childTnLst>
                                    <p:set>
                                      <p:cBhvr>
                                        <p:cTn id="40" dur="1" fill="hold">
                                          <p:stCondLst>
                                            <p:cond delay="0"/>
                                          </p:stCondLst>
                                        </p:cTn>
                                        <p:tgtEl>
                                          <p:spTgt spid="38"/>
                                        </p:tgtEl>
                                        <p:attrNameLst>
                                          <p:attrName>style.visibility</p:attrName>
                                        </p:attrNameLst>
                                      </p:cBhvr>
                                      <p:to>
                                        <p:strVal val="visible"/>
                                      </p:to>
                                    </p:set>
                                  </p:childTnLst>
                                </p:cTn>
                              </p:par>
                              <p:par>
                                <p:cTn id="41" presetID="1" presetClass="entr" presetSubtype="0" fill="hold" grpId="0" nodeType="withEffect">
                                  <p:stCondLst>
                                    <p:cond delay="500"/>
                                  </p:stCondLst>
                                  <p:childTnLst>
                                    <p:set>
                                      <p:cBhvr>
                                        <p:cTn id="42" dur="1" fill="hold">
                                          <p:stCondLst>
                                            <p:cond delay="0"/>
                                          </p:stCondLst>
                                        </p:cTn>
                                        <p:tgtEl>
                                          <p:spTgt spid="37"/>
                                        </p:tgtEl>
                                        <p:attrNameLst>
                                          <p:attrName>style.visibility</p:attrName>
                                        </p:attrNameLst>
                                      </p:cBhvr>
                                      <p:to>
                                        <p:strVal val="visible"/>
                                      </p:to>
                                    </p:set>
                                  </p:childTnLst>
                                </p:cTn>
                              </p:par>
                              <p:par>
                                <p:cTn id="43" presetID="1" presetClass="entr" presetSubtype="0" fill="hold" grpId="0" nodeType="withEffect">
                                  <p:stCondLst>
                                    <p:cond delay="500"/>
                                  </p:stCondLst>
                                  <p:childTnLst>
                                    <p:set>
                                      <p:cBhvr>
                                        <p:cTn id="44"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38" grpId="0"/>
      <p:bldP spid="39" grpId="0"/>
      <p:bldP spid="40" grpId="0"/>
      <p:bldP spid="43" grpId="0"/>
      <p:bldP spid="44" grpId="0"/>
      <p:bldP spid="45" grpId="0"/>
      <p:bldP spid="46" grpId="0"/>
      <p:bldP spid="47" grpId="0"/>
      <p:bldP spid="48" grpId="0"/>
      <p:bldP spid="49" grpId="0"/>
      <p:bldP spid="51" grpId="0"/>
      <p:bldP spid="52" grpId="0"/>
      <p:bldP spid="53" grpId="0"/>
      <p:bldP spid="54" grpId="0"/>
      <p:bldP spid="55" grpId="0"/>
      <p:bldP spid="56" grpId="0"/>
      <p:bldP spid="57" grpId="0"/>
      <p:bldP spid="58"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cx1="http://schemas.microsoft.com/office/drawing/2015/9/8/chartex">
        <mc:Choice Requires="cx1">
          <p:graphicFrame>
            <p:nvGraphicFramePr>
              <p:cNvPr id="83" name="Chart 82">
                <a:extLst>
                  <a:ext uri="{FF2B5EF4-FFF2-40B4-BE49-F238E27FC236}">
                    <a16:creationId xmlns:a16="http://schemas.microsoft.com/office/drawing/2014/main" id="{47D8F438-9B24-4D64-8C39-8B53ABAC3FEF}"/>
                  </a:ext>
                </a:extLst>
              </p:cNvPr>
              <p:cNvGraphicFramePr/>
              <p:nvPr/>
            </p:nvGraphicFramePr>
            <p:xfrm>
              <a:off x="3360514" y="2228011"/>
              <a:ext cx="5643563" cy="3838575"/>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83" name="Chart 82">
                <a:extLst>
                  <a:ext uri="{FF2B5EF4-FFF2-40B4-BE49-F238E27FC236}">
                    <a16:creationId xmlns:a16="http://schemas.microsoft.com/office/drawing/2014/main" id="{47D8F438-9B24-4D64-8C39-8B53ABAC3FEF}"/>
                  </a:ext>
                </a:extLst>
              </p:cNvPr>
              <p:cNvPicPr>
                <a:picLocks noGrp="1" noRot="1" noChangeAspect="1" noMove="1" noResize="1" noEditPoints="1" noAdjustHandles="1" noChangeArrowheads="1" noChangeShapeType="1"/>
              </p:cNvPicPr>
              <p:nvPr/>
            </p:nvPicPr>
            <p:blipFill>
              <a:blip r:embed="rId3"/>
              <a:stretch>
                <a:fillRect/>
              </a:stretch>
            </p:blipFill>
            <p:spPr>
              <a:xfrm>
                <a:off x="3360514" y="2228011"/>
                <a:ext cx="5643563" cy="3838575"/>
              </a:xfrm>
              <a:prstGeom prst="rect">
                <a:avLst/>
              </a:prstGeom>
            </p:spPr>
          </p:pic>
        </mc:Fallback>
      </mc:AlternateContent>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p:sp>
        <p:nvSpPr>
          <p:cNvPr id="31" name="!!Rectangle 33"/>
          <p:cNvSpPr/>
          <p:nvPr/>
        </p:nvSpPr>
        <p:spPr>
          <a:xfrm>
            <a:off x="365850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2" name="Rectangle 31"/>
          <p:cNvSpPr/>
          <p:nvPr/>
        </p:nvSpPr>
        <p:spPr>
          <a:xfrm>
            <a:off x="3658504" y="493027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3" name="!!Rectangle 35"/>
          <p:cNvSpPr/>
          <p:nvPr/>
        </p:nvSpPr>
        <p:spPr>
          <a:xfrm>
            <a:off x="3661741" y="311606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4" name="Rectangle 33"/>
          <p:cNvSpPr/>
          <p:nvPr/>
        </p:nvSpPr>
        <p:spPr>
          <a:xfrm>
            <a:off x="5851171" y="312585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5" name="Rectangle 34"/>
          <p:cNvSpPr/>
          <p:nvPr/>
        </p:nvSpPr>
        <p:spPr>
          <a:xfrm>
            <a:off x="4737594" y="497306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0" name="Rectangle 59"/>
          <p:cNvSpPr/>
          <p:nvPr/>
        </p:nvSpPr>
        <p:spPr>
          <a:xfrm>
            <a:off x="474334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1" name="Rectangle 60"/>
          <p:cNvSpPr/>
          <p:nvPr/>
        </p:nvSpPr>
        <p:spPr>
          <a:xfrm>
            <a:off x="6942841" y="405613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2" name="Rectangle 61"/>
          <p:cNvSpPr/>
          <p:nvPr/>
        </p:nvSpPr>
        <p:spPr>
          <a:xfrm>
            <a:off x="5857583" y="223244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3" name="Rectangle 62"/>
          <p:cNvSpPr/>
          <p:nvPr/>
        </p:nvSpPr>
        <p:spPr>
          <a:xfrm>
            <a:off x="4743471" y="3116937"/>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4" name="Rectangle 63"/>
          <p:cNvSpPr/>
          <p:nvPr/>
        </p:nvSpPr>
        <p:spPr>
          <a:xfrm>
            <a:off x="6957488" y="221484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5" name="Rectangle 64"/>
          <p:cNvSpPr/>
          <p:nvPr/>
        </p:nvSpPr>
        <p:spPr>
          <a:xfrm>
            <a:off x="3667381" y="4015303"/>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6" name="Rectangle 65"/>
          <p:cNvSpPr/>
          <p:nvPr/>
        </p:nvSpPr>
        <p:spPr>
          <a:xfrm>
            <a:off x="5847324" y="405613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7" name="Rectangle 66"/>
          <p:cNvSpPr/>
          <p:nvPr/>
        </p:nvSpPr>
        <p:spPr>
          <a:xfrm>
            <a:off x="6955593" y="4973064"/>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8" name="Rectangle 67"/>
          <p:cNvSpPr/>
          <p:nvPr/>
        </p:nvSpPr>
        <p:spPr>
          <a:xfrm>
            <a:off x="8074707" y="402421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9" name="Rectangle 68"/>
          <p:cNvSpPr/>
          <p:nvPr/>
        </p:nvSpPr>
        <p:spPr>
          <a:xfrm>
            <a:off x="4743344" y="4056130"/>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0" name="Rectangle 69"/>
          <p:cNvSpPr/>
          <p:nvPr/>
        </p:nvSpPr>
        <p:spPr>
          <a:xfrm>
            <a:off x="5847323" y="4970773"/>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1" name="Rectangle 70"/>
          <p:cNvSpPr/>
          <p:nvPr/>
        </p:nvSpPr>
        <p:spPr>
          <a:xfrm>
            <a:off x="8074707" y="220163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2" name="Rectangle 71"/>
          <p:cNvSpPr/>
          <p:nvPr/>
        </p:nvSpPr>
        <p:spPr>
          <a:xfrm>
            <a:off x="6942842" y="3136636"/>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3" name="Rectangle 72"/>
          <p:cNvSpPr/>
          <p:nvPr/>
        </p:nvSpPr>
        <p:spPr>
          <a:xfrm>
            <a:off x="8083021" y="3116061"/>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4" name="!!Rectangle56"/>
          <p:cNvSpPr/>
          <p:nvPr/>
        </p:nvSpPr>
        <p:spPr>
          <a:xfrm>
            <a:off x="8083022" y="493656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8" name="TextBox 27">
            <a:extLst>
              <a:ext uri="{FF2B5EF4-FFF2-40B4-BE49-F238E27FC236}">
                <a16:creationId xmlns:a16="http://schemas.microsoft.com/office/drawing/2014/main" id="{E97629C4-9CC2-4E13-8323-FEFC1B1445B3}"/>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1038665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000" advClick="0" advTm="1000">
        <p159:morph option="byObject"/>
      </p:transition>
    </mc:Choice>
    <mc:Fallback xmlns="">
      <p:transition spd="slow" advClick="0" advTm="1000">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Pie 9"/>
          <p:cNvSpPr/>
          <p:nvPr/>
        </p:nvSpPr>
        <p:spPr>
          <a:xfrm>
            <a:off x="5348427" y="1234440"/>
            <a:ext cx="1857109" cy="2199322"/>
          </a:xfrm>
          <a:custGeom>
            <a:avLst/>
            <a:gdLst>
              <a:gd name="connsiteX0" fmla="*/ 337451 w 4389120"/>
              <a:gd name="connsiteY0" fmla="*/ 1025269 h 4389120"/>
              <a:gd name="connsiteX1" fmla="*/ 2194560 w 4389120"/>
              <a:gd name="connsiteY1" fmla="*/ 0 h 4389120"/>
              <a:gd name="connsiteX2" fmla="*/ 2194560 w 4389120"/>
              <a:gd name="connsiteY2" fmla="*/ 2194560 h 4389120"/>
              <a:gd name="connsiteX3" fmla="*/ 337451 w 4389120"/>
              <a:gd name="connsiteY3" fmla="*/ 1025269 h 4389120"/>
              <a:gd name="connsiteX0" fmla="*/ 0 w 1857109"/>
              <a:gd name="connsiteY0" fmla="*/ 1025269 h 2199322"/>
              <a:gd name="connsiteX1" fmla="*/ 1857109 w 1857109"/>
              <a:gd name="connsiteY1" fmla="*/ 0 h 2199322"/>
              <a:gd name="connsiteX2" fmla="*/ 1857109 w 1857109"/>
              <a:gd name="connsiteY2" fmla="*/ 2199322 h 2199322"/>
              <a:gd name="connsiteX3" fmla="*/ 0 w 1857109"/>
              <a:gd name="connsiteY3" fmla="*/ 1025269 h 2199322"/>
            </a:gdLst>
            <a:ahLst/>
            <a:cxnLst>
              <a:cxn ang="0">
                <a:pos x="connsiteX0" y="connsiteY0"/>
              </a:cxn>
              <a:cxn ang="0">
                <a:pos x="connsiteX1" y="connsiteY1"/>
              </a:cxn>
              <a:cxn ang="0">
                <a:pos x="connsiteX2" y="connsiteY2"/>
              </a:cxn>
              <a:cxn ang="0">
                <a:pos x="connsiteX3" y="connsiteY3"/>
              </a:cxn>
            </a:cxnLst>
            <a:rect l="l" t="t" r="r" b="b"/>
            <a:pathLst>
              <a:path w="1857109" h="2199322">
                <a:moveTo>
                  <a:pt x="0" y="1025269"/>
                </a:moveTo>
                <a:cubicBezTo>
                  <a:pt x="401779" y="387150"/>
                  <a:pt x="1103039" y="0"/>
                  <a:pt x="1857109" y="0"/>
                </a:cubicBezTo>
                <a:lnTo>
                  <a:pt x="1857109" y="2199322"/>
                </a:lnTo>
                <a:lnTo>
                  <a:pt x="0" y="1025269"/>
                </a:lnTo>
                <a:close/>
              </a:path>
            </a:pathLst>
          </a:cu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4" name="TextBox 23"/>
          <p:cNvSpPr txBox="1"/>
          <p:nvPr/>
        </p:nvSpPr>
        <p:spPr>
          <a:xfrm>
            <a:off x="5735133" y="1304010"/>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1" name="Pie 10"/>
          <p:cNvSpPr/>
          <p:nvPr/>
        </p:nvSpPr>
        <p:spPr>
          <a:xfrm rot="5400000">
            <a:off x="5525102" y="1748979"/>
            <a:ext cx="3360573" cy="4388838"/>
          </a:xfrm>
          <a:custGeom>
            <a:avLst/>
            <a:gdLst>
              <a:gd name="connsiteX0" fmla="*/ 2230143 w 4389120"/>
              <a:gd name="connsiteY0" fmla="*/ 288 h 4389120"/>
              <a:gd name="connsiteX1" fmla="*/ 4273470 w 4389120"/>
              <a:gd name="connsiteY1" fmla="*/ 1491546 h 4389120"/>
              <a:gd name="connsiteX2" fmla="*/ 3554595 w 4389120"/>
              <a:gd name="connsiteY2" fmla="*/ 3916883 h 4389120"/>
              <a:gd name="connsiteX3" fmla="*/ 1028671 w 4389120"/>
              <a:gd name="connsiteY3" fmla="*/ 4053805 h 4389120"/>
              <a:gd name="connsiteX4" fmla="*/ 2194560 w 4389120"/>
              <a:gd name="connsiteY4" fmla="*/ 2194560 h 4389120"/>
              <a:gd name="connsiteX5" fmla="*/ 2230143 w 4389120"/>
              <a:gd name="connsiteY5" fmla="*/ 288 h 4389120"/>
              <a:gd name="connsiteX0" fmla="*/ 1201472 w 3360573"/>
              <a:gd name="connsiteY0" fmla="*/ 0 h 4388838"/>
              <a:gd name="connsiteX1" fmla="*/ 3244799 w 3360573"/>
              <a:gd name="connsiteY1" fmla="*/ 1491258 h 4388838"/>
              <a:gd name="connsiteX2" fmla="*/ 2525924 w 3360573"/>
              <a:gd name="connsiteY2" fmla="*/ 3916595 h 4388838"/>
              <a:gd name="connsiteX3" fmla="*/ 0 w 3360573"/>
              <a:gd name="connsiteY3" fmla="*/ 4053517 h 4388838"/>
              <a:gd name="connsiteX4" fmla="*/ 1163508 w 3360573"/>
              <a:gd name="connsiteY4" fmla="*/ 2191891 h 4388838"/>
              <a:gd name="connsiteX5" fmla="*/ 1201472 w 3360573"/>
              <a:gd name="connsiteY5" fmla="*/ 0 h 43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73" h="4388838">
                <a:moveTo>
                  <a:pt x="1201472" y="0"/>
                </a:moveTo>
                <a:cubicBezTo>
                  <a:pt x="2129378" y="15047"/>
                  <a:pt x="2947511" y="612136"/>
                  <a:pt x="3244799" y="1491258"/>
                </a:cubicBezTo>
                <a:cubicBezTo>
                  <a:pt x="3542087" y="2370381"/>
                  <a:pt x="3254255" y="3341467"/>
                  <a:pt x="2525924" y="3916595"/>
                </a:cubicBezTo>
                <a:cubicBezTo>
                  <a:pt x="1797593" y="4491722"/>
                  <a:pt x="786232" y="4546545"/>
                  <a:pt x="0" y="4053517"/>
                </a:cubicBezTo>
                <a:lnTo>
                  <a:pt x="1163508" y="2191891"/>
                </a:lnTo>
                <a:cubicBezTo>
                  <a:pt x="1175369" y="1460467"/>
                  <a:pt x="1189611" y="731424"/>
                  <a:pt x="1201472" y="0"/>
                </a:cubicBezTo>
                <a:close/>
              </a:path>
            </a:pathLst>
          </a:custGeom>
          <a:ln>
            <a:no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6" name="TextBox 25"/>
          <p:cNvSpPr txBox="1"/>
          <p:nvPr/>
        </p:nvSpPr>
        <p:spPr>
          <a:xfrm>
            <a:off x="6190071" y="3675735"/>
            <a:ext cx="1610056"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9" name="Pie 8"/>
          <p:cNvSpPr/>
          <p:nvPr/>
        </p:nvSpPr>
        <p:spPr>
          <a:xfrm rot="8941174">
            <a:off x="6858862" y="1021184"/>
            <a:ext cx="2200285" cy="3045948"/>
          </a:xfrm>
          <a:custGeom>
            <a:avLst/>
            <a:gdLst>
              <a:gd name="connsiteX0" fmla="*/ 1065836 w 4389120"/>
              <a:gd name="connsiteY0" fmla="*/ 4076600 h 4389120"/>
              <a:gd name="connsiteX1" fmla="*/ 60715 w 4389120"/>
              <a:gd name="connsiteY1" fmla="*/ 2707198 h 4389120"/>
              <a:gd name="connsiteX2" fmla="*/ 334073 w 4389120"/>
              <a:gd name="connsiteY2" fmla="*/ 1030652 h 4389120"/>
              <a:gd name="connsiteX3" fmla="*/ 2194560 w 4389120"/>
              <a:gd name="connsiteY3" fmla="*/ 2194560 h 4389120"/>
              <a:gd name="connsiteX4" fmla="*/ 1065836 w 4389120"/>
              <a:gd name="connsiteY4" fmla="*/ 4076600 h 4389120"/>
              <a:gd name="connsiteX0" fmla="*/ 1065843 w 2200285"/>
              <a:gd name="connsiteY0" fmla="*/ 3045948 h 3045948"/>
              <a:gd name="connsiteX1" fmla="*/ 60722 w 2200285"/>
              <a:gd name="connsiteY1" fmla="*/ 1676546 h 3045948"/>
              <a:gd name="connsiteX2" fmla="*/ 334080 w 2200285"/>
              <a:gd name="connsiteY2" fmla="*/ 0 h 3045948"/>
              <a:gd name="connsiteX3" fmla="*/ 2200285 w 2200285"/>
              <a:gd name="connsiteY3" fmla="*/ 1159010 h 3045948"/>
              <a:gd name="connsiteX4" fmla="*/ 1065843 w 2200285"/>
              <a:gd name="connsiteY4" fmla="*/ 3045948 h 304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85" h="3045948">
                <a:moveTo>
                  <a:pt x="1065843" y="3045948"/>
                </a:moveTo>
                <a:cubicBezTo>
                  <a:pt x="560561" y="2742913"/>
                  <a:pt x="198353" y="2249431"/>
                  <a:pt x="60722" y="1676546"/>
                </a:cubicBezTo>
                <a:cubicBezTo>
                  <a:pt x="-76909" y="1103661"/>
                  <a:pt x="21599" y="499496"/>
                  <a:pt x="334080" y="0"/>
                </a:cubicBezTo>
                <a:lnTo>
                  <a:pt x="2200285" y="1159010"/>
                </a:lnTo>
                <a:lnTo>
                  <a:pt x="1065843" y="3045948"/>
                </a:lnTo>
                <a:close/>
              </a:path>
            </a:pathLst>
          </a:cu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7" name="TextBox 26"/>
          <p:cNvSpPr txBox="1"/>
          <p:nvPr/>
        </p:nvSpPr>
        <p:spPr>
          <a:xfrm>
            <a:off x="7363995" y="1784070"/>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0" name="TextBox 29">
            <a:extLst>
              <a:ext uri="{FF2B5EF4-FFF2-40B4-BE49-F238E27FC236}">
                <a16:creationId xmlns:a16="http://schemas.microsoft.com/office/drawing/2014/main" id="{BBD2157E-1E39-43D2-82B0-2795691456CA}"/>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5" name="!!Safety">
            <a:extLst>
              <a:ext uri="{FF2B5EF4-FFF2-40B4-BE49-F238E27FC236}">
                <a16:creationId xmlns:a16="http://schemas.microsoft.com/office/drawing/2014/main" id="{0E3CC2B4-EEBD-412D-A4C7-BD27EB9AFCEA}"/>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HPP">
            <a:extLst>
              <a:ext uri="{FF2B5EF4-FFF2-40B4-BE49-F238E27FC236}">
                <a16:creationId xmlns:a16="http://schemas.microsoft.com/office/drawing/2014/main" id="{242488DF-7E2C-489B-9B84-3C229EFBA016}"/>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lanning">
            <a:extLst>
              <a:ext uri="{FF2B5EF4-FFF2-40B4-BE49-F238E27FC236}">
                <a16:creationId xmlns:a16="http://schemas.microsoft.com/office/drawing/2014/main" id="{D62CBC0F-1BBF-404B-AC11-D1B212098B11}"/>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PMO">
            <a:extLst>
              <a:ext uri="{FF2B5EF4-FFF2-40B4-BE49-F238E27FC236}">
                <a16:creationId xmlns:a16="http://schemas.microsoft.com/office/drawing/2014/main" id="{2424627E-46B7-4297-8CA6-52E5FEA4F977}"/>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B6075FFB-3BB8-4C45-9410-B880E9101C9E}"/>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5" name="TextBox 34">
            <a:extLst>
              <a:ext uri="{FF2B5EF4-FFF2-40B4-BE49-F238E27FC236}">
                <a16:creationId xmlns:a16="http://schemas.microsoft.com/office/drawing/2014/main" id="{A6F723EF-1C5E-4BE5-B3D7-DC9FB54CD975}"/>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6" name="TextBox 35">
            <a:extLst>
              <a:ext uri="{FF2B5EF4-FFF2-40B4-BE49-F238E27FC236}">
                <a16:creationId xmlns:a16="http://schemas.microsoft.com/office/drawing/2014/main" id="{F0A6076F-7049-48BF-BC10-206C5B61B64E}"/>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7" name="TextBox 36">
            <a:extLst>
              <a:ext uri="{FF2B5EF4-FFF2-40B4-BE49-F238E27FC236}">
                <a16:creationId xmlns:a16="http://schemas.microsoft.com/office/drawing/2014/main" id="{549B2D21-7937-47F0-89C1-B8CAC2AA4A23}"/>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8" name="Rectangle 27"/>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TextBox 30">
            <a:extLst>
              <a:ext uri="{FF2B5EF4-FFF2-40B4-BE49-F238E27FC236}">
                <a16:creationId xmlns:a16="http://schemas.microsoft.com/office/drawing/2014/main" id="{9D126458-0477-42AC-ADB0-0F32A4615800}"/>
              </a:ext>
            </a:extLst>
          </p:cNvPr>
          <p:cNvSpPr txBox="1"/>
          <p:nvPr/>
        </p:nvSpPr>
        <p:spPr>
          <a:xfrm>
            <a:off x="1841353" y="2541219"/>
            <a:ext cx="3166045" cy="2308324"/>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SHARES INCLUDE </a:t>
            </a:r>
            <a:r>
              <a:rPr lang="en-US" sz="2400" dirty="0">
                <a:solidFill>
                  <a:srgbClr val="E0A4BE"/>
                </a:solidFill>
                <a:effectLst>
                  <a:glow rad="139700">
                    <a:srgbClr val="3C3B45">
                      <a:alpha val="60000"/>
                    </a:srgbClr>
                  </a:glow>
                </a:effectLst>
              </a:rPr>
              <a:t>TRANSITION FUNDING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FDA66B"/>
                </a:solidFill>
                <a:effectLst>
                  <a:glow rad="139700">
                    <a:srgbClr val="3C3B45">
                      <a:alpha val="60000"/>
                    </a:srgbClr>
                  </a:glow>
                </a:effectLst>
              </a:rPr>
              <a:t>FORMULA TRIBAL SHARES</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95C2EB"/>
                </a:solidFill>
                <a:effectLst>
                  <a:glow rad="139700">
                    <a:srgbClr val="3C3B45">
                      <a:alpha val="60000"/>
                    </a:srgbClr>
                  </a:glow>
                </a:effectLst>
              </a:rPr>
              <a:t>TRIBAL SUPPLEMENTAL FUNDING</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2067675081"/>
      </p:ext>
    </p:extLst>
  </p:cSld>
  <p:clrMapOvr>
    <a:masterClrMapping/>
  </p:clrMapOvr>
  <mc:AlternateContent xmlns:mc="http://schemas.openxmlformats.org/markup-compatibility/2006" xmlns:p14="http://schemas.microsoft.com/office/powerpoint/2010/main">
    <mc:Choice Requires="p14">
      <p:transition spd="med" p14:dur="700" advClick="0" advTm="4000">
        <p:fade/>
      </p:transition>
    </mc:Choice>
    <mc:Fallback xmlns="">
      <p:transition spd="med" advClick="0" advTm="4000">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mc:AlternateContent xmlns:mc="http://schemas.openxmlformats.org/markup-compatibility/2006" xmlns:cx1="http://schemas.microsoft.com/office/drawing/2015/9/8/chartex">
        <mc:Choice Requires="cx1">
          <p:graphicFrame>
            <p:nvGraphicFramePr>
              <p:cNvPr id="47" name="Chart 82" hidden="1">
                <a:extLst>
                  <a:ext uri="{FF2B5EF4-FFF2-40B4-BE49-F238E27FC236}">
                    <a16:creationId xmlns:a16="http://schemas.microsoft.com/office/drawing/2014/main" id="{6FD24B7B-C710-471D-B78A-65E328F1B870}"/>
                  </a:ext>
                </a:extLst>
              </p:cNvPr>
              <p:cNvGraphicFramePr/>
              <p:nvPr/>
            </p:nvGraphicFramePr>
            <p:xfrm>
              <a:off x="3364601" y="2230228"/>
              <a:ext cx="5648325" cy="38385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47" name="Chart 82">
                <a:extLst>
                  <a:ext uri="{FF2B5EF4-FFF2-40B4-BE49-F238E27FC236}">
                    <a16:creationId xmlns:a16="http://schemas.microsoft.com/office/drawing/2014/main" id="{6FD24B7B-C710-471D-B78A-65E328F1B870}"/>
                  </a:ext>
                </a:extLst>
              </p:cNvPr>
              <p:cNvPicPr>
                <a:picLocks noGrp="1" noRot="1" noChangeAspect="1" noMove="1" noResize="1" noEditPoints="1" noAdjustHandles="1" noChangeArrowheads="1" noChangeShapeType="1"/>
              </p:cNvPicPr>
              <p:nvPr/>
            </p:nvPicPr>
            <p:blipFill>
              <a:blip r:embed="rId3"/>
              <a:stretch>
                <a:fillRect/>
              </a:stretch>
            </p:blipFill>
            <p:spPr>
              <a:xfrm>
                <a:off x="3364601" y="2230228"/>
                <a:ext cx="5648325" cy="3838576"/>
              </a:xfrm>
              <a:prstGeom prst="rect">
                <a:avLst/>
              </a:prstGeom>
            </p:spPr>
          </p:pic>
        </mc:Fallback>
      </mc:AlternateContent>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p:sp>
        <p:nvSpPr>
          <p:cNvPr id="2" name="Rectangle 1"/>
          <p:cNvSpPr/>
          <p:nvPr/>
        </p:nvSpPr>
        <p:spPr>
          <a:xfrm>
            <a:off x="3432970" y="2299017"/>
            <a:ext cx="1097280" cy="923544"/>
          </a:xfrm>
          <a:prstGeom prst="rect">
            <a:avLst/>
          </a:prstGeom>
          <a:solidFill>
            <a:srgbClr val="964D1B"/>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59" name="Rectangle 58"/>
          <p:cNvSpPr/>
          <p:nvPr/>
        </p:nvSpPr>
        <p:spPr>
          <a:xfrm>
            <a:off x="3432969" y="3225597"/>
            <a:ext cx="1097280" cy="923544"/>
          </a:xfrm>
          <a:prstGeom prst="rect">
            <a:avLst/>
          </a:prstGeom>
          <a:solidFill>
            <a:srgbClr val="A3541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60" name="Rectangle 59"/>
          <p:cNvSpPr/>
          <p:nvPr/>
        </p:nvSpPr>
        <p:spPr>
          <a:xfrm>
            <a:off x="3432969" y="4145508"/>
            <a:ext cx="1097280" cy="923544"/>
          </a:xfrm>
          <a:prstGeom prst="rect">
            <a:avLst/>
          </a:prstGeom>
          <a:solidFill>
            <a:srgbClr val="AE5A21"/>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85" name="Rectangle 84"/>
          <p:cNvSpPr/>
          <p:nvPr/>
        </p:nvSpPr>
        <p:spPr>
          <a:xfrm>
            <a:off x="3432969" y="5067801"/>
            <a:ext cx="1097280" cy="923544"/>
          </a:xfrm>
          <a:prstGeom prst="rect">
            <a:avLst/>
          </a:prstGeom>
          <a:solidFill>
            <a:srgbClr val="B75F23"/>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86" name="Rectangle 85"/>
          <p:cNvSpPr/>
          <p:nvPr/>
        </p:nvSpPr>
        <p:spPr>
          <a:xfrm>
            <a:off x="4535766" y="2299017"/>
            <a:ext cx="1097280" cy="923544"/>
          </a:xfrm>
          <a:prstGeom prst="rect">
            <a:avLst/>
          </a:prstGeom>
          <a:solidFill>
            <a:srgbClr val="C1652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87" name="Rectangle 86"/>
          <p:cNvSpPr/>
          <p:nvPr/>
        </p:nvSpPr>
        <p:spPr>
          <a:xfrm>
            <a:off x="4535766" y="3226390"/>
            <a:ext cx="1097280" cy="923544"/>
          </a:xfrm>
          <a:prstGeom prst="rect">
            <a:avLst/>
          </a:prstGeom>
          <a:solidFill>
            <a:srgbClr val="CA6A28"/>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88" name="Rectangle 87"/>
          <p:cNvSpPr/>
          <p:nvPr/>
        </p:nvSpPr>
        <p:spPr>
          <a:xfrm>
            <a:off x="4535766" y="4145508"/>
            <a:ext cx="1097280" cy="923544"/>
          </a:xfrm>
          <a:prstGeom prst="rect">
            <a:avLst/>
          </a:prstGeom>
          <a:solidFill>
            <a:srgbClr val="D26E2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89" name="Rectangle 88"/>
          <p:cNvSpPr/>
          <p:nvPr/>
        </p:nvSpPr>
        <p:spPr>
          <a:xfrm>
            <a:off x="4535766" y="5067801"/>
            <a:ext cx="1097280" cy="923544"/>
          </a:xfrm>
          <a:prstGeom prst="rect">
            <a:avLst/>
          </a:prstGeom>
          <a:solidFill>
            <a:srgbClr val="DA732C"/>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90" name="Rectangle 89"/>
          <p:cNvSpPr/>
          <p:nvPr/>
        </p:nvSpPr>
        <p:spPr>
          <a:xfrm>
            <a:off x="5639370" y="2299017"/>
            <a:ext cx="1097280" cy="923544"/>
          </a:xfrm>
          <a:prstGeom prst="rect">
            <a:avLst/>
          </a:prstGeom>
          <a:solidFill>
            <a:srgbClr val="E2772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91" name="Rectangle 90"/>
          <p:cNvSpPr/>
          <p:nvPr/>
        </p:nvSpPr>
        <p:spPr>
          <a:xfrm>
            <a:off x="6739471" y="2299017"/>
            <a:ext cx="1097280" cy="923544"/>
          </a:xfrm>
          <a:prstGeom prst="rect">
            <a:avLst/>
          </a:prstGeom>
          <a:solidFill>
            <a:srgbClr val="E97B30"/>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92" name="Rectangle 91"/>
          <p:cNvSpPr/>
          <p:nvPr/>
        </p:nvSpPr>
        <p:spPr>
          <a:xfrm>
            <a:off x="7831633" y="2298366"/>
            <a:ext cx="1097280" cy="923544"/>
          </a:xfrm>
          <a:prstGeom prst="rect">
            <a:avLst/>
          </a:prstGeom>
          <a:solidFill>
            <a:srgbClr val="EE8445"/>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93" name="Rectangle 92"/>
          <p:cNvSpPr/>
          <p:nvPr/>
        </p:nvSpPr>
        <p:spPr>
          <a:xfrm>
            <a:off x="5639806" y="3226073"/>
            <a:ext cx="1097280" cy="923544"/>
          </a:xfrm>
          <a:prstGeom prst="rect">
            <a:avLst/>
          </a:prstGeom>
          <a:solidFill>
            <a:srgbClr val="EF9164"/>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95" name="Rectangle 94"/>
          <p:cNvSpPr/>
          <p:nvPr/>
        </p:nvSpPr>
        <p:spPr>
          <a:xfrm>
            <a:off x="5639370" y="4145508"/>
            <a:ext cx="1097280" cy="923544"/>
          </a:xfrm>
          <a:prstGeom prst="rect">
            <a:avLst/>
          </a:prstGeom>
          <a:solidFill>
            <a:srgbClr val="F09C7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96" name="Rectangle 95"/>
          <p:cNvSpPr/>
          <p:nvPr/>
        </p:nvSpPr>
        <p:spPr>
          <a:xfrm>
            <a:off x="5639370" y="5067801"/>
            <a:ext cx="1097280" cy="923544"/>
          </a:xfrm>
          <a:prstGeom prst="rect">
            <a:avLst/>
          </a:prstGeom>
          <a:solidFill>
            <a:srgbClr val="F1A78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97" name="Rectangle 96"/>
          <p:cNvSpPr/>
          <p:nvPr/>
        </p:nvSpPr>
        <p:spPr>
          <a:xfrm>
            <a:off x="6739471" y="3226073"/>
            <a:ext cx="1097280" cy="923544"/>
          </a:xfrm>
          <a:prstGeom prst="rect">
            <a:avLst/>
          </a:prstGeom>
          <a:solidFill>
            <a:srgbClr val="F3B29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151</a:t>
            </a:r>
          </a:p>
        </p:txBody>
      </p:sp>
      <p:sp>
        <p:nvSpPr>
          <p:cNvPr id="98" name="Rectangle 97"/>
          <p:cNvSpPr/>
          <p:nvPr/>
        </p:nvSpPr>
        <p:spPr>
          <a:xfrm>
            <a:off x="7831633" y="3226073"/>
            <a:ext cx="1097280" cy="923544"/>
          </a:xfrm>
          <a:prstGeom prst="rect">
            <a:avLst/>
          </a:prstGeom>
          <a:solidFill>
            <a:srgbClr val="F4BAA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16</a:t>
            </a:r>
          </a:p>
        </p:txBody>
      </p:sp>
      <p:sp>
        <p:nvSpPr>
          <p:cNvPr id="99" name="Rectangle 98"/>
          <p:cNvSpPr/>
          <p:nvPr/>
        </p:nvSpPr>
        <p:spPr>
          <a:xfrm>
            <a:off x="6739471" y="4143603"/>
            <a:ext cx="1097280" cy="923544"/>
          </a:xfrm>
          <a:prstGeom prst="rect">
            <a:avLst/>
          </a:prstGeom>
          <a:solidFill>
            <a:srgbClr val="F5C3B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100" name="Rectangle 99"/>
          <p:cNvSpPr/>
          <p:nvPr/>
        </p:nvSpPr>
        <p:spPr>
          <a:xfrm>
            <a:off x="6739471" y="5068277"/>
            <a:ext cx="1097280" cy="923544"/>
          </a:xfrm>
          <a:prstGeom prst="rect">
            <a:avLst/>
          </a:prstGeom>
          <a:solidFill>
            <a:srgbClr val="F6CCB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101" name="Rectangle 100"/>
          <p:cNvSpPr/>
          <p:nvPr/>
        </p:nvSpPr>
        <p:spPr>
          <a:xfrm>
            <a:off x="7831314" y="4143603"/>
            <a:ext cx="1097280" cy="923544"/>
          </a:xfrm>
          <a:prstGeom prst="rect">
            <a:avLst/>
          </a:prstGeom>
          <a:solidFill>
            <a:srgbClr val="F7D3C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102" name="Rectangle 101"/>
          <p:cNvSpPr/>
          <p:nvPr/>
        </p:nvSpPr>
        <p:spPr>
          <a:xfrm>
            <a:off x="7831314" y="5068277"/>
            <a:ext cx="1097280" cy="923544"/>
          </a:xfrm>
          <a:prstGeom prst="rect">
            <a:avLst/>
          </a:prstGeom>
          <a:solidFill>
            <a:srgbClr val="F9DBD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201</a:t>
            </a:r>
          </a:p>
        </p:txBody>
      </p:sp>
      <p:sp>
        <p:nvSpPr>
          <p:cNvPr id="34" name="!!Rectangle 33"/>
          <p:cNvSpPr/>
          <p:nvPr/>
        </p:nvSpPr>
        <p:spPr>
          <a:xfrm>
            <a:off x="365850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5" name="Rectangle 34"/>
          <p:cNvSpPr/>
          <p:nvPr/>
        </p:nvSpPr>
        <p:spPr>
          <a:xfrm>
            <a:off x="3658504" y="493027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6" name="!!Rectangle 35"/>
          <p:cNvSpPr/>
          <p:nvPr/>
        </p:nvSpPr>
        <p:spPr>
          <a:xfrm>
            <a:off x="3661741" y="311606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7" name="Rectangle 36"/>
          <p:cNvSpPr/>
          <p:nvPr/>
        </p:nvSpPr>
        <p:spPr>
          <a:xfrm>
            <a:off x="5850464" y="405892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8" name="Rectangle 37"/>
          <p:cNvSpPr/>
          <p:nvPr/>
        </p:nvSpPr>
        <p:spPr>
          <a:xfrm>
            <a:off x="4737594" y="497306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9" name="Rectangle 38"/>
          <p:cNvSpPr/>
          <p:nvPr/>
        </p:nvSpPr>
        <p:spPr>
          <a:xfrm>
            <a:off x="474334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0" name="Rectangle 39"/>
          <p:cNvSpPr/>
          <p:nvPr/>
        </p:nvSpPr>
        <p:spPr>
          <a:xfrm>
            <a:off x="6942841" y="405613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p:cNvSpPr/>
          <p:nvPr/>
        </p:nvSpPr>
        <p:spPr>
          <a:xfrm>
            <a:off x="5857583" y="223244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4" name="Rectangle 43"/>
          <p:cNvSpPr/>
          <p:nvPr/>
        </p:nvSpPr>
        <p:spPr>
          <a:xfrm>
            <a:off x="4743471" y="3116937"/>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p:cNvSpPr/>
          <p:nvPr/>
        </p:nvSpPr>
        <p:spPr>
          <a:xfrm>
            <a:off x="6957488" y="221484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45"/>
          <p:cNvSpPr/>
          <p:nvPr/>
        </p:nvSpPr>
        <p:spPr>
          <a:xfrm>
            <a:off x="3667381" y="4015303"/>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47"/>
          <p:cNvSpPr/>
          <p:nvPr/>
        </p:nvSpPr>
        <p:spPr>
          <a:xfrm>
            <a:off x="5846617" y="496062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9" name="Rectangle 48"/>
          <p:cNvSpPr/>
          <p:nvPr/>
        </p:nvSpPr>
        <p:spPr>
          <a:xfrm>
            <a:off x="6955593" y="4973064"/>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1" name="Rectangle 50"/>
          <p:cNvSpPr/>
          <p:nvPr/>
        </p:nvSpPr>
        <p:spPr>
          <a:xfrm>
            <a:off x="8074707" y="402421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2" name="Rectangle 51"/>
          <p:cNvSpPr/>
          <p:nvPr/>
        </p:nvSpPr>
        <p:spPr>
          <a:xfrm>
            <a:off x="4743344" y="4056130"/>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3" name="Rectangle 52"/>
          <p:cNvSpPr/>
          <p:nvPr/>
        </p:nvSpPr>
        <p:spPr>
          <a:xfrm>
            <a:off x="5849795" y="3127523"/>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4" name="Rectangle 53"/>
          <p:cNvSpPr/>
          <p:nvPr/>
        </p:nvSpPr>
        <p:spPr>
          <a:xfrm>
            <a:off x="8074707" y="220163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5" name="Rectangle 54"/>
          <p:cNvSpPr/>
          <p:nvPr/>
        </p:nvSpPr>
        <p:spPr>
          <a:xfrm>
            <a:off x="6942842" y="3136636"/>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6" name="Rectangle 55"/>
          <p:cNvSpPr/>
          <p:nvPr/>
        </p:nvSpPr>
        <p:spPr>
          <a:xfrm>
            <a:off x="8083021" y="3116061"/>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7" name="!!Rectangle56"/>
          <p:cNvSpPr/>
          <p:nvPr/>
        </p:nvSpPr>
        <p:spPr>
          <a:xfrm>
            <a:off x="8083022" y="493656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8" name="TextBox 57">
            <a:extLst>
              <a:ext uri="{FF2B5EF4-FFF2-40B4-BE49-F238E27FC236}">
                <a16:creationId xmlns:a16="http://schemas.microsoft.com/office/drawing/2014/main" id="{2962E68C-FABE-43F8-851A-2D41907DFFAA}"/>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22529683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mc:AlternateContent xmlns:mc="http://schemas.openxmlformats.org/markup-compatibility/2006" xmlns:cx1="http://schemas.microsoft.com/office/drawing/2015/9/8/chartex">
        <mc:Choice Requires="cx1">
          <p:graphicFrame>
            <p:nvGraphicFramePr>
              <p:cNvPr id="47" name="Chart 82" hidden="1">
                <a:extLst>
                  <a:ext uri="{FF2B5EF4-FFF2-40B4-BE49-F238E27FC236}">
                    <a16:creationId xmlns:a16="http://schemas.microsoft.com/office/drawing/2014/main" id="{6FD24B7B-C710-471D-B78A-65E328F1B870}"/>
                  </a:ext>
                </a:extLst>
              </p:cNvPr>
              <p:cNvGraphicFramePr/>
              <p:nvPr/>
            </p:nvGraphicFramePr>
            <p:xfrm>
              <a:off x="3364601" y="2230228"/>
              <a:ext cx="5648325" cy="38385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47" name="Chart 82">
                <a:extLst>
                  <a:ext uri="{FF2B5EF4-FFF2-40B4-BE49-F238E27FC236}">
                    <a16:creationId xmlns:a16="http://schemas.microsoft.com/office/drawing/2014/main" id="{6FD24B7B-C710-471D-B78A-65E328F1B870}"/>
                  </a:ext>
                </a:extLst>
              </p:cNvPr>
              <p:cNvPicPr>
                <a:picLocks noGrp="1" noRot="1" noChangeAspect="1" noMove="1" noResize="1" noEditPoints="1" noAdjustHandles="1" noChangeArrowheads="1" noChangeShapeType="1"/>
              </p:cNvPicPr>
              <p:nvPr/>
            </p:nvPicPr>
            <p:blipFill>
              <a:blip r:embed="rId6"/>
              <a:stretch>
                <a:fillRect/>
              </a:stretch>
            </p:blipFill>
            <p:spPr>
              <a:xfrm>
                <a:off x="3364601" y="2230228"/>
                <a:ext cx="5648325" cy="3838576"/>
              </a:xfrm>
              <a:prstGeom prst="rect">
                <a:avLst/>
              </a:prstGeom>
            </p:spPr>
          </p:pic>
        </mc:Fallback>
      </mc:AlternateContent>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mc:AlternateContent xmlns:mc="http://schemas.openxmlformats.org/markup-compatibility/2006" xmlns:cx1="http://schemas.microsoft.com/office/drawing/2015/9/8/chartex">
        <mc:Choice Requires="cx1">
          <p:graphicFrame>
            <p:nvGraphicFramePr>
              <p:cNvPr id="33" name="Chart 32" hidden="1"/>
              <p:cNvGraphicFramePr/>
              <p:nvPr/>
            </p:nvGraphicFramePr>
            <p:xfrm>
              <a:off x="3360514" y="2228011"/>
              <a:ext cx="5643563" cy="3838575"/>
            </p:xfrm>
            <a:graphic>
              <a:graphicData uri="http://schemas.microsoft.com/office/drawing/2014/chartex">
                <cx:chart xmlns:cx="http://schemas.microsoft.com/office/drawing/2014/chartex" xmlns:r="http://schemas.openxmlformats.org/officeDocument/2006/relationships" r:id="rId7"/>
              </a:graphicData>
            </a:graphic>
          </p:graphicFrame>
        </mc:Choice>
        <mc:Fallback xmlns="">
          <p:pic>
            <p:nvPicPr>
              <p:cNvPr id="33" name="Chart 32">
                <a:extLst/>
              </p:cNvPr>
              <p:cNvPicPr>
                <a:picLocks noGrp="1" noRot="1" noChangeAspect="1" noMove="1" noResize="1" noEditPoints="1" noAdjustHandles="1" noChangeArrowheads="1" noChangeShapeType="1"/>
              </p:cNvPicPr>
              <p:nvPr/>
            </p:nvPicPr>
            <p:blipFill>
              <a:blip r:embed="rId8"/>
              <a:stretch>
                <a:fillRect/>
              </a:stretch>
            </p:blipFill>
            <p:spPr>
              <a:xfrm>
                <a:off x="3360514" y="2228011"/>
                <a:ext cx="5643563" cy="3838575"/>
              </a:xfrm>
              <a:prstGeom prst="rect">
                <a:avLst/>
              </a:prstGeom>
            </p:spPr>
          </p:pic>
        </mc:Fallback>
      </mc:AlternateContent>
      <p:sp>
        <p:nvSpPr>
          <p:cNvPr id="2" name="Rectangle 1"/>
          <p:cNvSpPr/>
          <p:nvPr/>
        </p:nvSpPr>
        <p:spPr>
          <a:xfrm>
            <a:off x="3434874" y="2299018"/>
            <a:ext cx="1097280" cy="923544"/>
          </a:xfrm>
          <a:prstGeom prst="rect">
            <a:avLst/>
          </a:prstGeom>
          <a:solidFill>
            <a:srgbClr val="964D1B"/>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87" name="Rectangle 86"/>
          <p:cNvSpPr/>
          <p:nvPr/>
        </p:nvSpPr>
        <p:spPr>
          <a:xfrm>
            <a:off x="4535766" y="3222898"/>
            <a:ext cx="1097280" cy="923544"/>
          </a:xfrm>
          <a:prstGeom prst="rect">
            <a:avLst/>
          </a:prstGeom>
          <a:solidFill>
            <a:srgbClr val="CA6A28"/>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34" name="!!Rectangle 33"/>
          <p:cNvSpPr/>
          <p:nvPr/>
        </p:nvSpPr>
        <p:spPr>
          <a:xfrm>
            <a:off x="365850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4" name="Rectangle 43"/>
          <p:cNvSpPr/>
          <p:nvPr/>
        </p:nvSpPr>
        <p:spPr>
          <a:xfrm>
            <a:off x="4743471" y="3116937"/>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9" name="Rectangle 58"/>
          <p:cNvSpPr/>
          <p:nvPr/>
        </p:nvSpPr>
        <p:spPr>
          <a:xfrm>
            <a:off x="3434874" y="3231851"/>
            <a:ext cx="1097280" cy="923544"/>
          </a:xfrm>
          <a:prstGeom prst="rect">
            <a:avLst/>
          </a:prstGeom>
          <a:solidFill>
            <a:srgbClr val="A3541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36" name="!!Rectangle 35"/>
          <p:cNvSpPr/>
          <p:nvPr/>
        </p:nvSpPr>
        <p:spPr>
          <a:xfrm>
            <a:off x="3661741" y="311606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0" name="Rectangle 59"/>
          <p:cNvSpPr/>
          <p:nvPr/>
        </p:nvSpPr>
        <p:spPr>
          <a:xfrm>
            <a:off x="3433763" y="4146301"/>
            <a:ext cx="1097280" cy="923544"/>
          </a:xfrm>
          <a:prstGeom prst="rect">
            <a:avLst/>
          </a:prstGeom>
          <a:solidFill>
            <a:srgbClr val="AE5A21"/>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46" name="Rectangle 45"/>
          <p:cNvSpPr/>
          <p:nvPr/>
        </p:nvSpPr>
        <p:spPr>
          <a:xfrm>
            <a:off x="3667381" y="4015303"/>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5" name="Rectangle 84"/>
          <p:cNvSpPr/>
          <p:nvPr/>
        </p:nvSpPr>
        <p:spPr>
          <a:xfrm>
            <a:off x="3432970" y="5067801"/>
            <a:ext cx="1097280" cy="923544"/>
          </a:xfrm>
          <a:prstGeom prst="rect">
            <a:avLst/>
          </a:prstGeom>
          <a:solidFill>
            <a:srgbClr val="B75F23"/>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35" name="Rectangle 34"/>
          <p:cNvSpPr/>
          <p:nvPr/>
        </p:nvSpPr>
        <p:spPr>
          <a:xfrm>
            <a:off x="3658504" y="4930272"/>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6" name="Rectangle 85"/>
          <p:cNvSpPr/>
          <p:nvPr/>
        </p:nvSpPr>
        <p:spPr>
          <a:xfrm>
            <a:off x="4535766" y="2299018"/>
            <a:ext cx="1097280" cy="923544"/>
          </a:xfrm>
          <a:prstGeom prst="rect">
            <a:avLst/>
          </a:prstGeom>
          <a:solidFill>
            <a:srgbClr val="C1652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39" name="Rectangle 38"/>
          <p:cNvSpPr/>
          <p:nvPr/>
        </p:nvSpPr>
        <p:spPr>
          <a:xfrm>
            <a:off x="4743344" y="2205891"/>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8" name="Rectangle 87"/>
          <p:cNvSpPr/>
          <p:nvPr/>
        </p:nvSpPr>
        <p:spPr>
          <a:xfrm>
            <a:off x="4535766" y="4146778"/>
            <a:ext cx="1097280" cy="923544"/>
          </a:xfrm>
          <a:prstGeom prst="rect">
            <a:avLst/>
          </a:prstGeom>
          <a:solidFill>
            <a:srgbClr val="D26E2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52" name="Rectangle 51"/>
          <p:cNvSpPr/>
          <p:nvPr/>
        </p:nvSpPr>
        <p:spPr>
          <a:xfrm>
            <a:off x="4743344" y="4056130"/>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9" name="Rectangle 88"/>
          <p:cNvSpPr/>
          <p:nvPr/>
        </p:nvSpPr>
        <p:spPr>
          <a:xfrm>
            <a:off x="4535766" y="5068277"/>
            <a:ext cx="1097280" cy="923544"/>
          </a:xfrm>
          <a:prstGeom prst="rect">
            <a:avLst/>
          </a:prstGeom>
          <a:solidFill>
            <a:srgbClr val="DA732C"/>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38" name="Rectangle 37"/>
          <p:cNvSpPr/>
          <p:nvPr/>
        </p:nvSpPr>
        <p:spPr>
          <a:xfrm>
            <a:off x="4737594" y="497306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0" name="Rectangle 89"/>
          <p:cNvSpPr/>
          <p:nvPr/>
        </p:nvSpPr>
        <p:spPr>
          <a:xfrm>
            <a:off x="5639370" y="2299018"/>
            <a:ext cx="1097280" cy="923544"/>
          </a:xfrm>
          <a:prstGeom prst="rect">
            <a:avLst/>
          </a:prstGeom>
          <a:solidFill>
            <a:srgbClr val="E2772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43" name="Rectangle 42"/>
          <p:cNvSpPr/>
          <p:nvPr/>
        </p:nvSpPr>
        <p:spPr>
          <a:xfrm>
            <a:off x="5857583" y="2232444"/>
            <a:ext cx="662361"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3" name="Rectangle 92"/>
          <p:cNvSpPr/>
          <p:nvPr/>
        </p:nvSpPr>
        <p:spPr>
          <a:xfrm>
            <a:off x="5639012" y="3232328"/>
            <a:ext cx="1097280" cy="923544"/>
          </a:xfrm>
          <a:prstGeom prst="rect">
            <a:avLst/>
          </a:prstGeom>
          <a:solidFill>
            <a:srgbClr val="EF9164"/>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53" name="Rectangle 52"/>
          <p:cNvSpPr/>
          <p:nvPr/>
        </p:nvSpPr>
        <p:spPr>
          <a:xfrm>
            <a:off x="5849795" y="3127523"/>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5" name="Rectangle 94"/>
          <p:cNvSpPr/>
          <p:nvPr/>
        </p:nvSpPr>
        <p:spPr>
          <a:xfrm>
            <a:off x="5639370" y="4145191"/>
            <a:ext cx="1097280" cy="923544"/>
          </a:xfrm>
          <a:prstGeom prst="rect">
            <a:avLst/>
          </a:prstGeom>
          <a:solidFill>
            <a:srgbClr val="F09C7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37" name="Rectangle 36"/>
          <p:cNvSpPr/>
          <p:nvPr/>
        </p:nvSpPr>
        <p:spPr>
          <a:xfrm>
            <a:off x="5850464" y="405892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6" name="Rectangle 95"/>
          <p:cNvSpPr/>
          <p:nvPr/>
        </p:nvSpPr>
        <p:spPr>
          <a:xfrm>
            <a:off x="5637783" y="5067484"/>
            <a:ext cx="1097280" cy="923544"/>
          </a:xfrm>
          <a:prstGeom prst="rect">
            <a:avLst/>
          </a:prstGeom>
          <a:solidFill>
            <a:srgbClr val="F1A78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48" name="Rectangle 47"/>
          <p:cNvSpPr/>
          <p:nvPr/>
        </p:nvSpPr>
        <p:spPr>
          <a:xfrm>
            <a:off x="5846617" y="496062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1" name="Rectangle 90"/>
          <p:cNvSpPr/>
          <p:nvPr/>
        </p:nvSpPr>
        <p:spPr>
          <a:xfrm>
            <a:off x="6739471" y="2299018"/>
            <a:ext cx="1097280" cy="923544"/>
          </a:xfrm>
          <a:prstGeom prst="rect">
            <a:avLst/>
          </a:prstGeom>
          <a:solidFill>
            <a:srgbClr val="E97B30"/>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45" name="Rectangle 44"/>
          <p:cNvSpPr/>
          <p:nvPr/>
        </p:nvSpPr>
        <p:spPr>
          <a:xfrm>
            <a:off x="6957488" y="221484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7" name="Rectangle 96"/>
          <p:cNvSpPr/>
          <p:nvPr/>
        </p:nvSpPr>
        <p:spPr>
          <a:xfrm>
            <a:off x="6739471" y="3223375"/>
            <a:ext cx="1097280" cy="923544"/>
          </a:xfrm>
          <a:prstGeom prst="rect">
            <a:avLst/>
          </a:prstGeom>
          <a:solidFill>
            <a:srgbClr val="F3B29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55" name="Rectangle 54"/>
          <p:cNvSpPr/>
          <p:nvPr/>
        </p:nvSpPr>
        <p:spPr>
          <a:xfrm>
            <a:off x="6942842" y="3136636"/>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9" name="Rectangle 98"/>
          <p:cNvSpPr/>
          <p:nvPr/>
        </p:nvSpPr>
        <p:spPr>
          <a:xfrm>
            <a:off x="6739471" y="4148843"/>
            <a:ext cx="1097280" cy="923544"/>
          </a:xfrm>
          <a:prstGeom prst="rect">
            <a:avLst/>
          </a:prstGeom>
          <a:solidFill>
            <a:srgbClr val="F5C3B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40" name="Rectangle 39"/>
          <p:cNvSpPr/>
          <p:nvPr/>
        </p:nvSpPr>
        <p:spPr>
          <a:xfrm>
            <a:off x="6942841" y="4056130"/>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00" name="Rectangle 99"/>
          <p:cNvSpPr/>
          <p:nvPr/>
        </p:nvSpPr>
        <p:spPr>
          <a:xfrm>
            <a:off x="6739471" y="5067961"/>
            <a:ext cx="1097280" cy="923544"/>
          </a:xfrm>
          <a:prstGeom prst="rect">
            <a:avLst/>
          </a:prstGeom>
          <a:solidFill>
            <a:srgbClr val="F6CCB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49" name="Rectangle 48"/>
          <p:cNvSpPr/>
          <p:nvPr/>
        </p:nvSpPr>
        <p:spPr>
          <a:xfrm>
            <a:off x="6955593" y="4973064"/>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2" name="Rectangle 91"/>
          <p:cNvSpPr/>
          <p:nvPr/>
        </p:nvSpPr>
        <p:spPr>
          <a:xfrm>
            <a:off x="7831635" y="2298367"/>
            <a:ext cx="1097280" cy="923544"/>
          </a:xfrm>
          <a:prstGeom prst="rect">
            <a:avLst/>
          </a:prstGeom>
          <a:solidFill>
            <a:srgbClr val="EE8445"/>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54" name="Rectangle 53"/>
          <p:cNvSpPr/>
          <p:nvPr/>
        </p:nvSpPr>
        <p:spPr>
          <a:xfrm>
            <a:off x="8074707" y="2201639"/>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98" name="Rectangle 97"/>
          <p:cNvSpPr/>
          <p:nvPr/>
        </p:nvSpPr>
        <p:spPr>
          <a:xfrm>
            <a:off x="7831635" y="3224169"/>
            <a:ext cx="1097280" cy="923544"/>
          </a:xfrm>
          <a:prstGeom prst="rect">
            <a:avLst/>
          </a:prstGeom>
          <a:solidFill>
            <a:srgbClr val="F4BAA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16</a:t>
            </a:r>
          </a:p>
        </p:txBody>
      </p:sp>
      <p:sp>
        <p:nvSpPr>
          <p:cNvPr id="56" name="Rectangle 55"/>
          <p:cNvSpPr/>
          <p:nvPr/>
        </p:nvSpPr>
        <p:spPr>
          <a:xfrm>
            <a:off x="8083021" y="3116061"/>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01" name="Rectangle 100"/>
          <p:cNvSpPr/>
          <p:nvPr/>
        </p:nvSpPr>
        <p:spPr>
          <a:xfrm>
            <a:off x="7831316" y="4148843"/>
            <a:ext cx="1097280" cy="923544"/>
          </a:xfrm>
          <a:prstGeom prst="rect">
            <a:avLst/>
          </a:prstGeom>
          <a:solidFill>
            <a:srgbClr val="F7D3C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51" name="Rectangle 50"/>
          <p:cNvSpPr/>
          <p:nvPr/>
        </p:nvSpPr>
        <p:spPr>
          <a:xfrm>
            <a:off x="8074707" y="402421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02" name="Rectangle 101"/>
          <p:cNvSpPr/>
          <p:nvPr/>
        </p:nvSpPr>
        <p:spPr>
          <a:xfrm>
            <a:off x="7831316" y="5066374"/>
            <a:ext cx="1097280" cy="923544"/>
          </a:xfrm>
          <a:prstGeom prst="rect">
            <a:avLst/>
          </a:prstGeom>
          <a:solidFill>
            <a:srgbClr val="F9DBD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57" name="!!Rectangle56"/>
          <p:cNvSpPr/>
          <p:nvPr/>
        </p:nvSpPr>
        <p:spPr>
          <a:xfrm>
            <a:off x="8083022" y="4936565"/>
            <a:ext cx="668773" cy="109581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6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8" name="TextBox 57">
            <a:extLst>
              <a:ext uri="{FF2B5EF4-FFF2-40B4-BE49-F238E27FC236}">
                <a16:creationId xmlns:a16="http://schemas.microsoft.com/office/drawing/2014/main" id="{E3AFB09C-3CE0-4799-9F08-98E5E21D1816}"/>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62141115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81"/>
          <p:cNvSpPr/>
          <p:nvPr/>
        </p:nvSpPr>
        <p:spPr>
          <a:xfrm>
            <a:off x="5716873" y="2305725"/>
            <a:ext cx="898003" cy="165455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00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mc:AlternateContent xmlns:mc="http://schemas.openxmlformats.org/markup-compatibility/2006" xmlns:cx1="http://schemas.microsoft.com/office/drawing/2015/9/8/chartex">
        <mc:Choice Requires="cx1">
          <p:graphicFrame>
            <p:nvGraphicFramePr>
              <p:cNvPr id="47" name="Chart 46" hidden="1">
                <a:extLst>
                  <a:ext uri="{FF2B5EF4-FFF2-40B4-BE49-F238E27FC236}">
                    <a16:creationId xmlns:a16="http://schemas.microsoft.com/office/drawing/2014/main" id="{6FD24B7B-C710-471D-B78A-65E328F1B870}"/>
                  </a:ext>
                </a:extLst>
              </p:cNvPr>
              <p:cNvGraphicFramePr/>
              <p:nvPr/>
            </p:nvGraphicFramePr>
            <p:xfrm>
              <a:off x="3364601" y="2230228"/>
              <a:ext cx="5648325" cy="38385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47" name="Chart 46">
                <a:extLst>
                  <a:ext uri="{FF2B5EF4-FFF2-40B4-BE49-F238E27FC236}">
                    <a16:creationId xmlns:a16="http://schemas.microsoft.com/office/drawing/2014/main" id="{6FD24B7B-C710-471D-B78A-65E328F1B870}"/>
                  </a:ext>
                </a:extLst>
              </p:cNvPr>
              <p:cNvPicPr>
                <a:picLocks noGrp="1" noRot="1" noChangeAspect="1" noMove="1" noResize="1" noEditPoints="1" noAdjustHandles="1" noChangeArrowheads="1" noChangeShapeType="1"/>
              </p:cNvPicPr>
              <p:nvPr/>
            </p:nvPicPr>
            <p:blipFill>
              <a:blip r:embed="rId8"/>
              <a:stretch>
                <a:fillRect/>
              </a:stretch>
            </p:blipFill>
            <p:spPr>
              <a:xfrm>
                <a:off x="3364601" y="2230228"/>
                <a:ext cx="5648325" cy="3838576"/>
              </a:xfrm>
              <a:prstGeom prst="rect">
                <a:avLst/>
              </a:prstGeom>
            </p:spPr>
          </p:pic>
        </mc:Fallback>
      </mc:AlternateContent>
      <p:sp>
        <p:nvSpPr>
          <p:cNvPr id="35" name="Rectangle 34"/>
          <p:cNvSpPr/>
          <p:nvPr/>
        </p:nvSpPr>
        <p:spPr>
          <a:xfrm>
            <a:off x="3444875" y="2313131"/>
            <a:ext cx="1629611" cy="2191519"/>
          </a:xfrm>
          <a:prstGeom prst="rect">
            <a:avLst/>
          </a:prstGeom>
          <a:solidFill>
            <a:srgbClr val="964D1B"/>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62" name="!!Rectangle 33"/>
          <p:cNvSpPr/>
          <p:nvPr/>
        </p:nvSpPr>
        <p:spPr>
          <a:xfrm>
            <a:off x="3677766" y="2323228"/>
            <a:ext cx="1189749" cy="2220929"/>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6" name="Rectangle 35"/>
          <p:cNvSpPr/>
          <p:nvPr/>
        </p:nvSpPr>
        <p:spPr>
          <a:xfrm>
            <a:off x="3444875" y="4524229"/>
            <a:ext cx="1628635" cy="1463040"/>
          </a:xfrm>
          <a:prstGeom prst="rect">
            <a:avLst/>
          </a:prstGeom>
          <a:solidFill>
            <a:srgbClr val="A3541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63" name="!!Rectangle 35"/>
          <p:cNvSpPr/>
          <p:nvPr/>
        </p:nvSpPr>
        <p:spPr>
          <a:xfrm>
            <a:off x="3800498" y="4353624"/>
            <a:ext cx="976549" cy="190359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1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7" name="Rectangle 36"/>
          <p:cNvSpPr/>
          <p:nvPr/>
        </p:nvSpPr>
        <p:spPr>
          <a:xfrm>
            <a:off x="5095676" y="2313130"/>
            <a:ext cx="1261872" cy="1426464"/>
          </a:xfrm>
          <a:prstGeom prst="rect">
            <a:avLst/>
          </a:prstGeom>
          <a:solidFill>
            <a:srgbClr val="AE5A21"/>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64" name="Rectangle 63"/>
          <p:cNvSpPr/>
          <p:nvPr/>
        </p:nvSpPr>
        <p:spPr>
          <a:xfrm>
            <a:off x="5277111" y="2186736"/>
            <a:ext cx="904415" cy="173893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8" name="Rectangle 37"/>
          <p:cNvSpPr/>
          <p:nvPr/>
        </p:nvSpPr>
        <p:spPr>
          <a:xfrm>
            <a:off x="5095676" y="3752850"/>
            <a:ext cx="1261872" cy="1177409"/>
          </a:xfrm>
          <a:prstGeom prst="rect">
            <a:avLst/>
          </a:prstGeom>
          <a:solidFill>
            <a:srgbClr val="B75F23"/>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65" name="Rectangle 64"/>
          <p:cNvSpPr/>
          <p:nvPr/>
        </p:nvSpPr>
        <p:spPr>
          <a:xfrm>
            <a:off x="5314444" y="3589604"/>
            <a:ext cx="833883" cy="1460721"/>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9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9" name="Rectangle 38"/>
          <p:cNvSpPr/>
          <p:nvPr/>
        </p:nvSpPr>
        <p:spPr>
          <a:xfrm>
            <a:off x="5095676" y="4942934"/>
            <a:ext cx="1252728" cy="1042416"/>
          </a:xfrm>
          <a:prstGeom prst="rect">
            <a:avLst/>
          </a:prstGeom>
          <a:solidFill>
            <a:srgbClr val="C1652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66" name="Rectangle 65"/>
          <p:cNvSpPr/>
          <p:nvPr/>
        </p:nvSpPr>
        <p:spPr>
          <a:xfrm>
            <a:off x="5361381" y="4810359"/>
            <a:ext cx="761748" cy="14096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8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0" name="Rectangle 39"/>
          <p:cNvSpPr/>
          <p:nvPr/>
        </p:nvSpPr>
        <p:spPr>
          <a:xfrm>
            <a:off x="6367333" y="2313130"/>
            <a:ext cx="1340813" cy="877824"/>
          </a:xfrm>
          <a:prstGeom prst="rect">
            <a:avLst/>
          </a:prstGeom>
          <a:solidFill>
            <a:srgbClr val="CA6A28"/>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67" name="Rectangle 66"/>
          <p:cNvSpPr/>
          <p:nvPr/>
        </p:nvSpPr>
        <p:spPr>
          <a:xfrm>
            <a:off x="6779587" y="2222779"/>
            <a:ext cx="654346" cy="116262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p:cNvSpPr/>
          <p:nvPr/>
        </p:nvSpPr>
        <p:spPr>
          <a:xfrm>
            <a:off x="7721916" y="2313132"/>
            <a:ext cx="1207008" cy="877824"/>
          </a:xfrm>
          <a:prstGeom prst="rect">
            <a:avLst/>
          </a:prstGeom>
          <a:solidFill>
            <a:srgbClr val="D26E2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68" name="Rectangle 67"/>
          <p:cNvSpPr/>
          <p:nvPr/>
        </p:nvSpPr>
        <p:spPr>
          <a:xfrm>
            <a:off x="8020985" y="2268399"/>
            <a:ext cx="619080" cy="10802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4" name="Rectangle 43"/>
          <p:cNvSpPr/>
          <p:nvPr/>
        </p:nvSpPr>
        <p:spPr>
          <a:xfrm>
            <a:off x="6367333" y="3213101"/>
            <a:ext cx="922662" cy="1071422"/>
          </a:xfrm>
          <a:prstGeom prst="rect">
            <a:avLst/>
          </a:prstGeom>
          <a:solidFill>
            <a:srgbClr val="DA732C"/>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69" name="Rectangle 68"/>
          <p:cNvSpPr/>
          <p:nvPr/>
        </p:nvSpPr>
        <p:spPr>
          <a:xfrm>
            <a:off x="6574579" y="3279392"/>
            <a:ext cx="583814" cy="99796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p:cNvSpPr/>
          <p:nvPr/>
        </p:nvSpPr>
        <p:spPr>
          <a:xfrm>
            <a:off x="7310308" y="3213100"/>
            <a:ext cx="839447" cy="1071423"/>
          </a:xfrm>
          <a:prstGeom prst="rect">
            <a:avLst/>
          </a:prstGeom>
          <a:solidFill>
            <a:srgbClr val="E2772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70" name="Rectangle 69"/>
          <p:cNvSpPr/>
          <p:nvPr/>
        </p:nvSpPr>
        <p:spPr>
          <a:xfrm>
            <a:off x="7511510" y="3290993"/>
            <a:ext cx="548548" cy="91563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45"/>
          <p:cNvSpPr/>
          <p:nvPr/>
        </p:nvSpPr>
        <p:spPr>
          <a:xfrm>
            <a:off x="8157368" y="3206750"/>
            <a:ext cx="768096" cy="1078992"/>
          </a:xfrm>
          <a:prstGeom prst="rect">
            <a:avLst/>
          </a:prstGeom>
          <a:solidFill>
            <a:srgbClr val="E97B30"/>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71" name="Rectangle 70"/>
          <p:cNvSpPr/>
          <p:nvPr/>
        </p:nvSpPr>
        <p:spPr>
          <a:xfrm>
            <a:off x="8318254" y="3336197"/>
            <a:ext cx="518091" cy="83330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9" name="Rectangle 48"/>
          <p:cNvSpPr/>
          <p:nvPr/>
        </p:nvSpPr>
        <p:spPr>
          <a:xfrm>
            <a:off x="6367332" y="4302441"/>
            <a:ext cx="841248" cy="914400"/>
          </a:xfrm>
          <a:prstGeom prst="rect">
            <a:avLst/>
          </a:prstGeom>
          <a:solidFill>
            <a:srgbClr val="EE8445"/>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72" name="Rectangle 71"/>
          <p:cNvSpPr/>
          <p:nvPr/>
        </p:nvSpPr>
        <p:spPr>
          <a:xfrm>
            <a:off x="6578188" y="4382186"/>
            <a:ext cx="497252" cy="78393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2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1" name="Rectangle 50"/>
          <p:cNvSpPr/>
          <p:nvPr/>
        </p:nvSpPr>
        <p:spPr>
          <a:xfrm>
            <a:off x="6367335" y="5229224"/>
            <a:ext cx="837592" cy="757946"/>
          </a:xfrm>
          <a:prstGeom prst="rect">
            <a:avLst/>
          </a:prstGeom>
          <a:solidFill>
            <a:srgbClr val="EF9164"/>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73" name="Rectangle 72"/>
          <p:cNvSpPr/>
          <p:nvPr/>
        </p:nvSpPr>
        <p:spPr>
          <a:xfrm>
            <a:off x="6582018" y="5204141"/>
            <a:ext cx="490840" cy="7674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2" name="Rectangle 51"/>
          <p:cNvSpPr/>
          <p:nvPr/>
        </p:nvSpPr>
        <p:spPr>
          <a:xfrm>
            <a:off x="7227093" y="4302441"/>
            <a:ext cx="640557" cy="914400"/>
          </a:xfrm>
          <a:prstGeom prst="rect">
            <a:avLst/>
          </a:prstGeom>
          <a:solidFill>
            <a:srgbClr val="F09C7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74" name="Rectangle 73"/>
          <p:cNvSpPr/>
          <p:nvPr/>
        </p:nvSpPr>
        <p:spPr>
          <a:xfrm>
            <a:off x="7335017" y="4414311"/>
            <a:ext cx="482824" cy="75097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3" name="Rectangle 52"/>
          <p:cNvSpPr/>
          <p:nvPr/>
        </p:nvSpPr>
        <p:spPr>
          <a:xfrm>
            <a:off x="7227094" y="5229224"/>
            <a:ext cx="641274" cy="754673"/>
          </a:xfrm>
          <a:prstGeom prst="rect">
            <a:avLst/>
          </a:prstGeom>
          <a:solidFill>
            <a:srgbClr val="F1A78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75" name="Rectangle 74"/>
          <p:cNvSpPr/>
          <p:nvPr/>
        </p:nvSpPr>
        <p:spPr>
          <a:xfrm>
            <a:off x="7308144" y="5250528"/>
            <a:ext cx="468398" cy="7180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solidFill>
                <a:sysClr val="windowText" lastClr="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4" name="Rectangle 53"/>
          <p:cNvSpPr/>
          <p:nvPr/>
        </p:nvSpPr>
        <p:spPr>
          <a:xfrm>
            <a:off x="7887859" y="4303722"/>
            <a:ext cx="530352" cy="872257"/>
          </a:xfrm>
          <a:prstGeom prst="rect">
            <a:avLst/>
          </a:prstGeom>
          <a:solidFill>
            <a:srgbClr val="F3B29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76" name="Rectangle 75"/>
          <p:cNvSpPr/>
          <p:nvPr/>
        </p:nvSpPr>
        <p:spPr>
          <a:xfrm>
            <a:off x="7959143" y="4393785"/>
            <a:ext cx="433131" cy="63568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3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5" name="Rectangle 54"/>
          <p:cNvSpPr/>
          <p:nvPr/>
        </p:nvSpPr>
        <p:spPr>
          <a:xfrm>
            <a:off x="8439150" y="4303723"/>
            <a:ext cx="491495" cy="872257"/>
          </a:xfrm>
          <a:prstGeom prst="rect">
            <a:avLst/>
          </a:prstGeom>
          <a:solidFill>
            <a:srgbClr val="F4BAA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noFill/>
                <a:effectLst/>
                <a:uLnTx/>
                <a:uFillTx/>
              </a:rPr>
              <a:t>1</a:t>
            </a:r>
            <a:r>
              <a:rPr kumimoji="0" lang="en-US" sz="1800" b="0" i="0" u="none" strike="noStrike" kern="0" cap="none" spc="0" normalizeH="0" baseline="0" noProof="0" dirty="0">
                <a:ln>
                  <a:noFill/>
                </a:ln>
                <a:noFill/>
                <a:effectLst/>
                <a:uLnTx/>
                <a:uFillTx/>
              </a:rPr>
              <a:t>6</a:t>
            </a:r>
          </a:p>
        </p:txBody>
      </p:sp>
      <p:sp>
        <p:nvSpPr>
          <p:cNvPr id="77" name="Rectangle 76"/>
          <p:cNvSpPr/>
          <p:nvPr/>
        </p:nvSpPr>
        <p:spPr>
          <a:xfrm>
            <a:off x="8486849" y="4388955"/>
            <a:ext cx="412292" cy="54848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6" name="Rectangle 55"/>
          <p:cNvSpPr/>
          <p:nvPr/>
        </p:nvSpPr>
        <p:spPr>
          <a:xfrm>
            <a:off x="7887861" y="5196998"/>
            <a:ext cx="438912" cy="786384"/>
          </a:xfrm>
          <a:prstGeom prst="rect">
            <a:avLst/>
          </a:prstGeom>
          <a:solidFill>
            <a:srgbClr val="F5C3B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78" name="Rectangle 77"/>
          <p:cNvSpPr/>
          <p:nvPr/>
        </p:nvSpPr>
        <p:spPr>
          <a:xfrm>
            <a:off x="7928074" y="5313403"/>
            <a:ext cx="412293" cy="58631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7" name="Rectangle 56"/>
          <p:cNvSpPr/>
          <p:nvPr/>
        </p:nvSpPr>
        <p:spPr>
          <a:xfrm>
            <a:off x="8344375" y="5196998"/>
            <a:ext cx="585216" cy="431068"/>
          </a:xfrm>
          <a:prstGeom prst="rect">
            <a:avLst/>
          </a:prstGeom>
          <a:solidFill>
            <a:srgbClr val="F6CCB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79" name="Rectangle 78"/>
          <p:cNvSpPr/>
          <p:nvPr/>
        </p:nvSpPr>
        <p:spPr>
          <a:xfrm>
            <a:off x="8452353" y="5199477"/>
            <a:ext cx="375423" cy="47243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8" name="Rectangle 57"/>
          <p:cNvSpPr/>
          <p:nvPr/>
        </p:nvSpPr>
        <p:spPr>
          <a:xfrm>
            <a:off x="8344377" y="5636294"/>
            <a:ext cx="411480" cy="347472"/>
          </a:xfrm>
          <a:prstGeom prst="rect">
            <a:avLst/>
          </a:prstGeom>
          <a:solidFill>
            <a:srgbClr val="F7D3C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80" name="Rectangle 79"/>
          <p:cNvSpPr/>
          <p:nvPr/>
        </p:nvSpPr>
        <p:spPr>
          <a:xfrm>
            <a:off x="8398865" y="5606560"/>
            <a:ext cx="340158" cy="4216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9" name="Rectangle 58"/>
          <p:cNvSpPr/>
          <p:nvPr/>
        </p:nvSpPr>
        <p:spPr>
          <a:xfrm>
            <a:off x="8775959" y="5636294"/>
            <a:ext cx="153427" cy="347472"/>
          </a:xfrm>
          <a:prstGeom prst="rect">
            <a:avLst/>
          </a:prstGeom>
          <a:solidFill>
            <a:srgbClr val="F9DBD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81" name="!!Rectangle56"/>
          <p:cNvSpPr/>
          <p:nvPr/>
        </p:nvSpPr>
        <p:spPr>
          <a:xfrm>
            <a:off x="8692019" y="5633979"/>
            <a:ext cx="325731" cy="3886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8" name="TextBox 47">
            <a:extLst>
              <a:ext uri="{FF2B5EF4-FFF2-40B4-BE49-F238E27FC236}">
                <a16:creationId xmlns:a16="http://schemas.microsoft.com/office/drawing/2014/main" id="{23FEB1F7-43EB-4ABE-8CC9-A634A9B98166}"/>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9013230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500" advClick="0" advTm="0">
        <p159:morph option="byObject"/>
      </p:transition>
    </mc:Choice>
    <mc:Fallback xmlns="">
      <p:transition spd="slow" advClick="0" advTm="0">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81"/>
          <p:cNvSpPr/>
          <p:nvPr/>
        </p:nvSpPr>
        <p:spPr>
          <a:xfrm>
            <a:off x="5716873" y="2305725"/>
            <a:ext cx="898003" cy="165455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00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mc:AlternateContent xmlns:mc="http://schemas.openxmlformats.org/markup-compatibility/2006" xmlns:cx1="http://schemas.microsoft.com/office/drawing/2015/9/8/chartex">
        <mc:Choice Requires="cx1">
          <p:graphicFrame>
            <p:nvGraphicFramePr>
              <p:cNvPr id="47" name="Chart 46" hidden="1">
                <a:extLst>
                  <a:ext uri="{FF2B5EF4-FFF2-40B4-BE49-F238E27FC236}">
                    <a16:creationId xmlns:a16="http://schemas.microsoft.com/office/drawing/2014/main" id="{6FD24B7B-C710-471D-B78A-65E328F1B870}"/>
                  </a:ext>
                </a:extLst>
              </p:cNvPr>
              <p:cNvGraphicFramePr/>
              <p:nvPr/>
            </p:nvGraphicFramePr>
            <p:xfrm>
              <a:off x="3364601" y="2230228"/>
              <a:ext cx="5648325" cy="38385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47" name="Chart 46">
                <a:extLst>
                  <a:ext uri="{FF2B5EF4-FFF2-40B4-BE49-F238E27FC236}">
                    <a16:creationId xmlns:a16="http://schemas.microsoft.com/office/drawing/2014/main" id="{6FD24B7B-C710-471D-B78A-65E328F1B870}"/>
                  </a:ext>
                </a:extLst>
              </p:cNvPr>
              <p:cNvPicPr>
                <a:picLocks noGrp="1" noRot="1" noChangeAspect="1" noMove="1" noResize="1" noEditPoints="1" noAdjustHandles="1" noChangeArrowheads="1" noChangeShapeType="1"/>
              </p:cNvPicPr>
              <p:nvPr/>
            </p:nvPicPr>
            <p:blipFill>
              <a:blip r:embed="rId8"/>
              <a:stretch>
                <a:fillRect/>
              </a:stretch>
            </p:blipFill>
            <p:spPr>
              <a:xfrm>
                <a:off x="3364601" y="2230228"/>
                <a:ext cx="5648325" cy="3838576"/>
              </a:xfrm>
              <a:prstGeom prst="rect">
                <a:avLst/>
              </a:prstGeom>
            </p:spPr>
          </p:pic>
        </mc:Fallback>
      </mc:AlternateContent>
      <p:sp>
        <p:nvSpPr>
          <p:cNvPr id="91" name="Rectangle 90"/>
          <p:cNvSpPr/>
          <p:nvPr/>
        </p:nvSpPr>
        <p:spPr>
          <a:xfrm>
            <a:off x="3444875" y="2313131"/>
            <a:ext cx="1629611" cy="2191519"/>
          </a:xfrm>
          <a:prstGeom prst="rect">
            <a:avLst/>
          </a:prstGeom>
          <a:solidFill>
            <a:srgbClr val="964D1B"/>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92" name="Rectangle 91"/>
          <p:cNvSpPr/>
          <p:nvPr/>
        </p:nvSpPr>
        <p:spPr>
          <a:xfrm>
            <a:off x="3444875" y="4524229"/>
            <a:ext cx="1628635" cy="1463040"/>
          </a:xfrm>
          <a:prstGeom prst="rect">
            <a:avLst/>
          </a:prstGeom>
          <a:solidFill>
            <a:srgbClr val="A3541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93" name="Rectangle 92"/>
          <p:cNvSpPr/>
          <p:nvPr/>
        </p:nvSpPr>
        <p:spPr>
          <a:xfrm>
            <a:off x="5095676" y="2313130"/>
            <a:ext cx="1261872" cy="1426464"/>
          </a:xfrm>
          <a:prstGeom prst="rect">
            <a:avLst/>
          </a:prstGeom>
          <a:solidFill>
            <a:srgbClr val="AE5A21"/>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94" name="Rectangle 93"/>
          <p:cNvSpPr/>
          <p:nvPr/>
        </p:nvSpPr>
        <p:spPr>
          <a:xfrm>
            <a:off x="5095676" y="3752850"/>
            <a:ext cx="1261872" cy="1177409"/>
          </a:xfrm>
          <a:prstGeom prst="rect">
            <a:avLst/>
          </a:prstGeom>
          <a:solidFill>
            <a:srgbClr val="B75F23"/>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95" name="Rectangle 94"/>
          <p:cNvSpPr/>
          <p:nvPr/>
        </p:nvSpPr>
        <p:spPr>
          <a:xfrm>
            <a:off x="5095676" y="4942934"/>
            <a:ext cx="1252728" cy="1042416"/>
          </a:xfrm>
          <a:prstGeom prst="rect">
            <a:avLst/>
          </a:prstGeom>
          <a:solidFill>
            <a:srgbClr val="C1652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96" name="Rectangle 95"/>
          <p:cNvSpPr/>
          <p:nvPr/>
        </p:nvSpPr>
        <p:spPr>
          <a:xfrm>
            <a:off x="6367333" y="2313130"/>
            <a:ext cx="1340813" cy="877824"/>
          </a:xfrm>
          <a:prstGeom prst="rect">
            <a:avLst/>
          </a:prstGeom>
          <a:solidFill>
            <a:srgbClr val="CA6A28"/>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97" name="Rectangle 96"/>
          <p:cNvSpPr/>
          <p:nvPr/>
        </p:nvSpPr>
        <p:spPr>
          <a:xfrm>
            <a:off x="7721916" y="2313132"/>
            <a:ext cx="1207008" cy="877824"/>
          </a:xfrm>
          <a:prstGeom prst="rect">
            <a:avLst/>
          </a:prstGeom>
          <a:solidFill>
            <a:srgbClr val="D26E2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98" name="Rectangle 97"/>
          <p:cNvSpPr/>
          <p:nvPr/>
        </p:nvSpPr>
        <p:spPr>
          <a:xfrm>
            <a:off x="6367333" y="3213101"/>
            <a:ext cx="922662" cy="1071422"/>
          </a:xfrm>
          <a:prstGeom prst="rect">
            <a:avLst/>
          </a:prstGeom>
          <a:solidFill>
            <a:srgbClr val="DA732C"/>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99" name="Rectangle 98"/>
          <p:cNvSpPr/>
          <p:nvPr/>
        </p:nvSpPr>
        <p:spPr>
          <a:xfrm>
            <a:off x="7310308" y="3213100"/>
            <a:ext cx="839447" cy="1071423"/>
          </a:xfrm>
          <a:prstGeom prst="rect">
            <a:avLst/>
          </a:prstGeom>
          <a:solidFill>
            <a:srgbClr val="E2772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100" name="Rectangle 99"/>
          <p:cNvSpPr/>
          <p:nvPr/>
        </p:nvSpPr>
        <p:spPr>
          <a:xfrm>
            <a:off x="8157368" y="3206750"/>
            <a:ext cx="768096" cy="1078992"/>
          </a:xfrm>
          <a:prstGeom prst="rect">
            <a:avLst/>
          </a:prstGeom>
          <a:solidFill>
            <a:srgbClr val="E97B30"/>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101" name="Rectangle 100"/>
          <p:cNvSpPr/>
          <p:nvPr/>
        </p:nvSpPr>
        <p:spPr>
          <a:xfrm>
            <a:off x="6367332" y="4302441"/>
            <a:ext cx="841248" cy="914400"/>
          </a:xfrm>
          <a:prstGeom prst="rect">
            <a:avLst/>
          </a:prstGeom>
          <a:solidFill>
            <a:srgbClr val="EE8445"/>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102" name="Rectangle 101"/>
          <p:cNvSpPr/>
          <p:nvPr/>
        </p:nvSpPr>
        <p:spPr>
          <a:xfrm>
            <a:off x="6367335" y="5229224"/>
            <a:ext cx="837592" cy="757946"/>
          </a:xfrm>
          <a:prstGeom prst="rect">
            <a:avLst/>
          </a:prstGeom>
          <a:solidFill>
            <a:srgbClr val="EF9164"/>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103" name="Rectangle 102"/>
          <p:cNvSpPr/>
          <p:nvPr/>
        </p:nvSpPr>
        <p:spPr>
          <a:xfrm>
            <a:off x="7227093" y="4302441"/>
            <a:ext cx="640557" cy="914400"/>
          </a:xfrm>
          <a:prstGeom prst="rect">
            <a:avLst/>
          </a:prstGeom>
          <a:solidFill>
            <a:srgbClr val="F09C7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104" name="Rectangle 103"/>
          <p:cNvSpPr/>
          <p:nvPr/>
        </p:nvSpPr>
        <p:spPr>
          <a:xfrm>
            <a:off x="7227094" y="5229224"/>
            <a:ext cx="641274" cy="754673"/>
          </a:xfrm>
          <a:prstGeom prst="rect">
            <a:avLst/>
          </a:prstGeom>
          <a:solidFill>
            <a:srgbClr val="F1A78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105" name="Rectangle 104"/>
          <p:cNvSpPr/>
          <p:nvPr/>
        </p:nvSpPr>
        <p:spPr>
          <a:xfrm>
            <a:off x="7887859" y="4303722"/>
            <a:ext cx="530352" cy="872257"/>
          </a:xfrm>
          <a:prstGeom prst="rect">
            <a:avLst/>
          </a:prstGeom>
          <a:solidFill>
            <a:srgbClr val="F3B29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106" name="Rectangle 105"/>
          <p:cNvSpPr/>
          <p:nvPr/>
        </p:nvSpPr>
        <p:spPr>
          <a:xfrm>
            <a:off x="8439150" y="4303723"/>
            <a:ext cx="491495" cy="872257"/>
          </a:xfrm>
          <a:prstGeom prst="rect">
            <a:avLst/>
          </a:prstGeom>
          <a:solidFill>
            <a:srgbClr val="F4BAA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noFill/>
                <a:effectLst/>
                <a:uLnTx/>
                <a:uFillTx/>
              </a:rPr>
              <a:t>1</a:t>
            </a:r>
            <a:r>
              <a:rPr kumimoji="0" lang="en-US" sz="1800" b="0" i="0" u="none" strike="noStrike" kern="0" cap="none" spc="0" normalizeH="0" baseline="0" noProof="0" dirty="0">
                <a:ln>
                  <a:noFill/>
                </a:ln>
                <a:noFill/>
                <a:effectLst/>
                <a:uLnTx/>
                <a:uFillTx/>
              </a:rPr>
              <a:t>6</a:t>
            </a:r>
          </a:p>
        </p:txBody>
      </p:sp>
      <p:sp>
        <p:nvSpPr>
          <p:cNvPr id="107" name="Rectangle 106"/>
          <p:cNvSpPr/>
          <p:nvPr/>
        </p:nvSpPr>
        <p:spPr>
          <a:xfrm>
            <a:off x="7887861" y="5196998"/>
            <a:ext cx="438912" cy="786384"/>
          </a:xfrm>
          <a:prstGeom prst="rect">
            <a:avLst/>
          </a:prstGeom>
          <a:solidFill>
            <a:srgbClr val="F5C3B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108" name="Rectangle 107"/>
          <p:cNvSpPr/>
          <p:nvPr/>
        </p:nvSpPr>
        <p:spPr>
          <a:xfrm>
            <a:off x="8344375" y="5196998"/>
            <a:ext cx="585216" cy="431068"/>
          </a:xfrm>
          <a:prstGeom prst="rect">
            <a:avLst/>
          </a:prstGeom>
          <a:solidFill>
            <a:srgbClr val="F6CCB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109" name="Rectangle 108"/>
          <p:cNvSpPr/>
          <p:nvPr/>
        </p:nvSpPr>
        <p:spPr>
          <a:xfrm>
            <a:off x="8344377" y="5636294"/>
            <a:ext cx="411480" cy="347472"/>
          </a:xfrm>
          <a:prstGeom prst="rect">
            <a:avLst/>
          </a:prstGeom>
          <a:solidFill>
            <a:srgbClr val="F7D3C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110" name="Rectangle 109"/>
          <p:cNvSpPr/>
          <p:nvPr/>
        </p:nvSpPr>
        <p:spPr>
          <a:xfrm>
            <a:off x="8775959" y="5636294"/>
            <a:ext cx="153427" cy="347472"/>
          </a:xfrm>
          <a:prstGeom prst="rect">
            <a:avLst/>
          </a:prstGeom>
          <a:solidFill>
            <a:srgbClr val="F9DBD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62" name="!!Rectangle 33"/>
          <p:cNvSpPr/>
          <p:nvPr/>
        </p:nvSpPr>
        <p:spPr>
          <a:xfrm>
            <a:off x="3677766" y="2323228"/>
            <a:ext cx="1189749" cy="2220929"/>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3" name="!!Rectangle 35"/>
          <p:cNvSpPr/>
          <p:nvPr/>
        </p:nvSpPr>
        <p:spPr>
          <a:xfrm>
            <a:off x="3800498" y="4353624"/>
            <a:ext cx="976549" cy="190359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1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4" name="Rectangle 63"/>
          <p:cNvSpPr/>
          <p:nvPr/>
        </p:nvSpPr>
        <p:spPr>
          <a:xfrm>
            <a:off x="5277111" y="2186736"/>
            <a:ext cx="904415" cy="173893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5" name="Rectangle 64"/>
          <p:cNvSpPr/>
          <p:nvPr/>
        </p:nvSpPr>
        <p:spPr>
          <a:xfrm>
            <a:off x="5314444" y="3589604"/>
            <a:ext cx="833883" cy="1460721"/>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9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6" name="Rectangle 65"/>
          <p:cNvSpPr/>
          <p:nvPr/>
        </p:nvSpPr>
        <p:spPr>
          <a:xfrm>
            <a:off x="5361381" y="4810359"/>
            <a:ext cx="761748" cy="14096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8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7" name="Rectangle 66"/>
          <p:cNvSpPr/>
          <p:nvPr/>
        </p:nvSpPr>
        <p:spPr>
          <a:xfrm>
            <a:off x="6779587" y="2222779"/>
            <a:ext cx="654346" cy="116262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8" name="Rectangle 67"/>
          <p:cNvSpPr/>
          <p:nvPr/>
        </p:nvSpPr>
        <p:spPr>
          <a:xfrm>
            <a:off x="8020985" y="2268399"/>
            <a:ext cx="619080" cy="10802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9" name="Rectangle 68"/>
          <p:cNvSpPr/>
          <p:nvPr/>
        </p:nvSpPr>
        <p:spPr>
          <a:xfrm>
            <a:off x="6574579" y="3279392"/>
            <a:ext cx="583814" cy="99796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0" name="Rectangle 69"/>
          <p:cNvSpPr/>
          <p:nvPr/>
        </p:nvSpPr>
        <p:spPr>
          <a:xfrm>
            <a:off x="7511510" y="3290993"/>
            <a:ext cx="548548" cy="91563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1" name="Rectangle 70"/>
          <p:cNvSpPr/>
          <p:nvPr/>
        </p:nvSpPr>
        <p:spPr>
          <a:xfrm>
            <a:off x="8318254" y="3336197"/>
            <a:ext cx="518091" cy="83330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2" name="Rectangle 71"/>
          <p:cNvSpPr/>
          <p:nvPr/>
        </p:nvSpPr>
        <p:spPr>
          <a:xfrm>
            <a:off x="6578188" y="4382186"/>
            <a:ext cx="497252" cy="78393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2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3" name="Rectangle 72"/>
          <p:cNvSpPr/>
          <p:nvPr/>
        </p:nvSpPr>
        <p:spPr>
          <a:xfrm>
            <a:off x="6582018" y="5204141"/>
            <a:ext cx="490840" cy="7674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4" name="Rectangle 73"/>
          <p:cNvSpPr/>
          <p:nvPr/>
        </p:nvSpPr>
        <p:spPr>
          <a:xfrm>
            <a:off x="7335017" y="4414311"/>
            <a:ext cx="482824" cy="75097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5" name="Rectangle 74"/>
          <p:cNvSpPr/>
          <p:nvPr/>
        </p:nvSpPr>
        <p:spPr>
          <a:xfrm>
            <a:off x="7308144" y="5250528"/>
            <a:ext cx="468398" cy="7180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solidFill>
                <a:sysClr val="windowText" lastClr="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6" name="Rectangle 75"/>
          <p:cNvSpPr/>
          <p:nvPr/>
        </p:nvSpPr>
        <p:spPr>
          <a:xfrm>
            <a:off x="7959143" y="4393785"/>
            <a:ext cx="433131" cy="63568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3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7" name="Rectangle 76"/>
          <p:cNvSpPr/>
          <p:nvPr/>
        </p:nvSpPr>
        <p:spPr>
          <a:xfrm>
            <a:off x="8486849" y="4388955"/>
            <a:ext cx="412292" cy="54848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8" name="Rectangle 77"/>
          <p:cNvSpPr/>
          <p:nvPr/>
        </p:nvSpPr>
        <p:spPr>
          <a:xfrm>
            <a:off x="7928074" y="5313403"/>
            <a:ext cx="412293" cy="58631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9" name="Rectangle 78"/>
          <p:cNvSpPr/>
          <p:nvPr/>
        </p:nvSpPr>
        <p:spPr>
          <a:xfrm>
            <a:off x="8452353" y="5199477"/>
            <a:ext cx="375423" cy="47243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0" name="Rectangle 79"/>
          <p:cNvSpPr/>
          <p:nvPr/>
        </p:nvSpPr>
        <p:spPr>
          <a:xfrm>
            <a:off x="8398865" y="5606560"/>
            <a:ext cx="340158" cy="4216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1" name="!!Rectangle56"/>
          <p:cNvSpPr/>
          <p:nvPr/>
        </p:nvSpPr>
        <p:spPr>
          <a:xfrm>
            <a:off x="8692019" y="5633979"/>
            <a:ext cx="325731" cy="3886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0" name="TextBox 59"/>
          <p:cNvSpPr txBox="1"/>
          <p:nvPr/>
        </p:nvSpPr>
        <p:spPr>
          <a:xfrm>
            <a:off x="9134325" y="3103408"/>
            <a:ext cx="2500745" cy="175432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FUNDS INCLUDED IN THE RATIO ARE TOTAL RELATIVE NEED DISTRIBUTION FACTORS AND POPULATION ADJUSTMENT FACTORS.</a:t>
            </a:r>
          </a:p>
        </p:txBody>
      </p:sp>
      <p:sp>
        <p:nvSpPr>
          <p:cNvPr id="48" name="TextBox 47">
            <a:extLst>
              <a:ext uri="{FF2B5EF4-FFF2-40B4-BE49-F238E27FC236}">
                <a16:creationId xmlns:a16="http://schemas.microsoft.com/office/drawing/2014/main" id="{B9843C6B-0A66-444B-942E-7168C4A87094}"/>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547235498"/>
      </p:ext>
    </p:extLst>
  </p:cSld>
  <p:clrMapOvr>
    <a:masterClrMapping/>
  </p:clrMapOvr>
  <mc:AlternateContent xmlns:mc="http://schemas.openxmlformats.org/markup-compatibility/2006" xmlns:p14="http://schemas.microsoft.com/office/powerpoint/2010/main">
    <mc:Choice Requires="p14">
      <p:transition spd="slow" p14:dur="1500" advClick="0" advTm="7000">
        <p:fade/>
      </p:transition>
    </mc:Choice>
    <mc:Fallback xmlns="">
      <p:transition spd="slow" advClick="0" advTm="7000">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81"/>
          <p:cNvSpPr/>
          <p:nvPr/>
        </p:nvSpPr>
        <p:spPr>
          <a:xfrm>
            <a:off x="5716873" y="2305725"/>
            <a:ext cx="898003" cy="165455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endParaRPr kumimoji="0" lang="en-US" sz="100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355988" y="2712337"/>
            <a:ext cx="2987896" cy="258532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9B897"/>
                </a:solidFill>
                <a:effectLst/>
                <a:uLnTx/>
                <a:uFillTx/>
              </a:rPr>
              <a:t>EACH REGION’S SHARE IS DIVIDED AMONG THE TRIBES IN THE REGION BASED ON THE RATIO OF FUNDS RECEIVED BY THE TRIBE FROM 2005 TO 2011 TO THE FUNDS RECEIVED BY THE REGION DURING THAT TIME PERIOD.</a:t>
            </a:r>
          </a:p>
        </p:txBody>
      </p:sp>
      <mc:AlternateContent xmlns:mc="http://schemas.openxmlformats.org/markup-compatibility/2006" xmlns:cx1="http://schemas.microsoft.com/office/drawing/2015/9/8/chartex">
        <mc:Choice Requires="cx1">
          <p:graphicFrame>
            <p:nvGraphicFramePr>
              <p:cNvPr id="47" name="Chart 46" hidden="1">
                <a:extLst>
                  <a:ext uri="{FF2B5EF4-FFF2-40B4-BE49-F238E27FC236}">
                    <a16:creationId xmlns:a16="http://schemas.microsoft.com/office/drawing/2014/main" id="{6FD24B7B-C710-471D-B78A-65E328F1B870}"/>
                  </a:ext>
                </a:extLst>
              </p:cNvPr>
              <p:cNvGraphicFramePr/>
              <p:nvPr/>
            </p:nvGraphicFramePr>
            <p:xfrm>
              <a:off x="3364601" y="2230228"/>
              <a:ext cx="5648325" cy="3838576"/>
            </p:xfrm>
            <a:graphic>
              <a:graphicData uri="http://schemas.microsoft.com/office/drawing/2014/chartex">
                <cx:chart xmlns:cx="http://schemas.microsoft.com/office/drawing/2014/chartex" xmlns:r="http://schemas.openxmlformats.org/officeDocument/2006/relationships" r:id="rId2"/>
              </a:graphicData>
            </a:graphic>
          </p:graphicFrame>
        </mc:Choice>
        <mc:Fallback xmlns="">
          <p:pic>
            <p:nvPicPr>
              <p:cNvPr id="47" name="Chart 46">
                <a:extLst>
                  <a:ext uri="{FF2B5EF4-FFF2-40B4-BE49-F238E27FC236}">
                    <a16:creationId xmlns:a16="http://schemas.microsoft.com/office/drawing/2014/main" id="{6FD24B7B-C710-471D-B78A-65E328F1B870}"/>
                  </a:ext>
                </a:extLst>
              </p:cNvPr>
              <p:cNvPicPr>
                <a:picLocks noGrp="1" noRot="1" noChangeAspect="1" noMove="1" noResize="1" noEditPoints="1" noAdjustHandles="1" noChangeArrowheads="1" noChangeShapeType="1"/>
              </p:cNvPicPr>
              <p:nvPr/>
            </p:nvPicPr>
            <p:blipFill>
              <a:blip r:embed="rId8"/>
              <a:stretch>
                <a:fillRect/>
              </a:stretch>
            </p:blipFill>
            <p:spPr>
              <a:xfrm>
                <a:off x="3364601" y="2230228"/>
                <a:ext cx="5648325" cy="3838576"/>
              </a:xfrm>
              <a:prstGeom prst="rect">
                <a:avLst/>
              </a:prstGeom>
            </p:spPr>
          </p:pic>
        </mc:Fallback>
      </mc:AlternateContent>
      <p:sp>
        <p:nvSpPr>
          <p:cNvPr id="83" name="Rectangle 82"/>
          <p:cNvSpPr/>
          <p:nvPr/>
        </p:nvSpPr>
        <p:spPr>
          <a:xfrm>
            <a:off x="3444875" y="2313131"/>
            <a:ext cx="1629611" cy="2191519"/>
          </a:xfrm>
          <a:prstGeom prst="rect">
            <a:avLst/>
          </a:prstGeom>
          <a:solidFill>
            <a:srgbClr val="964D1B"/>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84" name="Rectangle 83"/>
          <p:cNvSpPr/>
          <p:nvPr/>
        </p:nvSpPr>
        <p:spPr>
          <a:xfrm>
            <a:off x="3444875" y="4524229"/>
            <a:ext cx="1628635" cy="1463040"/>
          </a:xfrm>
          <a:prstGeom prst="rect">
            <a:avLst/>
          </a:prstGeom>
          <a:solidFill>
            <a:srgbClr val="A3541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85" name="Rectangle 84"/>
          <p:cNvSpPr/>
          <p:nvPr/>
        </p:nvSpPr>
        <p:spPr>
          <a:xfrm>
            <a:off x="5095676" y="2313130"/>
            <a:ext cx="1261872" cy="1426464"/>
          </a:xfrm>
          <a:prstGeom prst="rect">
            <a:avLst/>
          </a:prstGeom>
          <a:solidFill>
            <a:srgbClr val="AE5A21"/>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86" name="Rectangle 85"/>
          <p:cNvSpPr/>
          <p:nvPr/>
        </p:nvSpPr>
        <p:spPr>
          <a:xfrm>
            <a:off x="5095676" y="3752850"/>
            <a:ext cx="1261872" cy="1177409"/>
          </a:xfrm>
          <a:prstGeom prst="rect">
            <a:avLst/>
          </a:prstGeom>
          <a:solidFill>
            <a:srgbClr val="B75F23"/>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87" name="Rectangle 86"/>
          <p:cNvSpPr/>
          <p:nvPr/>
        </p:nvSpPr>
        <p:spPr>
          <a:xfrm>
            <a:off x="5095676" y="4942934"/>
            <a:ext cx="1252728" cy="1042416"/>
          </a:xfrm>
          <a:prstGeom prst="rect">
            <a:avLst/>
          </a:prstGeom>
          <a:solidFill>
            <a:srgbClr val="C1652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88" name="Rectangle 87"/>
          <p:cNvSpPr/>
          <p:nvPr/>
        </p:nvSpPr>
        <p:spPr>
          <a:xfrm>
            <a:off x="6367333" y="2313130"/>
            <a:ext cx="1340813" cy="877824"/>
          </a:xfrm>
          <a:prstGeom prst="rect">
            <a:avLst/>
          </a:prstGeom>
          <a:solidFill>
            <a:srgbClr val="CA6A28"/>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89" name="Rectangle 88"/>
          <p:cNvSpPr/>
          <p:nvPr/>
        </p:nvSpPr>
        <p:spPr>
          <a:xfrm>
            <a:off x="7721916" y="2313132"/>
            <a:ext cx="1207008" cy="877824"/>
          </a:xfrm>
          <a:prstGeom prst="rect">
            <a:avLst/>
          </a:prstGeom>
          <a:solidFill>
            <a:srgbClr val="D26E2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90" name="Rectangle 89"/>
          <p:cNvSpPr/>
          <p:nvPr/>
        </p:nvSpPr>
        <p:spPr>
          <a:xfrm>
            <a:off x="6367333" y="3213101"/>
            <a:ext cx="922662" cy="1071422"/>
          </a:xfrm>
          <a:prstGeom prst="rect">
            <a:avLst/>
          </a:prstGeom>
          <a:solidFill>
            <a:srgbClr val="DA732C"/>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91" name="Rectangle 90"/>
          <p:cNvSpPr/>
          <p:nvPr/>
        </p:nvSpPr>
        <p:spPr>
          <a:xfrm>
            <a:off x="7310308" y="3213100"/>
            <a:ext cx="839447" cy="1071423"/>
          </a:xfrm>
          <a:prstGeom prst="rect">
            <a:avLst/>
          </a:prstGeom>
          <a:solidFill>
            <a:srgbClr val="E2772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92" name="Rectangle 91"/>
          <p:cNvSpPr/>
          <p:nvPr/>
        </p:nvSpPr>
        <p:spPr>
          <a:xfrm>
            <a:off x="8157368" y="3206750"/>
            <a:ext cx="768096" cy="1078992"/>
          </a:xfrm>
          <a:prstGeom prst="rect">
            <a:avLst/>
          </a:prstGeom>
          <a:solidFill>
            <a:srgbClr val="E97B30"/>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93" name="Rectangle 92"/>
          <p:cNvSpPr/>
          <p:nvPr/>
        </p:nvSpPr>
        <p:spPr>
          <a:xfrm>
            <a:off x="6367332" y="4302441"/>
            <a:ext cx="841248" cy="914400"/>
          </a:xfrm>
          <a:prstGeom prst="rect">
            <a:avLst/>
          </a:prstGeom>
          <a:solidFill>
            <a:srgbClr val="EE8445"/>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94" name="Rectangle 93"/>
          <p:cNvSpPr/>
          <p:nvPr/>
        </p:nvSpPr>
        <p:spPr>
          <a:xfrm>
            <a:off x="6367335" y="5229224"/>
            <a:ext cx="837592" cy="757946"/>
          </a:xfrm>
          <a:prstGeom prst="rect">
            <a:avLst/>
          </a:prstGeom>
          <a:solidFill>
            <a:srgbClr val="EF9164"/>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95" name="Rectangle 94"/>
          <p:cNvSpPr/>
          <p:nvPr/>
        </p:nvSpPr>
        <p:spPr>
          <a:xfrm>
            <a:off x="7227093" y="4302441"/>
            <a:ext cx="640557" cy="914400"/>
          </a:xfrm>
          <a:prstGeom prst="rect">
            <a:avLst/>
          </a:prstGeom>
          <a:solidFill>
            <a:srgbClr val="F09C7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96" name="Rectangle 95"/>
          <p:cNvSpPr/>
          <p:nvPr/>
        </p:nvSpPr>
        <p:spPr>
          <a:xfrm>
            <a:off x="7227094" y="5229224"/>
            <a:ext cx="641274" cy="754673"/>
          </a:xfrm>
          <a:prstGeom prst="rect">
            <a:avLst/>
          </a:prstGeom>
          <a:solidFill>
            <a:srgbClr val="F1A78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97" name="Rectangle 96"/>
          <p:cNvSpPr/>
          <p:nvPr/>
        </p:nvSpPr>
        <p:spPr>
          <a:xfrm>
            <a:off x="7887859" y="4303722"/>
            <a:ext cx="530352" cy="872257"/>
          </a:xfrm>
          <a:prstGeom prst="rect">
            <a:avLst/>
          </a:prstGeom>
          <a:solidFill>
            <a:srgbClr val="F3B29A"/>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98" name="Rectangle 97"/>
          <p:cNvSpPr/>
          <p:nvPr/>
        </p:nvSpPr>
        <p:spPr>
          <a:xfrm>
            <a:off x="8439150" y="4303723"/>
            <a:ext cx="491495" cy="872257"/>
          </a:xfrm>
          <a:prstGeom prst="rect">
            <a:avLst/>
          </a:prstGeom>
          <a:solidFill>
            <a:srgbClr val="F4BAA6"/>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noFill/>
                <a:effectLst/>
                <a:uLnTx/>
                <a:uFillTx/>
              </a:rPr>
              <a:t>1</a:t>
            </a:r>
            <a:r>
              <a:rPr kumimoji="0" lang="en-US" sz="1800" b="0" i="0" u="none" strike="noStrike" kern="0" cap="none" spc="0" normalizeH="0" baseline="0" noProof="0" dirty="0">
                <a:ln>
                  <a:noFill/>
                </a:ln>
                <a:noFill/>
                <a:effectLst/>
                <a:uLnTx/>
                <a:uFillTx/>
              </a:rPr>
              <a:t>6</a:t>
            </a:r>
          </a:p>
        </p:txBody>
      </p:sp>
      <p:sp>
        <p:nvSpPr>
          <p:cNvPr id="99" name="Rectangle 98"/>
          <p:cNvSpPr/>
          <p:nvPr/>
        </p:nvSpPr>
        <p:spPr>
          <a:xfrm>
            <a:off x="7887861" y="5196998"/>
            <a:ext cx="438912" cy="786384"/>
          </a:xfrm>
          <a:prstGeom prst="rect">
            <a:avLst/>
          </a:prstGeom>
          <a:solidFill>
            <a:srgbClr val="F5C3B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100" name="Rectangle 99"/>
          <p:cNvSpPr/>
          <p:nvPr/>
        </p:nvSpPr>
        <p:spPr>
          <a:xfrm>
            <a:off x="8344375" y="5196998"/>
            <a:ext cx="585216" cy="431068"/>
          </a:xfrm>
          <a:prstGeom prst="rect">
            <a:avLst/>
          </a:prstGeom>
          <a:solidFill>
            <a:srgbClr val="F6CCBE"/>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101" name="Rectangle 100"/>
          <p:cNvSpPr/>
          <p:nvPr/>
        </p:nvSpPr>
        <p:spPr>
          <a:xfrm>
            <a:off x="8344377" y="5636294"/>
            <a:ext cx="411480" cy="347472"/>
          </a:xfrm>
          <a:prstGeom prst="rect">
            <a:avLst/>
          </a:prstGeom>
          <a:solidFill>
            <a:srgbClr val="F7D3C7"/>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102" name="Rectangle 101"/>
          <p:cNvSpPr/>
          <p:nvPr/>
        </p:nvSpPr>
        <p:spPr>
          <a:xfrm>
            <a:off x="8775959" y="5636294"/>
            <a:ext cx="153427" cy="347472"/>
          </a:xfrm>
          <a:prstGeom prst="rect">
            <a:avLst/>
          </a:prstGeom>
          <a:solidFill>
            <a:srgbClr val="F9DBD2"/>
          </a:solidFill>
          <a:ln w="1714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62" name="!!Rectangle 33"/>
          <p:cNvSpPr/>
          <p:nvPr/>
        </p:nvSpPr>
        <p:spPr>
          <a:xfrm>
            <a:off x="3677766" y="2323228"/>
            <a:ext cx="1189749" cy="2220929"/>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3" name="!!Rectangle 35"/>
          <p:cNvSpPr/>
          <p:nvPr/>
        </p:nvSpPr>
        <p:spPr>
          <a:xfrm>
            <a:off x="3800498" y="4353624"/>
            <a:ext cx="976549" cy="190359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1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4" name="Rectangle 63"/>
          <p:cNvSpPr/>
          <p:nvPr/>
        </p:nvSpPr>
        <p:spPr>
          <a:xfrm>
            <a:off x="5277111" y="2186736"/>
            <a:ext cx="904415" cy="1738938"/>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0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5" name="Rectangle 64"/>
          <p:cNvSpPr/>
          <p:nvPr/>
        </p:nvSpPr>
        <p:spPr>
          <a:xfrm>
            <a:off x="5314444" y="3589604"/>
            <a:ext cx="833883" cy="1460721"/>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9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4</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6" name="Rectangle 65"/>
          <p:cNvSpPr/>
          <p:nvPr/>
        </p:nvSpPr>
        <p:spPr>
          <a:xfrm>
            <a:off x="5361381" y="4810359"/>
            <a:ext cx="761748" cy="14096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8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7" name="Rectangle 66"/>
          <p:cNvSpPr/>
          <p:nvPr/>
        </p:nvSpPr>
        <p:spPr>
          <a:xfrm>
            <a:off x="6779587" y="2222779"/>
            <a:ext cx="654346" cy="116262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8" name="Rectangle 67"/>
          <p:cNvSpPr/>
          <p:nvPr/>
        </p:nvSpPr>
        <p:spPr>
          <a:xfrm>
            <a:off x="8020985" y="2268399"/>
            <a:ext cx="619080" cy="10802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6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9" name="Rectangle 68"/>
          <p:cNvSpPr/>
          <p:nvPr/>
        </p:nvSpPr>
        <p:spPr>
          <a:xfrm>
            <a:off x="6574579" y="3279392"/>
            <a:ext cx="583814" cy="99796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0" name="Rectangle 69"/>
          <p:cNvSpPr/>
          <p:nvPr/>
        </p:nvSpPr>
        <p:spPr>
          <a:xfrm>
            <a:off x="7511510" y="3290993"/>
            <a:ext cx="548548" cy="91563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5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1" name="Rectangle 70"/>
          <p:cNvSpPr/>
          <p:nvPr/>
        </p:nvSpPr>
        <p:spPr>
          <a:xfrm>
            <a:off x="8318254" y="3336197"/>
            <a:ext cx="518091" cy="83330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2" name="Rectangle 71"/>
          <p:cNvSpPr/>
          <p:nvPr/>
        </p:nvSpPr>
        <p:spPr>
          <a:xfrm>
            <a:off x="6578188" y="4382186"/>
            <a:ext cx="497252" cy="78393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2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11</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3" name="Rectangle 72"/>
          <p:cNvSpPr/>
          <p:nvPr/>
        </p:nvSpPr>
        <p:spPr>
          <a:xfrm>
            <a:off x="6582018" y="5204141"/>
            <a:ext cx="490840" cy="7674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1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12</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4" name="Rectangle 73"/>
          <p:cNvSpPr/>
          <p:nvPr/>
        </p:nvSpPr>
        <p:spPr>
          <a:xfrm>
            <a:off x="7335017" y="4414311"/>
            <a:ext cx="482824" cy="750975"/>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4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13</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5" name="Rectangle 74"/>
          <p:cNvSpPr/>
          <p:nvPr/>
        </p:nvSpPr>
        <p:spPr>
          <a:xfrm>
            <a:off x="7308144" y="5250528"/>
            <a:ext cx="468398" cy="71801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14</a:t>
            </a:r>
            <a:endParaRPr kumimoji="0" lang="en-US" sz="100" b="0" i="0" u="none" strike="noStrike" kern="0" cap="none" spc="0" normalizeH="0" baseline="0" noProof="0" dirty="0">
              <a:ln w="12700" cap="flat" cmpd="sng" algn="ctr">
                <a:noFill/>
                <a:prstDash val="solid"/>
                <a:round/>
              </a:ln>
              <a:solidFill>
                <a:sysClr val="windowText" lastClr="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6" name="Rectangle 75"/>
          <p:cNvSpPr/>
          <p:nvPr/>
        </p:nvSpPr>
        <p:spPr>
          <a:xfrm>
            <a:off x="7959143" y="4393785"/>
            <a:ext cx="433131" cy="63568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3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15</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7" name="Rectangle 76"/>
          <p:cNvSpPr/>
          <p:nvPr/>
        </p:nvSpPr>
        <p:spPr>
          <a:xfrm>
            <a:off x="8486849" y="4388955"/>
            <a:ext cx="412292" cy="548483"/>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16</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8" name="Rectangle 77"/>
          <p:cNvSpPr/>
          <p:nvPr/>
        </p:nvSpPr>
        <p:spPr>
          <a:xfrm>
            <a:off x="7928074" y="5313403"/>
            <a:ext cx="412293" cy="58631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3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17</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9" name="Rectangle 78"/>
          <p:cNvSpPr/>
          <p:nvPr/>
        </p:nvSpPr>
        <p:spPr>
          <a:xfrm>
            <a:off x="8452353" y="5199477"/>
            <a:ext cx="375423" cy="472437"/>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5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18</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0" name="Rectangle 79"/>
          <p:cNvSpPr/>
          <p:nvPr/>
        </p:nvSpPr>
        <p:spPr>
          <a:xfrm>
            <a:off x="8398865" y="5606560"/>
            <a:ext cx="340158" cy="421654"/>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20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19</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1" name="!!Rectangle56"/>
          <p:cNvSpPr/>
          <p:nvPr/>
        </p:nvSpPr>
        <p:spPr>
          <a:xfrm>
            <a:off x="8692019" y="5633979"/>
            <a:ext cx="325731" cy="388696"/>
          </a:xfrm>
          <a:prstGeom prst="rect">
            <a:avLst/>
          </a:prstGeom>
        </p:spPr>
        <p:txBody>
          <a:bodyPr wrap="none">
            <a:spAutoFit/>
          </a:bodyPr>
          <a:lstStyle/>
          <a:p>
            <a:pPr marL="0" marR="0" lvl="0" indent="0" algn="ctr" defTabSz="914400" eaLnBrk="1" fontAlgn="auto" latinLnBrk="0" hangingPunct="1">
              <a:lnSpc>
                <a:spcPct val="107000"/>
              </a:lnSpc>
              <a:spcBef>
                <a:spcPts val="0"/>
              </a:spcBef>
              <a:spcAft>
                <a:spcPts val="800"/>
              </a:spcAft>
              <a:buClrTx/>
              <a:buSzTx/>
              <a:buFontTx/>
              <a:buNone/>
              <a:tabLst/>
              <a:defRPr/>
            </a:pPr>
            <a:r>
              <a:rPr kumimoji="0" lang="en-US" sz="1800" b="1" i="0" u="none" strike="noStrike" kern="0" cap="none" spc="0" normalizeH="0" baseline="0" noProof="0" dirty="0">
                <a:ln w="12700" cap="flat" cmpd="sng" algn="ctr">
                  <a:solidFill>
                    <a:srgbClr val="385723"/>
                  </a:solidFill>
                  <a:prstDash val="solid"/>
                  <a:round/>
                </a:ln>
                <a:gradFill>
                  <a:gsLst>
                    <a:gs pos="0">
                      <a:srgbClr val="385723"/>
                    </a:gs>
                    <a:gs pos="4000">
                      <a:srgbClr val="548235"/>
                    </a:gs>
                    <a:gs pos="87000">
                      <a:srgbClr val="A9D18E"/>
                    </a:gs>
                  </a:gsLst>
                  <a:lin ang="5400000" scaled="0"/>
                </a:gradFill>
                <a:effectLst/>
                <a:uLnTx/>
                <a:uFillTx/>
                <a:latin typeface="Microsoft Sans Serif" panose="020B0604020202020204" pitchFamily="34" charset="0"/>
                <a:ea typeface="Calibri" panose="020F0502020204030204" pitchFamily="34" charset="0"/>
                <a:cs typeface="Times New Roman" panose="02020603050405020304" pitchFamily="18" charset="0"/>
              </a:rPr>
              <a:t>$</a:t>
            </a:r>
            <a:r>
              <a:rPr kumimoji="0" lang="en-US" sz="100" b="1" i="0" u="none" strike="noStrike" kern="0" cap="none" spc="0" normalizeH="0" baseline="0" noProof="0" dirty="0">
                <a:ln w="12700" cap="flat" cmpd="sng" algn="ctr">
                  <a:noFill/>
                  <a:prstDash val="solid"/>
                  <a:round/>
                </a:ln>
                <a:noFill/>
                <a:effectLst/>
                <a:uLnTx/>
                <a:uFillTx/>
                <a:latin typeface="Microsoft Sans Serif" panose="020B0604020202020204" pitchFamily="34" charset="0"/>
                <a:ea typeface="Calibri" panose="020F0502020204030204" pitchFamily="34" charset="0"/>
                <a:cs typeface="Times New Roman" panose="02020603050405020304" pitchFamily="18" charset="0"/>
              </a:rPr>
              <a:t>20</a:t>
            </a:r>
            <a:endParaRPr kumimoji="0" lang="en-US" sz="100" b="0" i="0" u="none" strike="noStrike" kern="0" cap="none" spc="0" normalizeH="0" baseline="0" noProof="0" dirty="0">
              <a:ln w="12700" cap="flat" cmpd="sng" algn="ctr">
                <a:noFill/>
                <a:prstDash val="solid"/>
                <a:round/>
              </a:ln>
              <a:no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0" name="Action Button: Go Forward or Next 5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61" name="Action Button: Go Back or Previous 60">
            <a:hlinkClick r:id="rId9" action="ppaction://hlinksldjump" highlightClick="1"/>
          </p:cNvPr>
          <p:cNvSpPr/>
          <p:nvPr/>
        </p:nvSpPr>
        <p:spPr>
          <a:xfrm>
            <a:off x="487345" y="5199477"/>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D535EF7-5997-47B4-8E5A-D531FB1E3FA6}"/>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5454514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87" name="TextBox 86"/>
          <p:cNvSpPr txBox="1"/>
          <p:nvPr/>
        </p:nvSpPr>
        <p:spPr>
          <a:xfrm>
            <a:off x="2609850" y="2552537"/>
            <a:ext cx="7027683"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IF THE TOTAL REGION SHARES AVAILABLE IS $110,000,000, DIVIDED EVENLY THE 12 BIA REGIONS WILL GET </a:t>
            </a:r>
            <a:r>
              <a:rPr kumimoji="0" lang="en-US" sz="1800" i="0" u="none" strike="noStrike" kern="0" cap="none" spc="0" normalizeH="0" baseline="0" noProof="0" dirty="0">
                <a:ln>
                  <a:noFill/>
                </a:ln>
                <a:solidFill>
                  <a:srgbClr val="3C3B45"/>
                </a:solidFill>
                <a:effectLst/>
                <a:uLnTx/>
                <a:uFillTx/>
              </a:rPr>
              <a:t>$7,500,000 EACH.</a:t>
            </a:r>
          </a:p>
        </p:txBody>
      </p:sp>
      <p:sp>
        <p:nvSpPr>
          <p:cNvPr id="6" name="TextBox 5">
            <a:extLst>
              <a:ext uri="{FF2B5EF4-FFF2-40B4-BE49-F238E27FC236}">
                <a16:creationId xmlns:a16="http://schemas.microsoft.com/office/drawing/2014/main" id="{D4CB7DBB-9D3F-4ECD-B795-4ECE4A8D12C1}"/>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30533758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87" name="TextBox 86"/>
          <p:cNvSpPr txBox="1"/>
          <p:nvPr/>
        </p:nvSpPr>
        <p:spPr>
          <a:xfrm>
            <a:off x="2609850" y="2552537"/>
            <a:ext cx="7027683"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IF THE TOTAL REGION SHARES AVAILABLE IS $110,000,000, DIVIDED EVENLY THE 12 BIA REGIONS WILL GET </a:t>
            </a:r>
            <a:r>
              <a:rPr kumimoji="0" lang="en-US" sz="1800" i="0" u="none" strike="noStrike" kern="0" cap="none" spc="0" normalizeH="0" baseline="0" noProof="0" dirty="0">
                <a:ln>
                  <a:noFill/>
                </a:ln>
                <a:solidFill>
                  <a:srgbClr val="3C3B45"/>
                </a:solidFill>
                <a:effectLst/>
                <a:uLnTx/>
                <a:uFillTx/>
              </a:rPr>
              <a:t>$7,500,000 EACH.</a:t>
            </a:r>
          </a:p>
        </p:txBody>
      </p:sp>
      <p:sp>
        <p:nvSpPr>
          <p:cNvPr id="11" name="Rectangle 10"/>
          <p:cNvSpPr/>
          <p:nvPr/>
        </p:nvSpPr>
        <p:spPr>
          <a:xfrm>
            <a:off x="7008780" y="2551943"/>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$110,000,000</a:t>
            </a:r>
          </a:p>
        </p:txBody>
      </p:sp>
      <p:sp>
        <p:nvSpPr>
          <p:cNvPr id="19" name="Rectangle 18"/>
          <p:cNvSpPr/>
          <p:nvPr/>
        </p:nvSpPr>
        <p:spPr>
          <a:xfrm>
            <a:off x="4555249" y="2827155"/>
            <a:ext cx="41870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12</a:t>
            </a:r>
          </a:p>
        </p:txBody>
      </p:sp>
      <p:sp>
        <p:nvSpPr>
          <p:cNvPr id="9" name="TextBox 8">
            <a:extLst>
              <a:ext uri="{FF2B5EF4-FFF2-40B4-BE49-F238E27FC236}">
                <a16:creationId xmlns:a16="http://schemas.microsoft.com/office/drawing/2014/main" id="{4674CFE7-5FC7-4A5E-9671-E009EE3946D8}"/>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796101383"/>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87" name="TextBox 86"/>
          <p:cNvSpPr txBox="1"/>
          <p:nvPr/>
        </p:nvSpPr>
        <p:spPr>
          <a:xfrm>
            <a:off x="2609850" y="2552537"/>
            <a:ext cx="7027683"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IF THE TOTAL REGION SHARES AVAILABLE IS $110,000,000, DIVIDED EVENLY THE 12 BIA REGIONS WILL GET </a:t>
            </a:r>
            <a:r>
              <a:rPr kumimoji="0" lang="en-US" sz="1800" i="0" u="none" strike="noStrike" kern="0" cap="none" spc="0" normalizeH="0" baseline="0" noProof="0" dirty="0">
                <a:ln>
                  <a:noFill/>
                </a:ln>
                <a:solidFill>
                  <a:srgbClr val="3C3B45"/>
                </a:solidFill>
                <a:effectLst/>
                <a:uLnTx/>
                <a:uFillTx/>
              </a:rPr>
              <a:t>$7,500,000 EACH.</a:t>
            </a:r>
          </a:p>
        </p:txBody>
      </p:sp>
      <p:sp>
        <p:nvSpPr>
          <p:cNvPr id="11" name="Rectangle 10"/>
          <p:cNvSpPr/>
          <p:nvPr/>
        </p:nvSpPr>
        <p:spPr>
          <a:xfrm>
            <a:off x="3427088" y="4391308"/>
            <a:ext cx="2198038"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$110,000,000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19" name="Rectangle 18"/>
          <p:cNvSpPr/>
          <p:nvPr/>
        </p:nvSpPr>
        <p:spPr>
          <a:xfrm>
            <a:off x="5827332" y="4388176"/>
            <a:ext cx="550151"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12</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34" name="Rectangle 33"/>
          <p:cNvSpPr/>
          <p:nvPr/>
        </p:nvSpPr>
        <p:spPr>
          <a:xfrm>
            <a:off x="6561792" y="4391308"/>
            <a:ext cx="1914307"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$9,200,000 </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44" name="Rectangle 43"/>
          <p:cNvSpPr/>
          <p:nvPr/>
        </p:nvSpPr>
        <p:spPr>
          <a:xfrm>
            <a:off x="6276578" y="4378500"/>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45" name="Rectangle 44"/>
          <p:cNvSpPr/>
          <p:nvPr/>
        </p:nvSpPr>
        <p:spPr>
          <a:xfrm>
            <a:off x="5525836" y="4369635"/>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12" name="TextBox 11">
            <a:extLst>
              <a:ext uri="{FF2B5EF4-FFF2-40B4-BE49-F238E27FC236}">
                <a16:creationId xmlns:a16="http://schemas.microsoft.com/office/drawing/2014/main" id="{191CDD0F-083B-4787-B0DB-F4826626EEE2}"/>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7451761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4"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TextBox 86"/>
          <p:cNvSpPr txBox="1"/>
          <p:nvPr/>
        </p:nvSpPr>
        <p:spPr>
          <a:xfrm>
            <a:off x="2609850" y="2552537"/>
            <a:ext cx="7027683"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F8CBAD"/>
                </a:solidFill>
                <a:effectLst/>
                <a:uLnTx/>
                <a:uFillTx/>
              </a:rPr>
              <a:t>IF THE TOTAL REGION SHARES AVAILABLE IS $110,000,000, DIVIDED EVENLY THE 12 BIA REGIONS WILL GET </a:t>
            </a:r>
            <a:r>
              <a:rPr lang="en-US" kern="0" dirty="0">
                <a:solidFill>
                  <a:srgbClr val="F8CBAD"/>
                </a:solidFill>
              </a:rPr>
              <a:t>ABOUT</a:t>
            </a:r>
            <a:r>
              <a:rPr kumimoji="0" lang="en-US" sz="1800" i="0" u="none" strike="noStrike" kern="0" cap="none" spc="0" normalizeH="0" baseline="0" noProof="0" dirty="0">
                <a:ln>
                  <a:noFill/>
                </a:ln>
                <a:solidFill>
                  <a:srgbClr val="3C3B45"/>
                </a:solidFill>
                <a:effectLst/>
                <a:uLnTx/>
                <a:uFillTx/>
              </a:rPr>
              <a:t>$7,500,000 EACH.</a:t>
            </a:r>
          </a:p>
        </p:txBody>
      </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34" name="Rectangle 33"/>
          <p:cNvSpPr/>
          <p:nvPr/>
        </p:nvSpPr>
        <p:spPr>
          <a:xfrm>
            <a:off x="7456131" y="2825155"/>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a:t>
            </a:r>
            <a:r>
              <a:rPr lang="en-US" kern="0" dirty="0">
                <a:solidFill>
                  <a:srgbClr val="E9B897"/>
                </a:solidFill>
              </a:rPr>
              <a:t>9</a:t>
            </a:r>
            <a:r>
              <a:rPr kumimoji="0" lang="en-US" sz="1800" i="0" u="none" strike="noStrike" kern="0" cap="none" spc="0" normalizeH="0" baseline="0" noProof="0" dirty="0">
                <a:ln>
                  <a:noFill/>
                </a:ln>
                <a:solidFill>
                  <a:srgbClr val="E9B897"/>
                </a:solidFill>
                <a:effectLst/>
                <a:uLnTx/>
                <a:uFillTx/>
              </a:rPr>
              <a:t>,200,000 </a:t>
            </a:r>
          </a:p>
        </p:txBody>
      </p:sp>
      <p:sp>
        <p:nvSpPr>
          <p:cNvPr id="40" name="Rectangle 39"/>
          <p:cNvSpPr/>
          <p:nvPr/>
        </p:nvSpPr>
        <p:spPr>
          <a:xfrm>
            <a:off x="8579033" y="2827155"/>
            <a:ext cx="759439"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a:t>
            </a:r>
          </a:p>
        </p:txBody>
      </p:sp>
      <p:sp>
        <p:nvSpPr>
          <p:cNvPr id="12" name="Action Button: Go Forward or Next 1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3" name="Action Button: Go Back or Previous 12">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738D06F6-D51E-4C11-A699-8CEA1D13D3AC}"/>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5709000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$9,200,000 EACH.</a:t>
            </a:r>
          </a:p>
        </p:txBody>
      </p:sp>
      <p:sp>
        <p:nvSpPr>
          <p:cNvPr id="30" name="TextBox 29">
            <a:extLst>
              <a:ext uri="{FF2B5EF4-FFF2-40B4-BE49-F238E27FC236}">
                <a16:creationId xmlns:a16="http://schemas.microsoft.com/office/drawing/2014/main" id="{B91D62A1-E236-4616-A734-7A46ED191E85}"/>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26194588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0" name="Pie 9"/>
          <p:cNvSpPr/>
          <p:nvPr/>
        </p:nvSpPr>
        <p:spPr>
          <a:xfrm>
            <a:off x="2381362" y="396188"/>
            <a:ext cx="1755882" cy="1755879"/>
          </a:xfrm>
          <a:custGeom>
            <a:avLst/>
            <a:gdLst>
              <a:gd name="connsiteX0" fmla="*/ 134980 w 1755648"/>
              <a:gd name="connsiteY0" fmla="*/ 410108 h 1755648"/>
              <a:gd name="connsiteX1" fmla="*/ 1344328 w 1755648"/>
              <a:gd name="connsiteY1" fmla="*/ 134219 h 1755648"/>
              <a:gd name="connsiteX2" fmla="*/ 1622188 w 1755648"/>
              <a:gd name="connsiteY2" fmla="*/ 1343116 h 1755648"/>
              <a:gd name="connsiteX3" fmla="*/ 413746 w 1755648"/>
              <a:gd name="connsiteY3" fmla="*/ 1622946 h 1755648"/>
              <a:gd name="connsiteX4" fmla="*/ 131946 w 1755648"/>
              <a:gd name="connsiteY4" fmla="*/ 414962 h 1755648"/>
              <a:gd name="connsiteX5" fmla="*/ 877824 w 1755648"/>
              <a:gd name="connsiteY5" fmla="*/ 877824 h 1755648"/>
              <a:gd name="connsiteX6" fmla="*/ 134980 w 1755648"/>
              <a:gd name="connsiteY6" fmla="*/ 410108 h 1755648"/>
              <a:gd name="connsiteX0" fmla="*/ 135099 w 1755882"/>
              <a:gd name="connsiteY0" fmla="*/ 410222 h 1755879"/>
              <a:gd name="connsiteX1" fmla="*/ 1344447 w 1755882"/>
              <a:gd name="connsiteY1" fmla="*/ 134333 h 1755879"/>
              <a:gd name="connsiteX2" fmla="*/ 1622307 w 1755882"/>
              <a:gd name="connsiteY2" fmla="*/ 1343230 h 1755879"/>
              <a:gd name="connsiteX3" fmla="*/ 413865 w 1755882"/>
              <a:gd name="connsiteY3" fmla="*/ 1623060 h 1755879"/>
              <a:gd name="connsiteX4" fmla="*/ 132065 w 1755882"/>
              <a:gd name="connsiteY4" fmla="*/ 415076 h 1755879"/>
              <a:gd name="connsiteX5" fmla="*/ 877943 w 1755882"/>
              <a:gd name="connsiteY5" fmla="*/ 877938 h 1755879"/>
              <a:gd name="connsiteX6" fmla="*/ 135099 w 1755882"/>
              <a:gd name="connsiteY6" fmla="*/ 410222 h 1755879"/>
              <a:gd name="connsiteX0" fmla="*/ 135099 w 1755882"/>
              <a:gd name="connsiteY0" fmla="*/ 410222 h 1755879"/>
              <a:gd name="connsiteX1" fmla="*/ 1344447 w 1755882"/>
              <a:gd name="connsiteY1" fmla="*/ 134333 h 1755879"/>
              <a:gd name="connsiteX2" fmla="*/ 1622307 w 1755882"/>
              <a:gd name="connsiteY2" fmla="*/ 1343230 h 1755879"/>
              <a:gd name="connsiteX3" fmla="*/ 413865 w 1755882"/>
              <a:gd name="connsiteY3" fmla="*/ 1623060 h 1755879"/>
              <a:gd name="connsiteX4" fmla="*/ 132065 w 1755882"/>
              <a:gd name="connsiteY4" fmla="*/ 415076 h 1755879"/>
              <a:gd name="connsiteX5" fmla="*/ 877943 w 1755882"/>
              <a:gd name="connsiteY5" fmla="*/ 877938 h 1755879"/>
              <a:gd name="connsiteX6" fmla="*/ 135099 w 1755882"/>
              <a:gd name="connsiteY6" fmla="*/ 410222 h 1755879"/>
              <a:gd name="connsiteX0" fmla="*/ 135099 w 1755882"/>
              <a:gd name="connsiteY0" fmla="*/ 410222 h 1755879"/>
              <a:gd name="connsiteX1" fmla="*/ 1344447 w 1755882"/>
              <a:gd name="connsiteY1" fmla="*/ 134333 h 1755879"/>
              <a:gd name="connsiteX2" fmla="*/ 1622307 w 1755882"/>
              <a:gd name="connsiteY2" fmla="*/ 1343230 h 1755879"/>
              <a:gd name="connsiteX3" fmla="*/ 413865 w 1755882"/>
              <a:gd name="connsiteY3" fmla="*/ 1623060 h 1755879"/>
              <a:gd name="connsiteX4" fmla="*/ 132065 w 1755882"/>
              <a:gd name="connsiteY4" fmla="*/ 415076 h 1755879"/>
              <a:gd name="connsiteX5" fmla="*/ 135099 w 1755882"/>
              <a:gd name="connsiteY5" fmla="*/ 410222 h 175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82" h="1755879">
                <a:moveTo>
                  <a:pt x="135099" y="410222"/>
                </a:moveTo>
                <a:cubicBezTo>
                  <a:pt x="393114" y="434"/>
                  <a:pt x="934239" y="-123013"/>
                  <a:pt x="1344447" y="134333"/>
                </a:cubicBezTo>
                <a:cubicBezTo>
                  <a:pt x="1754655" y="391680"/>
                  <a:pt x="1878984" y="932603"/>
                  <a:pt x="1622307" y="1343230"/>
                </a:cubicBezTo>
                <a:cubicBezTo>
                  <a:pt x="1365630" y="1753857"/>
                  <a:pt x="824910" y="1879068"/>
                  <a:pt x="413865" y="1623060"/>
                </a:cubicBezTo>
                <a:cubicBezTo>
                  <a:pt x="2820" y="1367052"/>
                  <a:pt x="-123272" y="826538"/>
                  <a:pt x="132065" y="415076"/>
                </a:cubicBezTo>
                <a:lnTo>
                  <a:pt x="135099" y="410222"/>
                </a:lnTo>
                <a:close/>
              </a:path>
            </a:pathLst>
          </a:cu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11" name="Pie 10"/>
          <p:cNvSpPr/>
          <p:nvPr/>
        </p:nvSpPr>
        <p:spPr>
          <a:xfrm rot="5400000">
            <a:off x="4702741" y="396303"/>
            <a:ext cx="3383282" cy="3383280"/>
          </a:xfrm>
          <a:custGeom>
            <a:avLst/>
            <a:gdLst>
              <a:gd name="connsiteX0" fmla="*/ 1719068 w 3383280"/>
              <a:gd name="connsiteY0" fmla="*/ 222 h 3383280"/>
              <a:gd name="connsiteX1" fmla="*/ 3383139 w 3383280"/>
              <a:gd name="connsiteY1" fmla="*/ 1713474 h 3383280"/>
              <a:gd name="connsiteX2" fmla="*/ 1675399 w 3383280"/>
              <a:gd name="connsiteY2" fmla="*/ 3383201 h 3383280"/>
              <a:gd name="connsiteX3" fmla="*/ 34 w 3383280"/>
              <a:gd name="connsiteY3" fmla="*/ 1680991 h 3383280"/>
              <a:gd name="connsiteX4" fmla="*/ 1696695 w 3383280"/>
              <a:gd name="connsiteY4" fmla="*/ 7 h 3383280"/>
              <a:gd name="connsiteX5" fmla="*/ 1691640 w 3383280"/>
              <a:gd name="connsiteY5" fmla="*/ 1691640 h 3383280"/>
              <a:gd name="connsiteX6" fmla="*/ 1719068 w 3383280"/>
              <a:gd name="connsiteY6" fmla="*/ 222 h 3383280"/>
              <a:gd name="connsiteX0" fmla="*/ 1719068 w 3383282"/>
              <a:gd name="connsiteY0" fmla="*/ 222 h 3383280"/>
              <a:gd name="connsiteX1" fmla="*/ 3383139 w 3383282"/>
              <a:gd name="connsiteY1" fmla="*/ 1713474 h 3383280"/>
              <a:gd name="connsiteX2" fmla="*/ 1675399 w 3383282"/>
              <a:gd name="connsiteY2" fmla="*/ 3383201 h 3383280"/>
              <a:gd name="connsiteX3" fmla="*/ 34 w 3383282"/>
              <a:gd name="connsiteY3" fmla="*/ 1680991 h 3383280"/>
              <a:gd name="connsiteX4" fmla="*/ 1696695 w 3383282"/>
              <a:gd name="connsiteY4" fmla="*/ 7 h 3383280"/>
              <a:gd name="connsiteX5" fmla="*/ 1719068 w 3383282"/>
              <a:gd name="connsiteY5" fmla="*/ 222 h 338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3282" h="3383280">
                <a:moveTo>
                  <a:pt x="1719068" y="222"/>
                </a:moveTo>
                <a:cubicBezTo>
                  <a:pt x="2651029" y="15335"/>
                  <a:pt x="3395170" y="781469"/>
                  <a:pt x="3383139" y="1713474"/>
                </a:cubicBezTo>
                <a:cubicBezTo>
                  <a:pt x="3371108" y="2645480"/>
                  <a:pt x="2607439" y="3392150"/>
                  <a:pt x="1675399" y="3383201"/>
                </a:cubicBezTo>
                <a:cubicBezTo>
                  <a:pt x="743359" y="3374252"/>
                  <a:pt x="-5833" y="2613056"/>
                  <a:pt x="34" y="1680991"/>
                </a:cubicBezTo>
                <a:cubicBezTo>
                  <a:pt x="5901" y="748926"/>
                  <a:pt x="764616" y="-2778"/>
                  <a:pt x="1696695" y="7"/>
                </a:cubicBezTo>
                <a:lnTo>
                  <a:pt x="1719068" y="222"/>
                </a:lnTo>
                <a:close/>
              </a:path>
            </a:pathLst>
          </a:cu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9" name="Pie 8"/>
          <p:cNvSpPr/>
          <p:nvPr/>
        </p:nvSpPr>
        <p:spPr>
          <a:xfrm rot="8941174">
            <a:off x="8875552" y="398589"/>
            <a:ext cx="2194896" cy="2194902"/>
          </a:xfrm>
          <a:custGeom>
            <a:avLst/>
            <a:gdLst>
              <a:gd name="connsiteX0" fmla="*/ 532918 w 2194560"/>
              <a:gd name="connsiteY0" fmla="*/ 2038300 h 2194560"/>
              <a:gd name="connsiteX1" fmla="*/ 154702 w 2194560"/>
              <a:gd name="connsiteY1" fmla="*/ 535524 h 2194560"/>
              <a:gd name="connsiteX2" fmla="*/ 1656425 w 2194560"/>
              <a:gd name="connsiteY2" fmla="*/ 153150 h 2194560"/>
              <a:gd name="connsiteX3" fmla="*/ 2042953 w 2194560"/>
              <a:gd name="connsiteY3" fmla="*/ 1653809 h 2194560"/>
              <a:gd name="connsiteX4" fmla="*/ 543369 w 2194560"/>
              <a:gd name="connsiteY4" fmla="*/ 2044489 h 2194560"/>
              <a:gd name="connsiteX5" fmla="*/ 1097280 w 2194560"/>
              <a:gd name="connsiteY5" fmla="*/ 1097280 h 2194560"/>
              <a:gd name="connsiteX6" fmla="*/ 532918 w 2194560"/>
              <a:gd name="connsiteY6" fmla="*/ 2038300 h 2194560"/>
              <a:gd name="connsiteX0" fmla="*/ 533083 w 2194896"/>
              <a:gd name="connsiteY0" fmla="*/ 2038469 h 2194902"/>
              <a:gd name="connsiteX1" fmla="*/ 154867 w 2194896"/>
              <a:gd name="connsiteY1" fmla="*/ 535693 h 2194902"/>
              <a:gd name="connsiteX2" fmla="*/ 1656590 w 2194896"/>
              <a:gd name="connsiteY2" fmla="*/ 153319 h 2194902"/>
              <a:gd name="connsiteX3" fmla="*/ 2043118 w 2194896"/>
              <a:gd name="connsiteY3" fmla="*/ 1653978 h 2194902"/>
              <a:gd name="connsiteX4" fmla="*/ 543534 w 2194896"/>
              <a:gd name="connsiteY4" fmla="*/ 2044658 h 2194902"/>
              <a:gd name="connsiteX5" fmla="*/ 533083 w 2194896"/>
              <a:gd name="connsiteY5" fmla="*/ 2038469 h 219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896" h="2194902">
                <a:moveTo>
                  <a:pt x="533083" y="2038469"/>
                </a:moveTo>
                <a:cubicBezTo>
                  <a:pt x="14389" y="1727390"/>
                  <a:pt x="-154775" y="1055246"/>
                  <a:pt x="154867" y="535693"/>
                </a:cubicBezTo>
                <a:cubicBezTo>
                  <a:pt x="464509" y="16140"/>
                  <a:pt x="1136182" y="-154884"/>
                  <a:pt x="1656590" y="153319"/>
                </a:cubicBezTo>
                <a:cubicBezTo>
                  <a:pt x="2176998" y="461522"/>
                  <a:pt x="2349880" y="1132719"/>
                  <a:pt x="2043118" y="1653978"/>
                </a:cubicBezTo>
                <a:cubicBezTo>
                  <a:pt x="1736356" y="2175237"/>
                  <a:pt x="1065640" y="2349976"/>
                  <a:pt x="543534" y="2044658"/>
                </a:cubicBezTo>
                <a:lnTo>
                  <a:pt x="533083" y="2038469"/>
                </a:lnTo>
                <a:close/>
              </a:path>
            </a:pathLst>
          </a:custGeom>
          <a:ln>
            <a:noFill/>
          </a:ln>
          <a:scene3d>
            <a:camera prst="orthographicFront"/>
            <a:lightRig rig="threePt" dir="t">
              <a:rot lat="0" lon="0" rev="12600000"/>
            </a:lightRig>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chemeClr val="lt1"/>
              </a:solidFill>
              <a:effectLst/>
              <a:uLnTx/>
              <a:uFillTx/>
              <a:latin typeface="+mn-lt"/>
              <a:ea typeface="+mn-ea"/>
              <a:cs typeface="+mn-cs"/>
            </a:endParaRPr>
          </a:p>
        </p:txBody>
      </p:sp>
      <p:sp>
        <p:nvSpPr>
          <p:cNvPr id="20" name="TextBox 19"/>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1" name="TextBox 20"/>
          <p:cNvSpPr txBox="1"/>
          <p:nvPr/>
        </p:nvSpPr>
        <p:spPr>
          <a:xfrm>
            <a:off x="5589354" y="1441611"/>
            <a:ext cx="1610056"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23" name="TextBox 22"/>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2" name="Action Button: Go Forward or Next 2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5" name="Action Button: Go Back or Previous 24">
            <a:hlinkClick r:id="rId2" action="ppaction://hlinksldjump" highlightClick="1"/>
          </p:cNvPr>
          <p:cNvSpPr/>
          <p:nvPr/>
        </p:nvSpPr>
        <p:spPr>
          <a:xfrm>
            <a:off x="2295423"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078E994A-27E0-469A-AD8C-B32980FF46D9}"/>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7" name="!!Safety">
            <a:extLst>
              <a:ext uri="{FF2B5EF4-FFF2-40B4-BE49-F238E27FC236}">
                <a16:creationId xmlns:a16="http://schemas.microsoft.com/office/drawing/2014/main" id="{2C62DBCB-994C-441C-9C08-436CD7D031BE}"/>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HPP">
            <a:extLst>
              <a:ext uri="{FF2B5EF4-FFF2-40B4-BE49-F238E27FC236}">
                <a16:creationId xmlns:a16="http://schemas.microsoft.com/office/drawing/2014/main" id="{8A52BB34-96E2-4AAC-8F5E-2851E102D561}"/>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lanning">
            <a:extLst>
              <a:ext uri="{FF2B5EF4-FFF2-40B4-BE49-F238E27FC236}">
                <a16:creationId xmlns:a16="http://schemas.microsoft.com/office/drawing/2014/main" id="{AA39AF30-A524-45F2-8BA7-9FA381B040CD}"/>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PMO">
            <a:extLst>
              <a:ext uri="{FF2B5EF4-FFF2-40B4-BE49-F238E27FC236}">
                <a16:creationId xmlns:a16="http://schemas.microsoft.com/office/drawing/2014/main" id="{E93ECB84-212A-4334-A368-BA1C668EE726}"/>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2B336151-464C-4C58-B7F1-583A6AAF9F41}"/>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3" name="TextBox 32">
            <a:extLst>
              <a:ext uri="{FF2B5EF4-FFF2-40B4-BE49-F238E27FC236}">
                <a16:creationId xmlns:a16="http://schemas.microsoft.com/office/drawing/2014/main" id="{952429AE-F85E-4F70-AB98-94D359EC88A1}"/>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4" name="TextBox 33">
            <a:extLst>
              <a:ext uri="{FF2B5EF4-FFF2-40B4-BE49-F238E27FC236}">
                <a16:creationId xmlns:a16="http://schemas.microsoft.com/office/drawing/2014/main" id="{C8078DF2-D51A-4C89-8FE7-F1DCCE848629}"/>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5" name="TextBox 34">
            <a:extLst>
              <a:ext uri="{FF2B5EF4-FFF2-40B4-BE49-F238E27FC236}">
                <a16:creationId xmlns:a16="http://schemas.microsoft.com/office/drawing/2014/main" id="{ACC97CBB-8540-45F1-851E-EDE91EABCCB2}"/>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8" name="Rectangle 27"/>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TextBox 25">
            <a:extLst>
              <a:ext uri="{FF2B5EF4-FFF2-40B4-BE49-F238E27FC236}">
                <a16:creationId xmlns:a16="http://schemas.microsoft.com/office/drawing/2014/main" id="{16AEAE26-739B-4568-919D-7C322A4EDAF6}"/>
              </a:ext>
            </a:extLst>
          </p:cNvPr>
          <p:cNvSpPr txBox="1"/>
          <p:nvPr/>
        </p:nvSpPr>
        <p:spPr>
          <a:xfrm>
            <a:off x="1841353" y="2541219"/>
            <a:ext cx="3166045" cy="2308324"/>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SHARES INCLUDE </a:t>
            </a:r>
            <a:r>
              <a:rPr lang="en-US" sz="2400" dirty="0">
                <a:solidFill>
                  <a:srgbClr val="E0A4BE"/>
                </a:solidFill>
                <a:effectLst>
                  <a:glow rad="139700">
                    <a:srgbClr val="3C3B45">
                      <a:alpha val="60000"/>
                    </a:srgbClr>
                  </a:glow>
                </a:effectLst>
              </a:rPr>
              <a:t>TRANSITION FUNDING</a:t>
            </a:r>
            <a:r>
              <a:rPr lang="en-US" sz="2400" dirty="0">
                <a:solidFill>
                  <a:schemeClr val="accent2">
                    <a:lumMod val="40000"/>
                    <a:lumOff val="60000"/>
                  </a:schemeClr>
                </a:solidFill>
                <a:effectLst>
                  <a:glow rad="139700">
                    <a:srgbClr val="3C3B45">
                      <a:alpha val="60000"/>
                    </a:srgbClr>
                  </a:glow>
                </a:effectLst>
              </a:rPr>
              <a:t>, </a:t>
            </a:r>
            <a:r>
              <a:rPr lang="en-US" sz="2400" dirty="0">
                <a:solidFill>
                  <a:srgbClr val="FDA66B"/>
                </a:solidFill>
                <a:effectLst>
                  <a:glow rad="139700">
                    <a:srgbClr val="3C3B45">
                      <a:alpha val="60000"/>
                    </a:srgbClr>
                  </a:glow>
                </a:effectLst>
              </a:rPr>
              <a:t>FORMULA TRIBAL SHARES</a:t>
            </a:r>
            <a:r>
              <a:rPr lang="en-US" sz="2400" dirty="0">
                <a:solidFill>
                  <a:schemeClr val="accent2">
                    <a:lumMod val="40000"/>
                    <a:lumOff val="60000"/>
                  </a:schemeClr>
                </a:solidFill>
                <a:effectLst>
                  <a:glow rad="139700">
                    <a:srgbClr val="3C3B45">
                      <a:alpha val="60000"/>
                    </a:srgbClr>
                  </a:glow>
                </a:effectLst>
              </a:rPr>
              <a:t>, AND </a:t>
            </a:r>
            <a:r>
              <a:rPr lang="en-US" sz="2400" dirty="0">
                <a:solidFill>
                  <a:srgbClr val="95C2EB"/>
                </a:solidFill>
                <a:effectLst>
                  <a:glow rad="139700">
                    <a:srgbClr val="3C3B45">
                      <a:alpha val="60000"/>
                    </a:srgbClr>
                  </a:glow>
                </a:effectLst>
              </a:rPr>
              <a:t>TRIBAL SUPPLEMENTAL FUNDING</a:t>
            </a:r>
            <a:r>
              <a:rPr lang="en-US" sz="2400" dirty="0">
                <a:solidFill>
                  <a:schemeClr val="accent2">
                    <a:lumMod val="40000"/>
                    <a:lumOff val="60000"/>
                  </a:schemeClr>
                </a:solidFill>
                <a:effectLst>
                  <a:glow rad="139700">
                    <a:srgbClr val="3C3B45">
                      <a:alpha val="60000"/>
                    </a:srgbClr>
                  </a:glow>
                </a:effectLst>
              </a:rPr>
              <a:t>.</a:t>
            </a:r>
          </a:p>
        </p:txBody>
      </p:sp>
    </p:spTree>
    <p:extLst>
      <p:ext uri="{BB962C8B-B14F-4D97-AF65-F5344CB8AC3E}">
        <p14:creationId xmlns:p14="http://schemas.microsoft.com/office/powerpoint/2010/main" val="21417172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3" name="TextBox 42"/>
          <p:cNvSpPr txBox="1"/>
          <p:nvPr/>
        </p:nvSpPr>
        <p:spPr>
          <a:xfrm>
            <a:off x="2179320" y="2659439"/>
            <a:ext cx="780460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 REGION’S SHARE IS DIVIDED AMONG THE TRIBES IN THE REGION BASED ON THE RATIO OF AVERAGE FUNDS RECEIVED BY THE TRIBE FROM 2005 TO 2011 TO THE AVERAGE FUNDS RECEIVED BY THE REGION DURING THAT TIME PERIOD.</a:t>
            </a:r>
          </a:p>
        </p:txBody>
      </p:sp>
      <p:sp>
        <p:nvSpPr>
          <p:cNvPr id="44" name="TextBox 43"/>
          <p:cNvSpPr txBox="1"/>
          <p:nvPr/>
        </p:nvSpPr>
        <p:spPr>
          <a:xfrm>
            <a:off x="2049780" y="3748039"/>
            <a:ext cx="8052087"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SUPPOSE A TRIBE IS IN A REGION THAT ON AVERAGE RECEIVED $40,000,000 AND THE TRIBE AVERAGED $1,000,000 DURING THOSE FISCAL YEARS.</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2677632" y="2933004"/>
            <a:ext cx="784189"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RATIO</a:t>
            </a:r>
          </a:p>
        </p:txBody>
      </p:sp>
      <p:sp>
        <p:nvSpPr>
          <p:cNvPr id="19" name="Rectangle 18"/>
          <p:cNvSpPr/>
          <p:nvPr/>
        </p:nvSpPr>
        <p:spPr>
          <a:xfrm>
            <a:off x="8119090" y="374642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$40,000,000</a:t>
            </a:r>
          </a:p>
        </p:txBody>
      </p:sp>
      <p:sp>
        <p:nvSpPr>
          <p:cNvPr id="38" name="Rectangle 37"/>
          <p:cNvSpPr/>
          <p:nvPr/>
        </p:nvSpPr>
        <p:spPr>
          <a:xfrm>
            <a:off x="5070669" y="4026209"/>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$1,000,000</a:t>
            </a:r>
          </a:p>
        </p:txBody>
      </p:sp>
      <p:sp>
        <p:nvSpPr>
          <p:cNvPr id="34" name="TextBox 33">
            <a:extLst>
              <a:ext uri="{FF2B5EF4-FFF2-40B4-BE49-F238E27FC236}">
                <a16:creationId xmlns:a16="http://schemas.microsoft.com/office/drawing/2014/main" id="{B1AA8CF6-7432-41BA-BDEE-607B37E90D0D}"/>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216611085"/>
      </p:ext>
    </p:extLst>
  </p:cSld>
  <p:clrMapOvr>
    <a:masterClrMapping/>
  </p:clrMapOvr>
  <mc:AlternateContent xmlns:mc="http://schemas.openxmlformats.org/markup-compatibility/2006" xmlns:p14="http://schemas.microsoft.com/office/powerpoint/2010/main">
    <mc:Choice Requires="p14">
      <p:transition p14:dur="10" advClick="0" advTm="18000"/>
    </mc:Choice>
    <mc:Fallback xmlns="">
      <p:transition advClick="0" advTm="1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130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145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10" presetClass="entr" presetSubtype="0" fill="hold" grpId="0" nodeType="withEffect">
                                  <p:stCondLst>
                                    <p:cond delay="1450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11" grpId="0"/>
      <p:bldP spid="19" grpId="0"/>
      <p:bldP spid="3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3" name="TextBox 42"/>
          <p:cNvSpPr txBox="1"/>
          <p:nvPr/>
        </p:nvSpPr>
        <p:spPr>
          <a:xfrm>
            <a:off x="2179320" y="2659439"/>
            <a:ext cx="780460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 REGION’S SHARE IS DIVIDED AMONG THE TRIBES IN THE REGION BASED ON THE RATIO OF AVERAGE FUNDS RECEIVED BY THE TRIBE FROM 2005 TO 2011 TO THE AVERAGE FUNDS RECEIVED BY THE REGION DURING THAT TIME PERIOD.</a:t>
            </a:r>
          </a:p>
        </p:txBody>
      </p:sp>
      <p:sp>
        <p:nvSpPr>
          <p:cNvPr id="44" name="TextBox 43"/>
          <p:cNvSpPr txBox="1"/>
          <p:nvPr/>
        </p:nvSpPr>
        <p:spPr>
          <a:xfrm>
            <a:off x="2049780" y="3748039"/>
            <a:ext cx="8052087"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SUPPOSE A TRIBE IS IN A REGION THAT ON AVERAGE RECEIVED $40,000,000 AND THE TRIBE AVERAGED $1,000,000 DURING THOSE FISCAL YEARS.</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$7,500,000 EACH.</a:t>
            </a:r>
          </a:p>
        </p:txBody>
      </p:sp>
      <p:sp>
        <p:nvSpPr>
          <p:cNvPr id="11" name="Rectangle 10"/>
          <p:cNvSpPr/>
          <p:nvPr/>
        </p:nvSpPr>
        <p:spPr>
          <a:xfrm>
            <a:off x="3112473" y="4783618"/>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19" name="Rectangle 18"/>
          <p:cNvSpPr/>
          <p:nvPr/>
        </p:nvSpPr>
        <p:spPr>
          <a:xfrm>
            <a:off x="8119090" y="374642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$40,000,000</a:t>
            </a:r>
          </a:p>
        </p:txBody>
      </p:sp>
      <p:sp>
        <p:nvSpPr>
          <p:cNvPr id="38" name="Rectangle 37"/>
          <p:cNvSpPr/>
          <p:nvPr/>
        </p:nvSpPr>
        <p:spPr>
          <a:xfrm>
            <a:off x="5078256" y="4024939"/>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$1,000,000</a:t>
            </a:r>
          </a:p>
        </p:txBody>
      </p:sp>
      <p:sp>
        <p:nvSpPr>
          <p:cNvPr id="45" name="Rectangle 44"/>
          <p:cNvSpPr/>
          <p:nvPr/>
        </p:nvSpPr>
        <p:spPr>
          <a:xfrm>
            <a:off x="4127340" y="4740896"/>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cxnSp>
        <p:nvCxnSpPr>
          <p:cNvPr id="47" name="Straight Connector 46"/>
          <p:cNvCxnSpPr/>
          <p:nvPr/>
        </p:nvCxnSpPr>
        <p:spPr>
          <a:xfrm>
            <a:off x="4587101" y="5057184"/>
            <a:ext cx="1623886" cy="0"/>
          </a:xfrm>
          <a:prstGeom prst="line">
            <a:avLst/>
          </a:prstGeom>
          <a:ln>
            <a:solidFill>
              <a:schemeClr val="accent2">
                <a:lumMod val="60000"/>
                <a:lumOff val="40000"/>
              </a:schemeClr>
            </a:solidFill>
          </a:ln>
        </p:spPr>
        <p:style>
          <a:lnRef idx="3">
            <a:schemeClr val="accent6"/>
          </a:lnRef>
          <a:fillRef idx="0">
            <a:schemeClr val="accent6"/>
          </a:fillRef>
          <a:effectRef idx="2">
            <a:schemeClr val="accent6"/>
          </a:effectRef>
          <a:fontRef idx="minor">
            <a:schemeClr val="tx1"/>
          </a:fontRef>
        </p:style>
      </p:cxnSp>
      <p:sp>
        <p:nvSpPr>
          <p:cNvPr id="15" name="TextBox 14">
            <a:extLst>
              <a:ext uri="{FF2B5EF4-FFF2-40B4-BE49-F238E27FC236}">
                <a16:creationId xmlns:a16="http://schemas.microsoft.com/office/drawing/2014/main" id="{31644986-A9BA-4C35-8644-C9ECB4D6D912}"/>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19712526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3" name="TextBox 42"/>
          <p:cNvSpPr txBox="1"/>
          <p:nvPr/>
        </p:nvSpPr>
        <p:spPr>
          <a:xfrm>
            <a:off x="2179320" y="2659439"/>
            <a:ext cx="780460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 REGION’S SHARE IS DIVIDED AMONG THE TRIBES IN THE REGION BASED ON THE RATIO OF AVERAGE FUNDS RECEIVED BY THE TRIBE FROM 2005 TO 2011 TO THE AVERAGE FUNDS RECEIVED BY THE REGION DURING THAT TIME PERIOD.</a:t>
            </a:r>
          </a:p>
        </p:txBody>
      </p:sp>
      <p:sp>
        <p:nvSpPr>
          <p:cNvPr id="44" name="TextBox 43"/>
          <p:cNvSpPr txBox="1"/>
          <p:nvPr/>
        </p:nvSpPr>
        <p:spPr>
          <a:xfrm>
            <a:off x="2049780" y="3748039"/>
            <a:ext cx="8052087"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SUPPOSE A TRIBE IS IN A REGION THAT ON AVERAGE RECEIVED $40,000,000 AND THE TRIBE AVERAGED $1,000,000 DURING THOSE FISCAL YEARS.</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$7,500,000 EACH.</a:t>
            </a:r>
          </a:p>
        </p:txBody>
      </p:sp>
      <p:sp>
        <p:nvSpPr>
          <p:cNvPr id="19" name="Rectangle 18"/>
          <p:cNvSpPr/>
          <p:nvPr/>
        </p:nvSpPr>
        <p:spPr>
          <a:xfrm>
            <a:off x="8119090" y="3746422"/>
            <a:ext cx="1356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$40,000,000</a:t>
            </a:r>
          </a:p>
        </p:txBody>
      </p:sp>
      <p:sp>
        <p:nvSpPr>
          <p:cNvPr id="38" name="Rectangle 37"/>
          <p:cNvSpPr/>
          <p:nvPr/>
        </p:nvSpPr>
        <p:spPr>
          <a:xfrm>
            <a:off x="4482767" y="4559640"/>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cxnSp>
        <p:nvCxnSpPr>
          <p:cNvPr id="47" name="Straight Connector 46"/>
          <p:cNvCxnSpPr/>
          <p:nvPr/>
        </p:nvCxnSpPr>
        <p:spPr>
          <a:xfrm>
            <a:off x="4587101" y="5057184"/>
            <a:ext cx="1623886" cy="0"/>
          </a:xfrm>
          <a:prstGeom prst="line">
            <a:avLst/>
          </a:prstGeom>
          <a:ln>
            <a:solidFill>
              <a:schemeClr val="accent2">
                <a:lumMod val="60000"/>
                <a:lumOff val="40000"/>
              </a:schemeClr>
            </a:solidFill>
          </a:ln>
        </p:spPr>
        <p:style>
          <a:lnRef idx="3">
            <a:schemeClr val="accent6"/>
          </a:lnRef>
          <a:fillRef idx="0">
            <a:schemeClr val="accent6"/>
          </a:fillRef>
          <a:effectRef idx="2">
            <a:schemeClr val="accent6"/>
          </a:effectRef>
          <a:fontRef idx="minor">
            <a:schemeClr val="tx1"/>
          </a:fontRef>
        </p:style>
      </p:cxnSp>
      <p:sp>
        <p:nvSpPr>
          <p:cNvPr id="13" name="TextBox 12">
            <a:extLst>
              <a:ext uri="{FF2B5EF4-FFF2-40B4-BE49-F238E27FC236}">
                <a16:creationId xmlns:a16="http://schemas.microsoft.com/office/drawing/2014/main" id="{3E190F22-E7D5-45AD-9723-AF1393B31B33}"/>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14" name="Rectangle 13">
            <a:extLst>
              <a:ext uri="{FF2B5EF4-FFF2-40B4-BE49-F238E27FC236}">
                <a16:creationId xmlns:a16="http://schemas.microsoft.com/office/drawing/2014/main" id="{C58830B7-7612-46C3-8318-C47F2DB2A3B9}"/>
              </a:ext>
            </a:extLst>
          </p:cNvPr>
          <p:cNvSpPr/>
          <p:nvPr/>
        </p:nvSpPr>
        <p:spPr>
          <a:xfrm>
            <a:off x="3112473" y="4783618"/>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15" name="Rectangle 14">
            <a:extLst>
              <a:ext uri="{FF2B5EF4-FFF2-40B4-BE49-F238E27FC236}">
                <a16:creationId xmlns:a16="http://schemas.microsoft.com/office/drawing/2014/main" id="{FC50F717-5F76-438A-B2C2-992CCC404F27}"/>
              </a:ext>
            </a:extLst>
          </p:cNvPr>
          <p:cNvSpPr/>
          <p:nvPr/>
        </p:nvSpPr>
        <p:spPr>
          <a:xfrm>
            <a:off x="4127340" y="4740896"/>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28231692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3" name="TextBox 42"/>
          <p:cNvSpPr txBox="1"/>
          <p:nvPr/>
        </p:nvSpPr>
        <p:spPr>
          <a:xfrm>
            <a:off x="2179320" y="2659439"/>
            <a:ext cx="780460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 REGION’S SHARE IS DIVIDED AMONG THE TRIBES IN THE REGION BASED ON THE RATIO OF AVERAGE FUNDS RECEIVED BY THE TRIBE FROM 2005 TO 2011 TO THE AVERAGE FUNDS RECEIVED BY THE REGION DURING THAT TIME PERIOD.</a:t>
            </a:r>
          </a:p>
        </p:txBody>
      </p:sp>
      <p:sp>
        <p:nvSpPr>
          <p:cNvPr id="44" name="TextBox 43"/>
          <p:cNvSpPr txBox="1"/>
          <p:nvPr/>
        </p:nvSpPr>
        <p:spPr>
          <a:xfrm>
            <a:off x="2049780" y="3748039"/>
            <a:ext cx="8052087"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SUPPOSE A TRIBE IS IN A REGION THAT ON AVERAGE RECEIVED $40,000,000 AND THE TRIBE AVERAGED $1,000,000 DURING THOSE FISCAL YEARS.</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$7,500,000 EACH.</a:t>
            </a:r>
          </a:p>
        </p:txBody>
      </p:sp>
      <p:sp>
        <p:nvSpPr>
          <p:cNvPr id="19" name="TextBox 18">
            <a:extLst>
              <a:ext uri="{FF2B5EF4-FFF2-40B4-BE49-F238E27FC236}">
                <a16:creationId xmlns:a16="http://schemas.microsoft.com/office/drawing/2014/main" id="{84DDC9D2-CD9B-485F-8D9B-258FF84D1F44}"/>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0" name="Rectangle 19">
            <a:extLst>
              <a:ext uri="{FF2B5EF4-FFF2-40B4-BE49-F238E27FC236}">
                <a16:creationId xmlns:a16="http://schemas.microsoft.com/office/drawing/2014/main" id="{8980CE22-CC77-43E0-BEC1-9D43E16E5469}"/>
              </a:ext>
            </a:extLst>
          </p:cNvPr>
          <p:cNvSpPr/>
          <p:nvPr/>
        </p:nvSpPr>
        <p:spPr>
          <a:xfrm>
            <a:off x="4387150" y="5026528"/>
            <a:ext cx="2015295"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$40,000,000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22" name="Rectangle 21">
            <a:extLst>
              <a:ext uri="{FF2B5EF4-FFF2-40B4-BE49-F238E27FC236}">
                <a16:creationId xmlns:a16="http://schemas.microsoft.com/office/drawing/2014/main" id="{0E5CB63F-FC7D-492C-8B83-AC857D64184C}"/>
              </a:ext>
            </a:extLst>
          </p:cNvPr>
          <p:cNvSpPr/>
          <p:nvPr/>
        </p:nvSpPr>
        <p:spPr>
          <a:xfrm>
            <a:off x="4472997" y="4559640"/>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cxnSp>
        <p:nvCxnSpPr>
          <p:cNvPr id="23" name="Straight Connector 22">
            <a:extLst>
              <a:ext uri="{FF2B5EF4-FFF2-40B4-BE49-F238E27FC236}">
                <a16:creationId xmlns:a16="http://schemas.microsoft.com/office/drawing/2014/main" id="{71A36C7C-2F16-4A70-BB02-1DBEC6D41011}"/>
              </a:ext>
            </a:extLst>
          </p:cNvPr>
          <p:cNvCxnSpPr/>
          <p:nvPr/>
        </p:nvCxnSpPr>
        <p:spPr>
          <a:xfrm>
            <a:off x="4587101" y="5057184"/>
            <a:ext cx="1623886" cy="0"/>
          </a:xfrm>
          <a:prstGeom prst="line">
            <a:avLst/>
          </a:prstGeom>
          <a:ln>
            <a:solidFill>
              <a:schemeClr val="accent2">
                <a:lumMod val="60000"/>
                <a:lumOff val="40000"/>
              </a:schemeClr>
            </a:solidFill>
          </a:ln>
        </p:spPr>
        <p:style>
          <a:lnRef idx="3">
            <a:schemeClr val="accent6"/>
          </a:lnRef>
          <a:fillRef idx="0">
            <a:schemeClr val="accent6"/>
          </a:fillRef>
          <a:effectRef idx="2">
            <a:schemeClr val="accent6"/>
          </a:effectRef>
          <a:fontRef idx="minor">
            <a:schemeClr val="tx1"/>
          </a:fontRef>
        </p:style>
      </p:cxnSp>
      <p:sp>
        <p:nvSpPr>
          <p:cNvPr id="24" name="Rectangle 23">
            <a:extLst>
              <a:ext uri="{FF2B5EF4-FFF2-40B4-BE49-F238E27FC236}">
                <a16:creationId xmlns:a16="http://schemas.microsoft.com/office/drawing/2014/main" id="{024A47F9-C1D6-4F69-BD74-D65C6DF2ADCA}"/>
              </a:ext>
            </a:extLst>
          </p:cNvPr>
          <p:cNvSpPr/>
          <p:nvPr/>
        </p:nvSpPr>
        <p:spPr>
          <a:xfrm>
            <a:off x="3112473" y="4783618"/>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25" name="Rectangle 24">
            <a:extLst>
              <a:ext uri="{FF2B5EF4-FFF2-40B4-BE49-F238E27FC236}">
                <a16:creationId xmlns:a16="http://schemas.microsoft.com/office/drawing/2014/main" id="{A324FAC1-0FBE-4F6E-8ADC-00887A22BEA0}"/>
              </a:ext>
            </a:extLst>
          </p:cNvPr>
          <p:cNvSpPr/>
          <p:nvPr/>
        </p:nvSpPr>
        <p:spPr>
          <a:xfrm>
            <a:off x="4127340" y="4740896"/>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35522752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3" name="TextBox 42"/>
          <p:cNvSpPr txBox="1"/>
          <p:nvPr/>
        </p:nvSpPr>
        <p:spPr>
          <a:xfrm>
            <a:off x="2179320" y="2659439"/>
            <a:ext cx="780460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EACH REGION’S SHARE IS DIVIDED AMONG THE TRIBES IN THE REGION BASED ON THE RATIO OF AVERAGE FUNDS RECEIVED BY THE TRIBE FROM 2005 TO 2011 TO THE AVERAGE FUNDS RECEIVED BY THE REGION DURING THAT TIME PERIOD.</a:t>
            </a:r>
          </a:p>
        </p:txBody>
      </p:sp>
      <p:sp>
        <p:nvSpPr>
          <p:cNvPr id="44" name="TextBox 43"/>
          <p:cNvSpPr txBox="1"/>
          <p:nvPr/>
        </p:nvSpPr>
        <p:spPr>
          <a:xfrm>
            <a:off x="2049780" y="3748039"/>
            <a:ext cx="8052087"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SUPPOSE A TRIBE IS IN A REGION THAT ON AVERAGE RECEIVED $30,000,000 AND THE TRIBE AVERAGED $1,000,000 DURING THOSE FISCAL YEARS.</a:t>
            </a:r>
          </a:p>
        </p:txBody>
      </p:sp>
      <p:sp>
        <p:nvSpPr>
          <p:cNvPr id="46" name="Rectangle 45"/>
          <p:cNvSpPr/>
          <p:nvPr/>
        </p:nvSpPr>
        <p:spPr>
          <a:xfrm>
            <a:off x="3711459" y="2111058"/>
            <a:ext cx="482446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0" cap="none" spc="0" normalizeH="0" baseline="0" noProof="0" dirty="0">
                <a:ln>
                  <a:noFill/>
                </a:ln>
                <a:solidFill>
                  <a:srgbClr val="E9B897"/>
                </a:solidFill>
                <a:effectLst/>
                <a:uLnTx/>
                <a:uFillTx/>
              </a:rPr>
              <a:t>THE 12 BIA REGIONS WILL GET $7,500,000 EACH.</a:t>
            </a:r>
          </a:p>
        </p:txBody>
      </p:sp>
      <p:sp>
        <p:nvSpPr>
          <p:cNvPr id="87" name="TextBox 86"/>
          <p:cNvSpPr txBox="1"/>
          <p:nvPr/>
        </p:nvSpPr>
        <p:spPr>
          <a:xfrm>
            <a:off x="6302391" y="4811837"/>
            <a:ext cx="1338397"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0.025</a:t>
            </a:r>
          </a:p>
        </p:txBody>
      </p:sp>
      <p:sp>
        <p:nvSpPr>
          <p:cNvPr id="17" name="Action Button: Go Forward or Next 1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8" name="Action Button: Go Back or Previous 17">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84DDC9D2-CD9B-485F-8D9B-258FF84D1F44}"/>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0" name="Rectangle 19">
            <a:extLst>
              <a:ext uri="{FF2B5EF4-FFF2-40B4-BE49-F238E27FC236}">
                <a16:creationId xmlns:a16="http://schemas.microsoft.com/office/drawing/2014/main" id="{8980CE22-CC77-43E0-BEC1-9D43E16E5469}"/>
              </a:ext>
            </a:extLst>
          </p:cNvPr>
          <p:cNvSpPr/>
          <p:nvPr/>
        </p:nvSpPr>
        <p:spPr>
          <a:xfrm>
            <a:off x="4387150" y="5026528"/>
            <a:ext cx="2015295"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$40,000,000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21" name="Rectangle 20">
            <a:extLst>
              <a:ext uri="{FF2B5EF4-FFF2-40B4-BE49-F238E27FC236}">
                <a16:creationId xmlns:a16="http://schemas.microsoft.com/office/drawing/2014/main" id="{14988731-FAD1-4C80-888E-0FEB28651C90}"/>
              </a:ext>
            </a:extLst>
          </p:cNvPr>
          <p:cNvSpPr/>
          <p:nvPr/>
        </p:nvSpPr>
        <p:spPr>
          <a:xfrm>
            <a:off x="6378461" y="4806150"/>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22" name="Rectangle 21">
            <a:extLst>
              <a:ext uri="{FF2B5EF4-FFF2-40B4-BE49-F238E27FC236}">
                <a16:creationId xmlns:a16="http://schemas.microsoft.com/office/drawing/2014/main" id="{0E5CB63F-FC7D-492C-8B83-AC857D64184C}"/>
              </a:ext>
            </a:extLst>
          </p:cNvPr>
          <p:cNvSpPr/>
          <p:nvPr/>
        </p:nvSpPr>
        <p:spPr>
          <a:xfrm>
            <a:off x="4474830" y="4533964"/>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$1,000,000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cxnSp>
        <p:nvCxnSpPr>
          <p:cNvPr id="23" name="Straight Connector 22">
            <a:extLst>
              <a:ext uri="{FF2B5EF4-FFF2-40B4-BE49-F238E27FC236}">
                <a16:creationId xmlns:a16="http://schemas.microsoft.com/office/drawing/2014/main" id="{71A36C7C-2F16-4A70-BB02-1DBEC6D41011}"/>
              </a:ext>
            </a:extLst>
          </p:cNvPr>
          <p:cNvCxnSpPr/>
          <p:nvPr/>
        </p:nvCxnSpPr>
        <p:spPr>
          <a:xfrm>
            <a:off x="4587101" y="5057184"/>
            <a:ext cx="1623886" cy="0"/>
          </a:xfrm>
          <a:prstGeom prst="line">
            <a:avLst/>
          </a:prstGeom>
          <a:ln>
            <a:solidFill>
              <a:schemeClr val="accent2">
                <a:lumMod val="60000"/>
                <a:lumOff val="40000"/>
              </a:schemeClr>
            </a:solidFill>
          </a:ln>
        </p:spPr>
        <p:style>
          <a:lnRef idx="3">
            <a:schemeClr val="accent6"/>
          </a:lnRef>
          <a:fillRef idx="0">
            <a:schemeClr val="accent6"/>
          </a:fillRef>
          <a:effectRef idx="2">
            <a:schemeClr val="accent6"/>
          </a:effectRef>
          <a:fontRef idx="minor">
            <a:schemeClr val="tx1"/>
          </a:fontRef>
        </p:style>
      </p:cxnSp>
      <p:sp>
        <p:nvSpPr>
          <p:cNvPr id="24" name="Rectangle 23">
            <a:extLst>
              <a:ext uri="{FF2B5EF4-FFF2-40B4-BE49-F238E27FC236}">
                <a16:creationId xmlns:a16="http://schemas.microsoft.com/office/drawing/2014/main" id="{024A47F9-C1D6-4F69-BD74-D65C6DF2ADCA}"/>
              </a:ext>
            </a:extLst>
          </p:cNvPr>
          <p:cNvSpPr/>
          <p:nvPr/>
        </p:nvSpPr>
        <p:spPr>
          <a:xfrm>
            <a:off x="3112473" y="4783618"/>
            <a:ext cx="1120820"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RATIO</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25" name="Rectangle 24">
            <a:extLst>
              <a:ext uri="{FF2B5EF4-FFF2-40B4-BE49-F238E27FC236}">
                <a16:creationId xmlns:a16="http://schemas.microsoft.com/office/drawing/2014/main" id="{A324FAC1-0FBE-4F6E-8ADC-00887A22BEA0}"/>
              </a:ext>
            </a:extLst>
          </p:cNvPr>
          <p:cNvSpPr/>
          <p:nvPr/>
        </p:nvSpPr>
        <p:spPr>
          <a:xfrm>
            <a:off x="4127340" y="4740896"/>
            <a:ext cx="280846"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Tree>
    <p:extLst>
      <p:ext uri="{BB962C8B-B14F-4D97-AF65-F5344CB8AC3E}">
        <p14:creationId xmlns:p14="http://schemas.microsoft.com/office/powerpoint/2010/main" val="10633244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2973421" y="2126498"/>
            <a:ext cx="63603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4783712" y="2576010"/>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RATIO</a:t>
            </a:r>
          </a:p>
        </p:txBody>
      </p:sp>
      <p:sp>
        <p:nvSpPr>
          <p:cNvPr id="48" name="Rectangle 47"/>
          <p:cNvSpPr/>
          <p:nvPr/>
        </p:nvSpPr>
        <p:spPr>
          <a:xfrm>
            <a:off x="5815065" y="2565369"/>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a:t>
            </a:r>
          </a:p>
        </p:txBody>
      </p:sp>
      <p:sp>
        <p:nvSpPr>
          <p:cNvPr id="87" name="TextBox 86"/>
          <p:cNvSpPr txBox="1"/>
          <p:nvPr/>
        </p:nvSpPr>
        <p:spPr>
          <a:xfrm>
            <a:off x="5752924" y="2576010"/>
            <a:ext cx="1338397"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9" name="TextBox 8">
            <a:extLst>
              <a:ext uri="{FF2B5EF4-FFF2-40B4-BE49-F238E27FC236}">
                <a16:creationId xmlns:a16="http://schemas.microsoft.com/office/drawing/2014/main" id="{2904A4EA-3A22-4058-8701-0C11A42139C5}"/>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30428132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2973421" y="2126498"/>
            <a:ext cx="63603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4783712" y="2576010"/>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RATIO</a:t>
            </a:r>
          </a:p>
        </p:txBody>
      </p:sp>
      <p:sp>
        <p:nvSpPr>
          <p:cNvPr id="48" name="Rectangle 47"/>
          <p:cNvSpPr/>
          <p:nvPr/>
        </p:nvSpPr>
        <p:spPr>
          <a:xfrm>
            <a:off x="5815065" y="2565369"/>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a:t>
            </a:r>
          </a:p>
        </p:txBody>
      </p:sp>
      <p:sp>
        <p:nvSpPr>
          <p:cNvPr id="87" name="TextBox 86"/>
          <p:cNvSpPr txBox="1"/>
          <p:nvPr/>
        </p:nvSpPr>
        <p:spPr>
          <a:xfrm>
            <a:off x="5816308" y="2576011"/>
            <a:ext cx="1338397"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19" name="Rectangle 18"/>
          <p:cNvSpPr/>
          <p:nvPr/>
        </p:nvSpPr>
        <p:spPr>
          <a:xfrm>
            <a:off x="6819843" y="2126498"/>
            <a:ext cx="158889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$9,200,000</a:t>
            </a:r>
          </a:p>
        </p:txBody>
      </p:sp>
      <p:sp>
        <p:nvSpPr>
          <p:cNvPr id="50" name="TextBox 49"/>
          <p:cNvSpPr txBox="1"/>
          <p:nvPr/>
        </p:nvSpPr>
        <p:spPr>
          <a:xfrm>
            <a:off x="6215062" y="2574892"/>
            <a:ext cx="938399"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51" name="Rectangle 50"/>
          <p:cNvSpPr/>
          <p:nvPr/>
        </p:nvSpPr>
        <p:spPr>
          <a:xfrm>
            <a:off x="2973421" y="3184383"/>
            <a:ext cx="6230050" cy="83099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TRIBE’S SHARE IS THE REGION’S SHARE MULTIPLIED BY THE RATIO.</a:t>
            </a:r>
          </a:p>
        </p:txBody>
      </p:sp>
      <p:sp>
        <p:nvSpPr>
          <p:cNvPr id="14" name="TextBox 13">
            <a:extLst>
              <a:ext uri="{FF2B5EF4-FFF2-40B4-BE49-F238E27FC236}">
                <a16:creationId xmlns:a16="http://schemas.microsoft.com/office/drawing/2014/main" id="{0E8031B1-D87A-481E-A647-129810F54A4F}"/>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Tree>
    <p:extLst>
      <p:ext uri="{BB962C8B-B14F-4D97-AF65-F5344CB8AC3E}">
        <p14:creationId xmlns:p14="http://schemas.microsoft.com/office/powerpoint/2010/main" val="950148077"/>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500"/>
                                  </p:stCondLst>
                                  <p:childTnLst>
                                    <p:set>
                                      <p:cBhvr>
                                        <p:cTn id="8" dur="1" fill="hold">
                                          <p:stCondLst>
                                            <p:cond delay="0"/>
                                          </p:stCondLst>
                                        </p:cTn>
                                        <p:tgtEl>
                                          <p:spTgt spid="50"/>
                                        </p:tgtEl>
                                        <p:attrNameLst>
                                          <p:attrName>style.visibility</p:attrName>
                                        </p:attrNameLst>
                                      </p:cBhvr>
                                      <p:to>
                                        <p:strVal val="visible"/>
                                      </p:to>
                                    </p:set>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50" grpId="0"/>
      <p:bldP spid="51"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2973421" y="2126498"/>
            <a:ext cx="63603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4783712" y="2576010"/>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RATIO</a:t>
            </a:r>
          </a:p>
        </p:txBody>
      </p:sp>
      <p:sp>
        <p:nvSpPr>
          <p:cNvPr id="48" name="Rectangle 47"/>
          <p:cNvSpPr/>
          <p:nvPr/>
        </p:nvSpPr>
        <p:spPr>
          <a:xfrm>
            <a:off x="5815065" y="2565369"/>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a:t>
            </a:r>
          </a:p>
        </p:txBody>
      </p:sp>
      <p:sp>
        <p:nvSpPr>
          <p:cNvPr id="87" name="TextBox 86"/>
          <p:cNvSpPr txBox="1"/>
          <p:nvPr/>
        </p:nvSpPr>
        <p:spPr>
          <a:xfrm>
            <a:off x="5948660" y="2576011"/>
            <a:ext cx="1338397"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50" name="TextBox 49" hidden="1"/>
          <p:cNvSpPr txBox="1"/>
          <p:nvPr/>
        </p:nvSpPr>
        <p:spPr>
          <a:xfrm>
            <a:off x="6215063" y="2576009"/>
            <a:ext cx="1076074"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49" name="Rectangle 48"/>
          <p:cNvSpPr/>
          <p:nvPr/>
        </p:nvSpPr>
        <p:spPr>
          <a:xfrm>
            <a:off x="2973421" y="3184383"/>
            <a:ext cx="6230050" cy="83099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TRIBE’S SHARE IS THE REGION’S SHARE MULTIPLIED BY THE RATIO.</a:t>
            </a:r>
          </a:p>
        </p:txBody>
      </p:sp>
      <p:sp>
        <p:nvSpPr>
          <p:cNvPr id="12" name="TextBox 11">
            <a:extLst>
              <a:ext uri="{FF2B5EF4-FFF2-40B4-BE49-F238E27FC236}">
                <a16:creationId xmlns:a16="http://schemas.microsoft.com/office/drawing/2014/main" id="{EA1B4D43-7398-480B-B64D-E9FD7D46C542}"/>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13" name="Rectangle 12">
            <a:extLst>
              <a:ext uri="{FF2B5EF4-FFF2-40B4-BE49-F238E27FC236}">
                <a16:creationId xmlns:a16="http://schemas.microsoft.com/office/drawing/2014/main" id="{84457740-97D1-4332-9CC1-547EF6B9059C}"/>
              </a:ext>
            </a:extLst>
          </p:cNvPr>
          <p:cNvSpPr/>
          <p:nvPr/>
        </p:nvSpPr>
        <p:spPr>
          <a:xfrm>
            <a:off x="3131228" y="4347189"/>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$9,200,000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Tree>
    <p:extLst>
      <p:ext uri="{BB962C8B-B14F-4D97-AF65-F5344CB8AC3E}">
        <p14:creationId xmlns:p14="http://schemas.microsoft.com/office/powerpoint/2010/main" val="37034843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2973421" y="2126498"/>
            <a:ext cx="63603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4783712" y="2576010"/>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RATIO</a:t>
            </a:r>
          </a:p>
        </p:txBody>
      </p:sp>
      <p:sp>
        <p:nvSpPr>
          <p:cNvPr id="48" name="Rectangle 47"/>
          <p:cNvSpPr/>
          <p:nvPr/>
        </p:nvSpPr>
        <p:spPr>
          <a:xfrm>
            <a:off x="5815065" y="2565369"/>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a:t>
            </a:r>
          </a:p>
        </p:txBody>
      </p:sp>
      <p:sp>
        <p:nvSpPr>
          <p:cNvPr id="50" name="TextBox 49"/>
          <p:cNvSpPr txBox="1"/>
          <p:nvPr/>
        </p:nvSpPr>
        <p:spPr>
          <a:xfrm>
            <a:off x="5465610" y="4355669"/>
            <a:ext cx="1019411"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0.025</a:t>
            </a:r>
          </a:p>
        </p:txBody>
      </p:sp>
      <p:sp>
        <p:nvSpPr>
          <p:cNvPr id="45" name="Rectangle 44"/>
          <p:cNvSpPr/>
          <p:nvPr/>
        </p:nvSpPr>
        <p:spPr>
          <a:xfrm>
            <a:off x="4997281" y="4370184"/>
            <a:ext cx="505267"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latin typeface="Wingdings 2" panose="05020102010507070707" pitchFamily="18" charset="2"/>
              </a:rPr>
              <a:t>Ð</a:t>
            </a:r>
          </a:p>
        </p:txBody>
      </p:sp>
      <p:sp>
        <p:nvSpPr>
          <p:cNvPr id="49" name="Rectangle 48"/>
          <p:cNvSpPr/>
          <p:nvPr/>
        </p:nvSpPr>
        <p:spPr>
          <a:xfrm>
            <a:off x="2973421" y="3184383"/>
            <a:ext cx="6230050" cy="83099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TRIBE’S SHARE IS THE REGION’S SHARE MULTIPLIED BY THE RATIO.</a:t>
            </a:r>
          </a:p>
        </p:txBody>
      </p:sp>
      <p:sp>
        <p:nvSpPr>
          <p:cNvPr id="47" name="Rectangle 46"/>
          <p:cNvSpPr/>
          <p:nvPr/>
        </p:nvSpPr>
        <p:spPr>
          <a:xfrm>
            <a:off x="6369063" y="4355668"/>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62" name="TextBox 61">
            <a:extLst>
              <a:ext uri="{FF2B5EF4-FFF2-40B4-BE49-F238E27FC236}">
                <a16:creationId xmlns:a16="http://schemas.microsoft.com/office/drawing/2014/main" id="{0479F7FC-D2E7-4F9E-A08F-4F8622AB06F3}"/>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76" name="Rectangle 75">
            <a:extLst>
              <a:ext uri="{FF2B5EF4-FFF2-40B4-BE49-F238E27FC236}">
                <a16:creationId xmlns:a16="http://schemas.microsoft.com/office/drawing/2014/main" id="{AAC9E0AB-311D-4442-A989-C3F1F6AE4346}"/>
              </a:ext>
            </a:extLst>
          </p:cNvPr>
          <p:cNvSpPr/>
          <p:nvPr/>
        </p:nvSpPr>
        <p:spPr>
          <a:xfrm>
            <a:off x="3131228" y="4347189"/>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$9,200,000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
        <p:nvSpPr>
          <p:cNvPr id="2" name="TextBox 1">
            <a:extLst>
              <a:ext uri="{FF2B5EF4-FFF2-40B4-BE49-F238E27FC236}">
                <a16:creationId xmlns:a16="http://schemas.microsoft.com/office/drawing/2014/main" id="{F17DC2EB-CAE4-1FCE-875D-AECA14C758EA}"/>
              </a:ext>
            </a:extLst>
          </p:cNvPr>
          <p:cNvSpPr txBox="1"/>
          <p:nvPr/>
        </p:nvSpPr>
        <p:spPr>
          <a:xfrm>
            <a:off x="5948660" y="2576011"/>
            <a:ext cx="1338397"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Tree>
    <p:extLst>
      <p:ext uri="{BB962C8B-B14F-4D97-AF65-F5344CB8AC3E}">
        <p14:creationId xmlns:p14="http://schemas.microsoft.com/office/powerpoint/2010/main" val="33544861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0">
        <p159:morph option="byObject"/>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ie 1"/>
          <p:cNvSpPr/>
          <p:nvPr/>
        </p:nvSpPr>
        <p:spPr>
          <a:xfrm>
            <a:off x="1695750" y="307664"/>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3" name="Rectangle: Rounded Corners 82">
            <a:hlinkClick r:id="" action="ppaction://noaction"/>
          </p:cNvPr>
          <p:cNvSpPr/>
          <p:nvPr/>
        </p:nvSpPr>
        <p:spPr>
          <a:xfrm>
            <a:off x="5264774" y="987543"/>
            <a:ext cx="1854289"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REGION SHARES EXAMPLE CALCULATION</a:t>
            </a:r>
          </a:p>
        </p:txBody>
      </p:sp>
      <p:sp>
        <p:nvSpPr>
          <p:cNvPr id="46" name="Rectangle 45"/>
          <p:cNvSpPr/>
          <p:nvPr/>
        </p:nvSpPr>
        <p:spPr>
          <a:xfrm>
            <a:off x="2973421" y="2126498"/>
            <a:ext cx="63603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12 BIA REGIONS WILL GET $9,200,000 EACH.</a:t>
            </a:r>
          </a:p>
        </p:txBody>
      </p:sp>
      <p:sp>
        <p:nvSpPr>
          <p:cNvPr id="11" name="Rectangle 10"/>
          <p:cNvSpPr/>
          <p:nvPr/>
        </p:nvSpPr>
        <p:spPr>
          <a:xfrm>
            <a:off x="4783712" y="2576010"/>
            <a:ext cx="986167"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RATIO</a:t>
            </a:r>
          </a:p>
        </p:txBody>
      </p:sp>
      <p:sp>
        <p:nvSpPr>
          <p:cNvPr id="48" name="Rectangle 47"/>
          <p:cNvSpPr/>
          <p:nvPr/>
        </p:nvSpPr>
        <p:spPr>
          <a:xfrm>
            <a:off x="5815065" y="2565369"/>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E9B897"/>
                </a:solidFill>
                <a:effectLst/>
                <a:uLnTx/>
                <a:uFillTx/>
              </a:rPr>
              <a:t>=</a:t>
            </a:r>
          </a:p>
        </p:txBody>
      </p:sp>
      <p:sp>
        <p:nvSpPr>
          <p:cNvPr id="87" name="TextBox 86"/>
          <p:cNvSpPr txBox="1"/>
          <p:nvPr/>
        </p:nvSpPr>
        <p:spPr>
          <a:xfrm>
            <a:off x="5965443" y="2576010"/>
            <a:ext cx="1338397" cy="46166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w="22225">
                  <a:noFill/>
                  <a:prstDash val="solid"/>
                </a:ln>
                <a:solidFill>
                  <a:srgbClr val="E9B897"/>
                </a:solidFill>
                <a:effectLst/>
                <a:uLnTx/>
                <a:uFillTx/>
              </a:rPr>
              <a:t>0.025</a:t>
            </a:r>
          </a:p>
        </p:txBody>
      </p:sp>
      <p:sp>
        <p:nvSpPr>
          <p:cNvPr id="49" name="Rectangle 48"/>
          <p:cNvSpPr/>
          <p:nvPr/>
        </p:nvSpPr>
        <p:spPr>
          <a:xfrm>
            <a:off x="2973421" y="3184383"/>
            <a:ext cx="6230050" cy="83099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E9B897"/>
                </a:solidFill>
                <a:effectLst/>
                <a:uLnTx/>
                <a:uFillTx/>
              </a:rPr>
              <a:t>THE TRIBE’S SHARE IS THE REGION’S SHARE MULTIPLIED BY THE RATIO.</a:t>
            </a:r>
          </a:p>
        </p:txBody>
      </p:sp>
      <p:sp>
        <p:nvSpPr>
          <p:cNvPr id="88" name="TextBox 87"/>
          <p:cNvSpPr txBox="1"/>
          <p:nvPr/>
        </p:nvSpPr>
        <p:spPr>
          <a:xfrm>
            <a:off x="6489342" y="4355667"/>
            <a:ext cx="1832553"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$230,000</a:t>
            </a:r>
          </a:p>
        </p:txBody>
      </p:sp>
      <p:sp>
        <p:nvSpPr>
          <p:cNvPr id="17" name="Action Button: Go Forward or Next 1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8" name="Action Button: Go Back or Previous 17">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C1B29EB9-4615-45A5-A569-37AE0AD537CA}"/>
              </a:ext>
            </a:extLst>
          </p:cNvPr>
          <p:cNvSpPr txBox="1"/>
          <p:nvPr/>
        </p:nvSpPr>
        <p:spPr>
          <a:xfrm>
            <a:off x="1941700" y="855617"/>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1" name="TextBox 20">
            <a:extLst>
              <a:ext uri="{FF2B5EF4-FFF2-40B4-BE49-F238E27FC236}">
                <a16:creationId xmlns:a16="http://schemas.microsoft.com/office/drawing/2014/main" id="{7F754CC6-74E8-43F1-BEE6-A297E34268C0}"/>
              </a:ext>
            </a:extLst>
          </p:cNvPr>
          <p:cNvSpPr txBox="1"/>
          <p:nvPr/>
        </p:nvSpPr>
        <p:spPr>
          <a:xfrm>
            <a:off x="5441546" y="4355669"/>
            <a:ext cx="1047795"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w="12700">
                  <a:solidFill>
                    <a:schemeClr val="accent2">
                      <a:lumMod val="50000"/>
                    </a:schemeClr>
                  </a:solidFill>
                  <a:prstDash val="solid"/>
                </a:ln>
                <a:solidFill>
                  <a:schemeClr val="accent2">
                    <a:lumMod val="60000"/>
                    <a:lumOff val="40000"/>
                  </a:schemeClr>
                </a:solidFill>
                <a:effectLst/>
                <a:uLnTx/>
                <a:uFillTx/>
              </a:rPr>
              <a:t>0.025</a:t>
            </a:r>
          </a:p>
        </p:txBody>
      </p:sp>
      <p:sp>
        <p:nvSpPr>
          <p:cNvPr id="22" name="Rectangle 21">
            <a:extLst>
              <a:ext uri="{FF2B5EF4-FFF2-40B4-BE49-F238E27FC236}">
                <a16:creationId xmlns:a16="http://schemas.microsoft.com/office/drawing/2014/main" id="{54171A64-88FB-4948-8281-631570E661C8}"/>
              </a:ext>
            </a:extLst>
          </p:cNvPr>
          <p:cNvSpPr/>
          <p:nvPr/>
        </p:nvSpPr>
        <p:spPr>
          <a:xfrm>
            <a:off x="4997281" y="4370184"/>
            <a:ext cx="505267"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latin typeface="Wingdings 2" panose="05020102010507070707" pitchFamily="18" charset="2"/>
              </a:rPr>
              <a:t>Ð</a:t>
            </a:r>
          </a:p>
        </p:txBody>
      </p:sp>
      <p:sp>
        <p:nvSpPr>
          <p:cNvPr id="23" name="Rectangle 22">
            <a:extLst>
              <a:ext uri="{FF2B5EF4-FFF2-40B4-BE49-F238E27FC236}">
                <a16:creationId xmlns:a16="http://schemas.microsoft.com/office/drawing/2014/main" id="{9ECAD55D-818F-40E2-9687-59A1ED0B4E65}"/>
              </a:ext>
            </a:extLst>
          </p:cNvPr>
          <p:cNvSpPr/>
          <p:nvPr/>
        </p:nvSpPr>
        <p:spPr>
          <a:xfrm>
            <a:off x="6376509" y="4355668"/>
            <a:ext cx="364202"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a:t>
            </a:r>
          </a:p>
        </p:txBody>
      </p:sp>
      <p:sp>
        <p:nvSpPr>
          <p:cNvPr id="24" name="Rectangle 23">
            <a:extLst>
              <a:ext uri="{FF2B5EF4-FFF2-40B4-BE49-F238E27FC236}">
                <a16:creationId xmlns:a16="http://schemas.microsoft.com/office/drawing/2014/main" id="{3F583A1A-5724-4CBF-A72B-6A7086BAFEB9}"/>
              </a:ext>
            </a:extLst>
          </p:cNvPr>
          <p:cNvSpPr/>
          <p:nvPr/>
        </p:nvSpPr>
        <p:spPr>
          <a:xfrm>
            <a:off x="3131228" y="4347189"/>
            <a:ext cx="1832553"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$9,200,000</a:t>
            </a:r>
            <a:endParaRPr kumimoji="0" lang="en-US" sz="2800" b="0" i="0" u="none" strike="noStrike" kern="0" cap="none" spc="0" normalizeH="0" baseline="0" noProof="0" dirty="0">
              <a:ln>
                <a:solidFill>
                  <a:schemeClr val="accent2">
                    <a:lumMod val="50000"/>
                  </a:schemeClr>
                </a:solidFill>
              </a:ln>
              <a:solidFill>
                <a:schemeClr val="accent2">
                  <a:lumMod val="60000"/>
                  <a:lumOff val="40000"/>
                </a:schemeClr>
              </a:solidFill>
              <a:effectLst/>
              <a:uLnTx/>
              <a:uFillTx/>
            </a:endParaRPr>
          </a:p>
        </p:txBody>
      </p:sp>
    </p:spTree>
    <p:extLst>
      <p:ext uri="{BB962C8B-B14F-4D97-AF65-F5344CB8AC3E}">
        <p14:creationId xmlns:p14="http://schemas.microsoft.com/office/powerpoint/2010/main" val="184800638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93FFE3B-E4E3-4FE2-8DEC-DDA9DE229DB7}"/>
              </a:ext>
            </a:extLst>
          </p:cNvPr>
          <p:cNvSpPr txBox="1"/>
          <p:nvPr/>
        </p:nvSpPr>
        <p:spPr>
          <a:xfrm>
            <a:off x="247651" y="1166097"/>
            <a:ext cx="11695564" cy="4401205"/>
          </a:xfrm>
          <a:prstGeom prst="rect">
            <a:avLst/>
          </a:prstGeom>
          <a:noFill/>
        </p:spPr>
        <p:txBody>
          <a:bodyPr wrap="square" rtlCol="0">
            <a:spAutoFit/>
          </a:bodyPr>
          <a:lstStyle/>
          <a:p>
            <a:pPr algn="ctr"/>
            <a:r>
              <a:rPr lang="en-US" sz="2800" dirty="0">
                <a:solidFill>
                  <a:schemeClr val="accent2">
                    <a:lumMod val="40000"/>
                    <a:lumOff val="60000"/>
                  </a:schemeClr>
                </a:solidFill>
              </a:rPr>
              <a:t>THIS PRESENTATION IS A VISUAL REPRESENTATION OF THE TRIBAL TRANSPORTATION FORMULA ESTABLISHED IN LAW – </a:t>
            </a:r>
          </a:p>
          <a:p>
            <a:pPr algn="ctr"/>
            <a:r>
              <a:rPr lang="en-US" sz="2800" dirty="0">
                <a:solidFill>
                  <a:schemeClr val="accent2">
                    <a:lumMod val="40000"/>
                    <a:lumOff val="60000"/>
                  </a:schemeClr>
                </a:solidFill>
              </a:rPr>
              <a:t> 23 UNITED STATES CODE SECTION 202.</a:t>
            </a:r>
          </a:p>
          <a:p>
            <a:pPr algn="ctr"/>
            <a:endParaRPr lang="en-US" sz="2800" dirty="0">
              <a:solidFill>
                <a:schemeClr val="accent2">
                  <a:lumMod val="40000"/>
                  <a:lumOff val="60000"/>
                </a:schemeClr>
              </a:solidFill>
            </a:endParaRPr>
          </a:p>
          <a:p>
            <a:pPr algn="ctr"/>
            <a:r>
              <a:rPr lang="en-US" sz="2800" dirty="0">
                <a:solidFill>
                  <a:srgbClr val="3C3B45"/>
                </a:solidFill>
              </a:rPr>
              <a:t>EACH PART OF THE FORMULA WILL BE EXPLAINED, INCLUDING A MATHEMATICAL EXAMPLE.</a:t>
            </a:r>
          </a:p>
          <a:p>
            <a:pPr algn="ctr"/>
            <a:endParaRPr lang="en-US" sz="2800" dirty="0">
              <a:solidFill>
                <a:srgbClr val="3C3B45"/>
              </a:solidFill>
            </a:endParaRPr>
          </a:p>
          <a:p>
            <a:pPr algn="ctr"/>
            <a:r>
              <a:rPr lang="en-US" sz="2800" dirty="0">
                <a:solidFill>
                  <a:srgbClr val="3C3B45"/>
                </a:solidFill>
              </a:rPr>
              <a:t>THE EXAMPLES WILL INCLUDE NUMBERS THAT REPRESENT THE AVERAGE VALUES FOR TRIBES, BUT THE NUMBERS DO NOT REPRESENT ACTUAL VALUES FOR ANY REAL TRIBE.</a:t>
            </a:r>
          </a:p>
        </p:txBody>
      </p:sp>
    </p:spTree>
    <p:extLst>
      <p:ext uri="{BB962C8B-B14F-4D97-AF65-F5344CB8AC3E}">
        <p14:creationId xmlns:p14="http://schemas.microsoft.com/office/powerpoint/2010/main" val="3365151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3" name="Oval 12"/>
          <p:cNvSpPr/>
          <p:nvPr/>
        </p:nvSpPr>
        <p:spPr>
          <a:xfrm>
            <a:off x="4701361" y="395000"/>
            <a:ext cx="3383280" cy="3383280"/>
          </a:xfrm>
          <a:prstGeom prst="ellipse">
            <a:avLst/>
          </a:prstGeom>
          <a:ln>
            <a:no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9" name="Chart 8"/>
          <p:cNvGraphicFramePr>
            <a:graphicFrameLocks/>
          </p:cNvGraphicFramePr>
          <p:nvPr>
            <p:extLst>
              <p:ext uri="{D42A27DB-BD31-4B8C-83A1-F6EECF244321}">
                <p14:modId xmlns:p14="http://schemas.microsoft.com/office/powerpoint/2010/main" val="20573082"/>
              </p:ext>
            </p:extLst>
          </p:nvPr>
        </p:nvGraphicFramePr>
        <p:xfrm>
          <a:off x="4107001" y="251927"/>
          <a:ext cx="4572000" cy="3648269"/>
        </p:xfrm>
        <a:graphic>
          <a:graphicData uri="http://schemas.openxmlformats.org/drawingml/2006/chart">
            <c:chart xmlns:c="http://schemas.openxmlformats.org/drawingml/2006/chart" xmlns:r="http://schemas.openxmlformats.org/officeDocument/2006/relationships" r:id="rId2"/>
          </a:graphicData>
        </a:graphic>
      </p:graphicFrame>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Oval 9"/>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TextBox 21"/>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3" name="TextBox 22"/>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4" name="TextBox 23"/>
          <p:cNvSpPr txBox="1"/>
          <p:nvPr/>
        </p:nvSpPr>
        <p:spPr>
          <a:xfrm>
            <a:off x="4932329" y="108946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6" name="TextBox 25"/>
          <p:cNvSpPr txBox="1"/>
          <p:nvPr/>
        </p:nvSpPr>
        <p:spPr>
          <a:xfrm>
            <a:off x="6397902" y="107678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7" name="TextBox 26"/>
          <p:cNvSpPr txBox="1"/>
          <p:nvPr/>
        </p:nvSpPr>
        <p:spPr>
          <a:xfrm>
            <a:off x="5299851" y="2557169"/>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29" name="TextBox 28"/>
          <p:cNvSpPr txBox="1"/>
          <p:nvPr/>
        </p:nvSpPr>
        <p:spPr>
          <a:xfrm>
            <a:off x="6091476" y="1581009"/>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B</a:t>
            </a:r>
          </a:p>
        </p:txBody>
      </p:sp>
      <p:sp>
        <p:nvSpPr>
          <p:cNvPr id="25" name="TextBox 24">
            <a:extLst>
              <a:ext uri="{FF2B5EF4-FFF2-40B4-BE49-F238E27FC236}">
                <a16:creationId xmlns:a16="http://schemas.microsoft.com/office/drawing/2014/main" id="{BB430242-4E83-4BA6-86E0-2E487BBAED5F}"/>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0" name="!!Safety">
            <a:extLst>
              <a:ext uri="{FF2B5EF4-FFF2-40B4-BE49-F238E27FC236}">
                <a16:creationId xmlns:a16="http://schemas.microsoft.com/office/drawing/2014/main" id="{78374BD8-4935-47E4-B142-32169C6DA8EE}"/>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HPP">
            <a:extLst>
              <a:ext uri="{FF2B5EF4-FFF2-40B4-BE49-F238E27FC236}">
                <a16:creationId xmlns:a16="http://schemas.microsoft.com/office/drawing/2014/main" id="{AEC2B9CD-4FDE-4B86-BAC7-0D8C04489A18}"/>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lanning">
            <a:extLst>
              <a:ext uri="{FF2B5EF4-FFF2-40B4-BE49-F238E27FC236}">
                <a16:creationId xmlns:a16="http://schemas.microsoft.com/office/drawing/2014/main" id="{762332E0-CB8C-480E-BA4C-880612AA7FC1}"/>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PMO">
            <a:extLst>
              <a:ext uri="{FF2B5EF4-FFF2-40B4-BE49-F238E27FC236}">
                <a16:creationId xmlns:a16="http://schemas.microsoft.com/office/drawing/2014/main" id="{7691C41F-33A0-4DDB-B2E6-58A195413FED}"/>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32717DCD-2AAC-44C8-AF38-F49EF3A3D616}"/>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5" name="TextBox 34">
            <a:extLst>
              <a:ext uri="{FF2B5EF4-FFF2-40B4-BE49-F238E27FC236}">
                <a16:creationId xmlns:a16="http://schemas.microsoft.com/office/drawing/2014/main" id="{3948CA7F-5147-4BA9-B134-5306EC8D11AD}"/>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6" name="TextBox 35">
            <a:extLst>
              <a:ext uri="{FF2B5EF4-FFF2-40B4-BE49-F238E27FC236}">
                <a16:creationId xmlns:a16="http://schemas.microsoft.com/office/drawing/2014/main" id="{FFF8BB39-C131-4093-89D4-C339821DE511}"/>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7" name="TextBox 36">
            <a:extLst>
              <a:ext uri="{FF2B5EF4-FFF2-40B4-BE49-F238E27FC236}">
                <a16:creationId xmlns:a16="http://schemas.microsoft.com/office/drawing/2014/main" id="{B64DEC1C-17A3-414F-BB90-CB0FFB4BCAF7}"/>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8" name="Rectangle 27"/>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46777532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88F73-D6B2-4F0F-BD1F-2E029ACE45FA}"/>
              </a:ext>
            </a:extLst>
          </p:cNvPr>
          <p:cNvSpPr>
            <a:spLocks noGrp="1"/>
          </p:cNvSpPr>
          <p:nvPr>
            <p:ph type="title"/>
          </p:nvPr>
        </p:nvSpPr>
        <p:spPr>
          <a:xfrm>
            <a:off x="1419726" y="365125"/>
            <a:ext cx="9934074" cy="1325563"/>
          </a:xfrm>
        </p:spPr>
        <p:txBody>
          <a:bodyPr/>
          <a:lstStyle/>
          <a:p>
            <a:r>
              <a:rPr lang="en-US" b="1" dirty="0">
                <a:solidFill>
                  <a:srgbClr val="F8CBAD"/>
                </a:solidFill>
              </a:rPr>
              <a:t>Contact Information</a:t>
            </a:r>
          </a:p>
        </p:txBody>
      </p:sp>
      <p:sp>
        <p:nvSpPr>
          <p:cNvPr id="3" name="Content Placeholder 2">
            <a:extLst>
              <a:ext uri="{FF2B5EF4-FFF2-40B4-BE49-F238E27FC236}">
                <a16:creationId xmlns:a16="http://schemas.microsoft.com/office/drawing/2014/main" id="{BE31B23F-ACD1-43C9-A0F3-AEA8E0F1564C}"/>
              </a:ext>
            </a:extLst>
          </p:cNvPr>
          <p:cNvSpPr>
            <a:spLocks noGrp="1"/>
          </p:cNvSpPr>
          <p:nvPr>
            <p:ph idx="1"/>
          </p:nvPr>
        </p:nvSpPr>
        <p:spPr>
          <a:xfrm>
            <a:off x="1419724" y="2249905"/>
            <a:ext cx="9934075" cy="2201779"/>
          </a:xfrm>
        </p:spPr>
        <p:txBody>
          <a:bodyPr/>
          <a:lstStyle/>
          <a:p>
            <a:pPr marL="0" indent="0">
              <a:buNone/>
            </a:pPr>
            <a:r>
              <a:rPr lang="en-US" b="1" dirty="0">
                <a:solidFill>
                  <a:srgbClr val="F8CBAD"/>
                </a:solidFill>
              </a:rPr>
              <a:t>Matthew Bird</a:t>
            </a:r>
          </a:p>
          <a:p>
            <a:pPr marL="0" indent="0">
              <a:buNone/>
            </a:pPr>
            <a:r>
              <a:rPr lang="en-US" dirty="0">
                <a:solidFill>
                  <a:srgbClr val="F8CBAD"/>
                </a:solidFill>
              </a:rPr>
              <a:t>Finance Manager, FHWA Office of Tribal Transportation</a:t>
            </a:r>
          </a:p>
          <a:p>
            <a:pPr marL="0" indent="0">
              <a:buNone/>
            </a:pPr>
            <a:r>
              <a:rPr lang="en-US" dirty="0">
                <a:solidFill>
                  <a:srgbClr val="F8CBAD"/>
                </a:solidFill>
              </a:rPr>
              <a:t>matthew.bird@dot.gov</a:t>
            </a:r>
          </a:p>
          <a:p>
            <a:pPr marL="0" indent="0">
              <a:buNone/>
            </a:pPr>
            <a:r>
              <a:rPr lang="en-US" dirty="0">
                <a:solidFill>
                  <a:srgbClr val="F8CBAD"/>
                </a:solidFill>
              </a:rPr>
              <a:t>503-316-2551</a:t>
            </a:r>
          </a:p>
        </p:txBody>
      </p:sp>
      <p:pic>
        <p:nvPicPr>
          <p:cNvPr id="4" name="Picture 3">
            <a:extLst>
              <a:ext uri="{FF2B5EF4-FFF2-40B4-BE49-F238E27FC236}">
                <a16:creationId xmlns:a16="http://schemas.microsoft.com/office/drawing/2014/main" id="{12AFDBBB-0B37-D601-EB51-0AFC17A88298}"/>
              </a:ext>
            </a:extLst>
          </p:cNvPr>
          <p:cNvPicPr>
            <a:picLocks noChangeAspect="1"/>
          </p:cNvPicPr>
          <p:nvPr/>
        </p:nvPicPr>
        <p:blipFill>
          <a:blip r:embed="rId2"/>
          <a:stretch>
            <a:fillRect/>
          </a:stretch>
        </p:blipFill>
        <p:spPr>
          <a:xfrm>
            <a:off x="9156404" y="3429000"/>
            <a:ext cx="2359031" cy="2359031"/>
          </a:xfrm>
          <a:prstGeom prst="rect">
            <a:avLst/>
          </a:prstGeom>
        </p:spPr>
      </p:pic>
    </p:spTree>
    <p:extLst>
      <p:ext uri="{BB962C8B-B14F-4D97-AF65-F5344CB8AC3E}">
        <p14:creationId xmlns:p14="http://schemas.microsoft.com/office/powerpoint/2010/main" val="288540820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1"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2" name="TextBox 21"/>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4" name="TextBox 23"/>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5" name="TextBox 24"/>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26" name="Straight Arrow Connector 25"/>
          <p:cNvCxnSpPr>
            <a:stCxn id="21" idx="0"/>
            <a:endCxn id="25"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a:stCxn id="20" idx="1"/>
            <a:endCxn id="25"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18" idx="2"/>
            <a:endCxn id="25"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23" name="TextBox 22"/>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Tree>
    <p:extLst>
      <p:ext uri="{BB962C8B-B14F-4D97-AF65-F5344CB8AC3E}">
        <p14:creationId xmlns:p14="http://schemas.microsoft.com/office/powerpoint/2010/main" val="2807016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9B953F3-86B1-48FC-BA54-0F1F6E2B7AD6}"/>
              </a:ext>
            </a:extLst>
          </p:cNvPr>
          <p:cNvSpPr>
            <a:spLocks noGrp="1"/>
          </p:cNvSpPr>
          <p:nvPr>
            <p:ph idx="1"/>
          </p:nvPr>
        </p:nvSpPr>
        <p:spPr>
          <a:xfrm>
            <a:off x="838200" y="2901142"/>
            <a:ext cx="10515600" cy="2152996"/>
          </a:xfrm>
        </p:spPr>
        <p:txBody>
          <a:bodyPr>
            <a:normAutofit/>
          </a:bodyPr>
          <a:lstStyle/>
          <a:p>
            <a:pPr marL="0" indent="0" algn="ctr">
              <a:buNone/>
            </a:pPr>
            <a:r>
              <a:rPr lang="en-US" sz="12000" dirty="0">
                <a:solidFill>
                  <a:srgbClr val="F8CBAD"/>
                </a:solidFill>
              </a:rPr>
              <a:t>BREAK</a:t>
            </a:r>
          </a:p>
        </p:txBody>
      </p:sp>
      <p:sp>
        <p:nvSpPr>
          <p:cNvPr id="4" name="Action Button: Go Forward or Next 3">
            <a:hlinkClick r:id="" action="ppaction://hlinkshowjump?jump=nextslide" highlightClick="1"/>
            <a:extLst>
              <a:ext uri="{FF2B5EF4-FFF2-40B4-BE49-F238E27FC236}">
                <a16:creationId xmlns:a16="http://schemas.microsoft.com/office/drawing/2014/main" id="{036D93D5-B4C9-42E6-900A-01B041DB82F5}"/>
              </a:ext>
            </a:extLst>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98295229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Oval 13"/>
          <p:cNvSpPr/>
          <p:nvPr/>
        </p:nvSpPr>
        <p:spPr>
          <a:xfrm>
            <a:off x="10764385" y="398048"/>
            <a:ext cx="722913" cy="722913"/>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sp>
        <p:nvSpPr>
          <p:cNvPr id="15" name="TextBox 14"/>
          <p:cNvSpPr txBox="1"/>
          <p:nvPr/>
        </p:nvSpPr>
        <p:spPr>
          <a:xfrm>
            <a:off x="10850541" y="547834"/>
            <a:ext cx="549676"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Tree>
    <p:extLst>
      <p:ext uri="{BB962C8B-B14F-4D97-AF65-F5344CB8AC3E}">
        <p14:creationId xmlns:p14="http://schemas.microsoft.com/office/powerpoint/2010/main" val="580635424"/>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Oval 47"/>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Rectangle 60"/>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51" name="TextBox 50"/>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16" name="TextBox 15"/>
          <p:cNvSpPr txBox="1"/>
          <p:nvPr/>
        </p:nvSpPr>
        <p:spPr>
          <a:xfrm>
            <a:off x="337763" y="2909295"/>
            <a:ext cx="3424972" cy="1477328"/>
          </a:xfrm>
          <a:prstGeom prst="rect">
            <a:avLst/>
          </a:prstGeom>
          <a:noFill/>
        </p:spPr>
        <p:txBody>
          <a:bodyPr wrap="square" rtlCol="0">
            <a:spAutoFit/>
          </a:bodyPr>
          <a:lstStyle/>
          <a:p>
            <a:pPr lvl="0" algn="ctr">
              <a:defRPr/>
            </a:pPr>
            <a:r>
              <a:rPr lang="en-US" kern="0" dirty="0">
                <a:solidFill>
                  <a:srgbClr val="91C0EB"/>
                </a:solidFill>
              </a:rPr>
              <a:t>FOR THE FIRST $</a:t>
            </a:r>
            <a:r>
              <a:rPr kumimoji="0" lang="en-US" sz="1800" b="0" i="0" u="none" strike="noStrike" kern="0" cap="none" spc="0" normalizeH="0" baseline="0" noProof="0" dirty="0">
                <a:ln>
                  <a:noFill/>
                </a:ln>
                <a:solidFill>
                  <a:srgbClr val="91C0EB"/>
                </a:solidFill>
                <a:effectLst/>
                <a:uLnTx/>
                <a:uFillTx/>
              </a:rPr>
              <a:t>275,000,000 OF THE TRIBAL TRANSPORTATION</a:t>
            </a:r>
            <a:r>
              <a:rPr kumimoji="0" lang="en-US" sz="1800" b="0" i="0" u="none" strike="noStrike" kern="0" cap="none" spc="0" normalizeH="0" noProof="0" dirty="0">
                <a:ln>
                  <a:noFill/>
                </a:ln>
                <a:solidFill>
                  <a:srgbClr val="91C0EB"/>
                </a:solidFill>
                <a:effectLst/>
                <a:uLnTx/>
                <a:uFillTx/>
              </a:rPr>
              <a:t> PROGRAM </a:t>
            </a:r>
            <a:r>
              <a:rPr lang="en-US" kern="0" dirty="0">
                <a:solidFill>
                  <a:srgbClr val="91C0EB"/>
                </a:solidFill>
              </a:rPr>
              <a:t>ANNUAL </a:t>
            </a:r>
            <a:r>
              <a:rPr kumimoji="0" lang="en-US" sz="1800" b="0" i="0" u="none" strike="noStrike" kern="0" cap="none" spc="0" normalizeH="0" baseline="0" noProof="0" dirty="0">
                <a:ln>
                  <a:noFill/>
                </a:ln>
                <a:solidFill>
                  <a:srgbClr val="91C0EB"/>
                </a:solidFill>
                <a:effectLst/>
                <a:uLnTx/>
                <a:uFillTx/>
              </a:rPr>
              <a:t>ALLOCATION, SET ASIDE 30% OF THE FUNDS AS SUPPLEMENTAL</a:t>
            </a:r>
            <a:r>
              <a:rPr kumimoji="0" lang="en-US" sz="1800" b="0" i="0" u="none" strike="noStrike" kern="0" cap="none" spc="0" normalizeH="0" noProof="0" dirty="0">
                <a:ln>
                  <a:noFill/>
                </a:ln>
                <a:solidFill>
                  <a:srgbClr val="91C0EB"/>
                </a:solidFill>
                <a:effectLst/>
                <a:uLnTx/>
                <a:uFillTx/>
              </a:rPr>
              <a:t> FUNDING.</a:t>
            </a:r>
            <a:r>
              <a:rPr lang="en-US" kern="0" dirty="0">
                <a:solidFill>
                  <a:srgbClr val="91C0EB"/>
                </a:solidFill>
              </a:rPr>
              <a:t> </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3444211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Oval 47"/>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Rectangle 60"/>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51" name="TextBox 50"/>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16" name="TextBox 15"/>
          <p:cNvSpPr txBox="1"/>
          <p:nvPr/>
        </p:nvSpPr>
        <p:spPr>
          <a:xfrm>
            <a:off x="337763" y="2909295"/>
            <a:ext cx="3424972" cy="1477328"/>
          </a:xfrm>
          <a:prstGeom prst="rect">
            <a:avLst/>
          </a:prstGeom>
          <a:noFill/>
        </p:spPr>
        <p:txBody>
          <a:bodyPr wrap="square" rtlCol="0">
            <a:spAutoFit/>
          </a:bodyPr>
          <a:lstStyle/>
          <a:p>
            <a:pPr lvl="0" algn="ctr">
              <a:defRPr/>
            </a:pPr>
            <a:r>
              <a:rPr lang="en-US" kern="0" dirty="0">
                <a:solidFill>
                  <a:srgbClr val="91C0EB"/>
                </a:solidFill>
              </a:rPr>
              <a:t>FOR THE FIRST $</a:t>
            </a:r>
            <a:r>
              <a:rPr kumimoji="0" lang="en-US" sz="1800" b="0" i="0" u="none" strike="noStrike" kern="0" cap="none" spc="0" normalizeH="0" baseline="0" noProof="0" dirty="0">
                <a:ln>
                  <a:noFill/>
                </a:ln>
                <a:solidFill>
                  <a:srgbClr val="91C0EB"/>
                </a:solidFill>
                <a:effectLst/>
                <a:uLnTx/>
                <a:uFillTx/>
              </a:rPr>
              <a:t>275,000,000 OF THE TRIBAL TRANSPORTATION</a:t>
            </a:r>
            <a:r>
              <a:rPr kumimoji="0" lang="en-US" sz="1800" b="0" i="0" u="none" strike="noStrike" kern="0" cap="none" spc="0" normalizeH="0" noProof="0" dirty="0">
                <a:ln>
                  <a:noFill/>
                </a:ln>
                <a:solidFill>
                  <a:srgbClr val="91C0EB"/>
                </a:solidFill>
                <a:effectLst/>
                <a:uLnTx/>
                <a:uFillTx/>
              </a:rPr>
              <a:t> PROGRAM </a:t>
            </a:r>
            <a:r>
              <a:rPr lang="en-US" kern="0" dirty="0">
                <a:solidFill>
                  <a:srgbClr val="91C0EB"/>
                </a:solidFill>
              </a:rPr>
              <a:t>ANNUAL </a:t>
            </a:r>
            <a:r>
              <a:rPr kumimoji="0" lang="en-US" sz="1800" b="0" i="0" u="none" strike="noStrike" kern="0" cap="none" spc="0" normalizeH="0" baseline="0" noProof="0" dirty="0">
                <a:ln>
                  <a:noFill/>
                </a:ln>
                <a:solidFill>
                  <a:srgbClr val="91C0EB"/>
                </a:solidFill>
                <a:effectLst/>
                <a:uLnTx/>
                <a:uFillTx/>
              </a:rPr>
              <a:t>ALLOCATION, SET ASIDE 30% OF THE FUNDS AS SUPPLEMENTAL</a:t>
            </a:r>
            <a:r>
              <a:rPr kumimoji="0" lang="en-US" sz="1800" b="0" i="0" u="none" strike="noStrike" kern="0" cap="none" spc="0" normalizeH="0" noProof="0" dirty="0">
                <a:ln>
                  <a:noFill/>
                </a:ln>
                <a:solidFill>
                  <a:srgbClr val="91C0EB"/>
                </a:solidFill>
                <a:effectLst/>
                <a:uLnTx/>
                <a:uFillTx/>
              </a:rPr>
              <a:t> FUNDING.</a:t>
            </a:r>
            <a:r>
              <a:rPr lang="en-US" kern="0" dirty="0">
                <a:solidFill>
                  <a:srgbClr val="91C0EB"/>
                </a:solidFill>
              </a:rPr>
              <a:t> </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3337570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5000">
        <p159:morph option="byObject"/>
      </p:transition>
    </mc:Choice>
    <mc:Fallback xmlns="">
      <p:transition spd="slow" advClick="0" advTm="5000">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Oval 47"/>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 name="Partial Circle 46"/>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61" name="Rectangle 60"/>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65" name="TextBox 64"/>
          <p:cNvSpPr txBox="1"/>
          <p:nvPr/>
        </p:nvSpPr>
        <p:spPr>
          <a:xfrm>
            <a:off x="6102812" y="3509459"/>
            <a:ext cx="1018829"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1">
                    <a:lumMod val="50000"/>
                  </a:schemeClr>
                </a:solidFill>
                <a:effectLst/>
                <a:uLnTx/>
                <a:uFillTx/>
              </a:rPr>
              <a:t>30% </a:t>
            </a:r>
            <a:r>
              <a:rPr kumimoji="0" lang="en-US" sz="2400" b="0" i="0" u="none" strike="noStrike" kern="0" cap="none" spc="0" normalizeH="0" baseline="0" noProof="0" dirty="0">
                <a:ln>
                  <a:noFill/>
                </a:ln>
                <a:noFill/>
                <a:effectLst/>
                <a:uLnTx/>
                <a:uFillTx/>
              </a:rPr>
              <a:t>=</a:t>
            </a: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18" name="TextBox 17"/>
          <p:cNvSpPr txBox="1"/>
          <p:nvPr/>
        </p:nvSpPr>
        <p:spPr>
          <a:xfrm>
            <a:off x="337763" y="2909295"/>
            <a:ext cx="3424972" cy="1477328"/>
          </a:xfrm>
          <a:prstGeom prst="rect">
            <a:avLst/>
          </a:prstGeom>
          <a:noFill/>
        </p:spPr>
        <p:txBody>
          <a:bodyPr wrap="square" rtlCol="0">
            <a:spAutoFit/>
          </a:bodyPr>
          <a:lstStyle/>
          <a:p>
            <a:pPr lvl="0" algn="ctr">
              <a:defRPr/>
            </a:pPr>
            <a:r>
              <a:rPr lang="en-US" kern="0" dirty="0">
                <a:solidFill>
                  <a:srgbClr val="91C0EB"/>
                </a:solidFill>
              </a:rPr>
              <a:t>FOR THE FIRST $</a:t>
            </a:r>
            <a:r>
              <a:rPr kumimoji="0" lang="en-US" sz="1800" b="0" i="0" u="none" strike="noStrike" kern="0" cap="none" spc="0" normalizeH="0" baseline="0" noProof="0" dirty="0">
                <a:ln>
                  <a:noFill/>
                </a:ln>
                <a:solidFill>
                  <a:srgbClr val="91C0EB"/>
                </a:solidFill>
                <a:effectLst/>
                <a:uLnTx/>
                <a:uFillTx/>
              </a:rPr>
              <a:t>275,000,000 OF THE TRIBAL TRANSPORTATION</a:t>
            </a:r>
            <a:r>
              <a:rPr kumimoji="0" lang="en-US" sz="1800" b="0" i="0" u="none" strike="noStrike" kern="0" cap="none" spc="0" normalizeH="0" noProof="0" dirty="0">
                <a:ln>
                  <a:noFill/>
                </a:ln>
                <a:solidFill>
                  <a:srgbClr val="91C0EB"/>
                </a:solidFill>
                <a:effectLst/>
                <a:uLnTx/>
                <a:uFillTx/>
              </a:rPr>
              <a:t> PROGRAM </a:t>
            </a:r>
            <a:r>
              <a:rPr lang="en-US" kern="0" dirty="0">
                <a:solidFill>
                  <a:srgbClr val="91C0EB"/>
                </a:solidFill>
              </a:rPr>
              <a:t>ANNUAL </a:t>
            </a:r>
            <a:r>
              <a:rPr kumimoji="0" lang="en-US" sz="1800" b="0" i="0" u="none" strike="noStrike" kern="0" cap="none" spc="0" normalizeH="0" baseline="0" noProof="0" dirty="0">
                <a:ln>
                  <a:noFill/>
                </a:ln>
                <a:solidFill>
                  <a:srgbClr val="91C0EB"/>
                </a:solidFill>
                <a:effectLst/>
                <a:uLnTx/>
                <a:uFillTx/>
              </a:rPr>
              <a:t>ALLOCATION, SET ASIDE 30% OF THE FUNDS AS SUPPLEMENTAL</a:t>
            </a:r>
            <a:r>
              <a:rPr kumimoji="0" lang="en-US" sz="1800" b="0" i="0" u="none" strike="noStrike" kern="0" cap="none" spc="0" normalizeH="0" noProof="0" dirty="0">
                <a:ln>
                  <a:noFill/>
                </a:ln>
                <a:solidFill>
                  <a:srgbClr val="91C0EB"/>
                </a:solidFill>
                <a:effectLst/>
                <a:uLnTx/>
                <a:uFillTx/>
              </a:rPr>
              <a:t> FUNDING.</a:t>
            </a:r>
            <a:r>
              <a:rPr lang="en-US" kern="0" dirty="0">
                <a:solidFill>
                  <a:srgbClr val="91C0EB"/>
                </a:solidFill>
              </a:rPr>
              <a:t> </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600638544"/>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15" name="Oval 14"/>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 name="Partial Circle 15"/>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18" name="Rectangle 17"/>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53" name="Rectangle 52"/>
          <p:cNvSpPr/>
          <p:nvPr/>
        </p:nvSpPr>
        <p:spPr>
          <a:xfrm>
            <a:off x="6054608" y="3695841"/>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19" name="TextBox 18"/>
          <p:cNvSpPr txBox="1"/>
          <p:nvPr/>
        </p:nvSpPr>
        <p:spPr>
          <a:xfrm>
            <a:off x="5943400" y="3422274"/>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accent1">
                    <a:lumMod val="50000"/>
                  </a:schemeClr>
                </a:solidFill>
                <a:effectLst/>
                <a:uLnTx/>
                <a:uFillTx/>
              </a:rPr>
              <a:t>30% =</a:t>
            </a:r>
          </a:p>
        </p:txBody>
      </p:sp>
      <p:sp>
        <p:nvSpPr>
          <p:cNvPr id="20" name="TextBox 19"/>
          <p:cNvSpPr txBox="1"/>
          <p:nvPr/>
        </p:nvSpPr>
        <p:spPr>
          <a:xfrm>
            <a:off x="337763" y="2909295"/>
            <a:ext cx="3424972" cy="1477328"/>
          </a:xfrm>
          <a:prstGeom prst="rect">
            <a:avLst/>
          </a:prstGeom>
          <a:noFill/>
        </p:spPr>
        <p:txBody>
          <a:bodyPr wrap="square" rtlCol="0">
            <a:spAutoFit/>
          </a:bodyPr>
          <a:lstStyle/>
          <a:p>
            <a:pPr lvl="0" algn="ctr">
              <a:defRPr/>
            </a:pPr>
            <a:r>
              <a:rPr lang="en-US" kern="0" dirty="0">
                <a:solidFill>
                  <a:srgbClr val="91C0EB"/>
                </a:solidFill>
              </a:rPr>
              <a:t>FOR THE FIRST $</a:t>
            </a:r>
            <a:r>
              <a:rPr kumimoji="0" lang="en-US" sz="1800" b="0" i="0" u="none" strike="noStrike" kern="0" cap="none" spc="0" normalizeH="0" baseline="0" noProof="0" dirty="0">
                <a:ln>
                  <a:noFill/>
                </a:ln>
                <a:solidFill>
                  <a:srgbClr val="91C0EB"/>
                </a:solidFill>
                <a:effectLst/>
                <a:uLnTx/>
                <a:uFillTx/>
              </a:rPr>
              <a:t>275,000,000 OF THE TRIBAL TRANSPORTATION</a:t>
            </a:r>
            <a:r>
              <a:rPr kumimoji="0" lang="en-US" sz="1800" b="0" i="0" u="none" strike="noStrike" kern="0" cap="none" spc="0" normalizeH="0" noProof="0" dirty="0">
                <a:ln>
                  <a:noFill/>
                </a:ln>
                <a:solidFill>
                  <a:srgbClr val="91C0EB"/>
                </a:solidFill>
                <a:effectLst/>
                <a:uLnTx/>
                <a:uFillTx/>
              </a:rPr>
              <a:t> PROGRAM </a:t>
            </a:r>
            <a:r>
              <a:rPr lang="en-US" kern="0" dirty="0">
                <a:solidFill>
                  <a:srgbClr val="91C0EB"/>
                </a:solidFill>
              </a:rPr>
              <a:t>ANNUAL </a:t>
            </a:r>
            <a:r>
              <a:rPr kumimoji="0" lang="en-US" sz="1800" b="0" i="0" u="none" strike="noStrike" kern="0" cap="none" spc="0" normalizeH="0" baseline="0" noProof="0" dirty="0">
                <a:ln>
                  <a:noFill/>
                </a:ln>
                <a:solidFill>
                  <a:srgbClr val="91C0EB"/>
                </a:solidFill>
                <a:effectLst/>
                <a:uLnTx/>
                <a:uFillTx/>
              </a:rPr>
              <a:t>ALLOCATION, SET ASIDE 30% OF THE FUNDS AS SUPPLEMENTAL</a:t>
            </a:r>
            <a:r>
              <a:rPr kumimoji="0" lang="en-US" sz="1800" b="0" i="0" u="none" strike="noStrike" kern="0" cap="none" spc="0" normalizeH="0" noProof="0" dirty="0">
                <a:ln>
                  <a:noFill/>
                </a:ln>
                <a:solidFill>
                  <a:srgbClr val="91C0EB"/>
                </a:solidFill>
                <a:effectLst/>
                <a:uLnTx/>
                <a:uFillTx/>
              </a:rPr>
              <a:t> FUNDING.</a:t>
            </a:r>
            <a:r>
              <a:rPr lang="en-US" kern="0" dirty="0">
                <a:solidFill>
                  <a:srgbClr val="91C0EB"/>
                </a:solidFill>
              </a:rPr>
              <a:t> </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5680942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000">
        <p159:morph option="byObject"/>
      </p:transition>
    </mc:Choice>
    <mc:Fallback xmlns="">
      <p:transition spd="slow" advClick="0" advTm="4000">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9" name="TextBox 58"/>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FOR ANY AMOUNT OF THE ANNUAL ALLOCATION THAT </a:t>
            </a:r>
            <a:r>
              <a:rPr lang="en-US" kern="0" dirty="0">
                <a:solidFill>
                  <a:srgbClr val="91C0EB"/>
                </a:solidFill>
              </a:rPr>
              <a:t>EXCEEDS </a:t>
            </a:r>
            <a:r>
              <a:rPr kumimoji="0" lang="en-US" sz="1800" b="0" i="0" u="none" strike="noStrike" kern="0" cap="none" spc="0" normalizeH="0" baseline="0" noProof="0" dirty="0">
                <a:ln>
                  <a:noFill/>
                </a:ln>
                <a:solidFill>
                  <a:srgbClr val="91C0EB"/>
                </a:solidFill>
                <a:effectLst/>
                <a:uLnTx/>
                <a:uFillTx/>
              </a:rPr>
              <a:t>$275,000,000</a:t>
            </a: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23" name="Oval 22"/>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4" name="Partial Circle 23"/>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5" name="Rectangle 24"/>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26" name="Rectangle 25"/>
          <p:cNvSpPr/>
          <p:nvPr/>
        </p:nvSpPr>
        <p:spPr>
          <a:xfrm>
            <a:off x="6054608" y="3695841"/>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27" name="TextBox 26"/>
          <p:cNvSpPr txBox="1"/>
          <p:nvPr/>
        </p:nvSpPr>
        <p:spPr>
          <a:xfrm>
            <a:off x="5943400" y="3422274"/>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accent1">
                    <a:lumMod val="50000"/>
                  </a:schemeClr>
                </a:solidFill>
                <a:effectLst/>
                <a:uLnTx/>
                <a:uFillTx/>
              </a:rPr>
              <a:t>30% =</a:t>
            </a:r>
          </a:p>
        </p:txBody>
      </p:sp>
      <p:sp>
        <p:nvSpPr>
          <p:cNvPr id="15" name="Oval 14">
            <a:extLst>
              <a:ext uri="{FF2B5EF4-FFF2-40B4-BE49-F238E27FC236}">
                <a16:creationId xmlns:a16="http://schemas.microsoft.com/office/drawing/2014/main" id="{1A9EFEA5-4E6A-47C1-B114-BB5F1060B1AF}"/>
              </a:ext>
            </a:extLst>
          </p:cNvPr>
          <p:cNvSpPr/>
          <p:nvPr/>
        </p:nvSpPr>
        <p:spPr>
          <a:xfrm>
            <a:off x="8833353" y="3103784"/>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15">
            <a:extLst>
              <a:ext uri="{FF2B5EF4-FFF2-40B4-BE49-F238E27FC236}">
                <a16:creationId xmlns:a16="http://schemas.microsoft.com/office/drawing/2014/main" id="{0C2DCBED-7DAB-4C53-9BC8-2B826C143A50}"/>
              </a:ext>
            </a:extLst>
          </p:cNvPr>
          <p:cNvSpPr/>
          <p:nvPr/>
        </p:nvSpPr>
        <p:spPr>
          <a:xfrm>
            <a:off x="8604025" y="5205574"/>
            <a:ext cx="214488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$275M</a:t>
            </a:r>
          </a:p>
        </p:txBody>
      </p:sp>
    </p:spTree>
    <p:extLst>
      <p:ext uri="{BB962C8B-B14F-4D97-AF65-F5344CB8AC3E}">
        <p14:creationId xmlns:p14="http://schemas.microsoft.com/office/powerpoint/2010/main" val="2739977934"/>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0" name="Rectangle 29"/>
          <p:cNvSpPr/>
          <p:nvPr/>
        </p:nvSpPr>
        <p:spPr>
          <a:xfrm>
            <a:off x="1713056" y="4225945"/>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40000"/>
                    <a:lumOff val="60000"/>
                  </a:schemeClr>
                </a:solidFill>
                <a:effectLst/>
                <a:uLnTx/>
                <a:uFillTx/>
              </a:rPr>
              <a:t>12.5%</a:t>
            </a:r>
          </a:p>
        </p:txBody>
      </p:sp>
      <p:sp>
        <p:nvSpPr>
          <p:cNvPr id="64" name="TextBox 63"/>
          <p:cNvSpPr txBox="1"/>
          <p:nvPr/>
        </p:nvSpPr>
        <p:spPr>
          <a:xfrm>
            <a:off x="256428" y="4225128"/>
            <a:ext cx="341180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SET ASIDE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23" name="Oval 22"/>
          <p:cNvSpPr/>
          <p:nvPr/>
        </p:nvSpPr>
        <p:spPr>
          <a:xfrm>
            <a:off x="8833353" y="3103784"/>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3"/>
          <p:cNvSpPr/>
          <p:nvPr/>
        </p:nvSpPr>
        <p:spPr>
          <a:xfrm>
            <a:off x="8604025" y="5205574"/>
            <a:ext cx="214488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$275M</a:t>
            </a:r>
          </a:p>
        </p:txBody>
      </p:sp>
      <p:sp>
        <p:nvSpPr>
          <p:cNvPr id="25" name="Oval 24"/>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 name="Partial Circle 25"/>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7" name="Rectangle 26"/>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28" name="Rectangle 27"/>
          <p:cNvSpPr/>
          <p:nvPr/>
        </p:nvSpPr>
        <p:spPr>
          <a:xfrm>
            <a:off x="6054608" y="3695841"/>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29" name="TextBox 28"/>
          <p:cNvSpPr txBox="1"/>
          <p:nvPr/>
        </p:nvSpPr>
        <p:spPr>
          <a:xfrm>
            <a:off x="5943400" y="3422274"/>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accent1">
                    <a:lumMod val="50000"/>
                  </a:schemeClr>
                </a:solidFill>
                <a:effectLst/>
                <a:uLnTx/>
                <a:uFillTx/>
              </a:rPr>
              <a:t>30% =</a:t>
            </a:r>
          </a:p>
        </p:txBody>
      </p:sp>
      <p:sp>
        <p:nvSpPr>
          <p:cNvPr id="31" name="TextBox 30"/>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FOR ANY AMOUNT OF THE ANNUAL ALLOCATION THAT </a:t>
            </a:r>
            <a:r>
              <a:rPr lang="en-US" kern="0" dirty="0">
                <a:solidFill>
                  <a:srgbClr val="91C0EB"/>
                </a:solidFill>
              </a:rPr>
              <a:t>EXCEEDS </a:t>
            </a:r>
            <a:r>
              <a:rPr kumimoji="0" lang="en-US" sz="1800" b="0" i="0" u="none" strike="noStrike" kern="0" cap="none" spc="0" normalizeH="0" baseline="0" noProof="0" dirty="0">
                <a:ln>
                  <a:noFill/>
                </a:ln>
                <a:solidFill>
                  <a:srgbClr val="91C0EB"/>
                </a:solidFill>
                <a:effectLst/>
                <a:uLnTx/>
                <a:uFillTx/>
              </a:rPr>
              <a:t>$275,000,000</a:t>
            </a:r>
          </a:p>
        </p:txBody>
      </p:sp>
    </p:spTree>
    <p:extLst>
      <p:ext uri="{BB962C8B-B14F-4D97-AF65-F5344CB8AC3E}">
        <p14:creationId xmlns:p14="http://schemas.microsoft.com/office/powerpoint/2010/main" val="30574950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3" name="Oval 12"/>
          <p:cNvSpPr/>
          <p:nvPr/>
        </p:nvSpPr>
        <p:spPr>
          <a:xfrm>
            <a:off x="4701361" y="395000"/>
            <a:ext cx="3383280" cy="3383280"/>
          </a:xfrm>
          <a:prstGeom prst="ellipse">
            <a:avLst/>
          </a:prstGeom>
          <a:ln>
            <a:no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9" name="Chart 8"/>
          <p:cNvGraphicFramePr>
            <a:graphicFrameLocks/>
          </p:cNvGraphicFramePr>
          <p:nvPr>
            <p:extLst>
              <p:ext uri="{D42A27DB-BD31-4B8C-83A1-F6EECF244321}">
                <p14:modId xmlns:p14="http://schemas.microsoft.com/office/powerpoint/2010/main" val="2103862314"/>
              </p:ext>
            </p:extLst>
          </p:nvPr>
        </p:nvGraphicFramePr>
        <p:xfrm>
          <a:off x="4107001" y="251927"/>
          <a:ext cx="4572000" cy="3648269"/>
        </p:xfrm>
        <a:graphic>
          <a:graphicData uri="http://schemas.openxmlformats.org/drawingml/2006/chart">
            <c:chart xmlns:c="http://schemas.openxmlformats.org/drawingml/2006/chart" xmlns:r="http://schemas.openxmlformats.org/officeDocument/2006/relationships" r:id="rId2"/>
          </a:graphicData>
        </a:graphic>
      </p:graphicFrame>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Oval 9"/>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TextBox 21"/>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3" name="TextBox 22"/>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4" name="TextBox 23"/>
          <p:cNvSpPr txBox="1"/>
          <p:nvPr/>
        </p:nvSpPr>
        <p:spPr>
          <a:xfrm>
            <a:off x="4932329" y="108946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6" name="TextBox 25"/>
          <p:cNvSpPr txBox="1"/>
          <p:nvPr/>
        </p:nvSpPr>
        <p:spPr>
          <a:xfrm>
            <a:off x="6397902" y="107678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7" name="TextBox 26"/>
          <p:cNvSpPr txBox="1"/>
          <p:nvPr/>
        </p:nvSpPr>
        <p:spPr>
          <a:xfrm>
            <a:off x="5299851" y="2557169"/>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29" name="TextBox 28"/>
          <p:cNvSpPr txBox="1"/>
          <p:nvPr/>
        </p:nvSpPr>
        <p:spPr>
          <a:xfrm>
            <a:off x="6091476" y="1581009"/>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30" name="TextBox 29">
            <a:extLst>
              <a:ext uri="{FF2B5EF4-FFF2-40B4-BE49-F238E27FC236}">
                <a16:creationId xmlns:a16="http://schemas.microsoft.com/office/drawing/2014/main" id="{6EE5A522-3358-4F4A-8D59-C5A05BA77012}"/>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3" name="TextBox 32">
            <a:extLst>
              <a:ext uri="{FF2B5EF4-FFF2-40B4-BE49-F238E27FC236}">
                <a16:creationId xmlns:a16="http://schemas.microsoft.com/office/drawing/2014/main" id="{4A198134-31CF-4D8E-AE14-B2A13CDCA59C}"/>
              </a:ext>
            </a:extLst>
          </p:cNvPr>
          <p:cNvSpPr txBox="1"/>
          <p:nvPr/>
        </p:nvSpPr>
        <p:spPr>
          <a:xfrm>
            <a:off x="2697311" y="4201815"/>
            <a:ext cx="7391378" cy="1200329"/>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FORMULA TRIBAL SHARES ARE BASED ON ELIGIBLE ROAD MILEAGE, POPULATION, AND BUREAU OF INDIAN AFFAIRS REGION SHARES.</a:t>
            </a:r>
          </a:p>
        </p:txBody>
      </p:sp>
      <p:sp>
        <p:nvSpPr>
          <p:cNvPr id="25" name="!!Safety">
            <a:extLst>
              <a:ext uri="{FF2B5EF4-FFF2-40B4-BE49-F238E27FC236}">
                <a16:creationId xmlns:a16="http://schemas.microsoft.com/office/drawing/2014/main" id="{28A0031A-B2CA-4AD3-B27D-83A3839885A8}"/>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HPP">
            <a:extLst>
              <a:ext uri="{FF2B5EF4-FFF2-40B4-BE49-F238E27FC236}">
                <a16:creationId xmlns:a16="http://schemas.microsoft.com/office/drawing/2014/main" id="{6187B24A-A771-41CD-BE33-C6D956BEE14C}"/>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lanning">
            <a:extLst>
              <a:ext uri="{FF2B5EF4-FFF2-40B4-BE49-F238E27FC236}">
                <a16:creationId xmlns:a16="http://schemas.microsoft.com/office/drawing/2014/main" id="{F3187C02-A441-44C3-8488-E75679DC1858}"/>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PMO">
            <a:extLst>
              <a:ext uri="{FF2B5EF4-FFF2-40B4-BE49-F238E27FC236}">
                <a16:creationId xmlns:a16="http://schemas.microsoft.com/office/drawing/2014/main" id="{6E9AC702-3470-4BB2-9A46-55D7D14622DD}"/>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TextBox 34">
            <a:extLst>
              <a:ext uri="{FF2B5EF4-FFF2-40B4-BE49-F238E27FC236}">
                <a16:creationId xmlns:a16="http://schemas.microsoft.com/office/drawing/2014/main" id="{B940A035-C0BA-48E2-B5E8-5E261F0B78DD}"/>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6" name="TextBox 35">
            <a:extLst>
              <a:ext uri="{FF2B5EF4-FFF2-40B4-BE49-F238E27FC236}">
                <a16:creationId xmlns:a16="http://schemas.microsoft.com/office/drawing/2014/main" id="{A2FA7C67-7EE9-4F74-BB4C-50A7DFA5874E}"/>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7" name="TextBox 36">
            <a:extLst>
              <a:ext uri="{FF2B5EF4-FFF2-40B4-BE49-F238E27FC236}">
                <a16:creationId xmlns:a16="http://schemas.microsoft.com/office/drawing/2014/main" id="{CCBEAF60-9583-4358-B46A-D1F5FA538D89}"/>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38" name="TextBox 37">
            <a:extLst>
              <a:ext uri="{FF2B5EF4-FFF2-40B4-BE49-F238E27FC236}">
                <a16:creationId xmlns:a16="http://schemas.microsoft.com/office/drawing/2014/main" id="{B29E2E42-F1FC-4618-803C-119AC913ABBB}"/>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28" name="Rectangle 27"/>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243797119"/>
      </p:ext>
    </p:extLst>
  </p:cSld>
  <p:clrMapOvr>
    <a:masterClrMapping/>
  </p:clrMapOvr>
  <mc:AlternateContent xmlns:mc="http://schemas.openxmlformats.org/markup-compatibility/2006" xmlns:p14="http://schemas.microsoft.com/office/powerpoint/2010/main">
    <mc:Choice Requires="p14">
      <p:transition p14:dur="10" advClick="0" advTm="2000"/>
    </mc:Choice>
    <mc:Fallback xmlns="">
      <p:transition advClick="0" advTm="2000"/>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23" name="Oval 22"/>
          <p:cNvSpPr/>
          <p:nvPr/>
        </p:nvSpPr>
        <p:spPr>
          <a:xfrm>
            <a:off x="8833353" y="3103784"/>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3"/>
          <p:cNvSpPr/>
          <p:nvPr/>
        </p:nvSpPr>
        <p:spPr>
          <a:xfrm>
            <a:off x="8604025" y="5205574"/>
            <a:ext cx="214488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$275M</a:t>
            </a:r>
          </a:p>
        </p:txBody>
      </p:sp>
      <p:sp>
        <p:nvSpPr>
          <p:cNvPr id="25" name="Oval 24"/>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 name="Partial Circle 25"/>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7" name="Rectangle 26"/>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28" name="Rectangle 27"/>
          <p:cNvSpPr/>
          <p:nvPr/>
        </p:nvSpPr>
        <p:spPr>
          <a:xfrm>
            <a:off x="6054608" y="3695841"/>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29" name="TextBox 28"/>
          <p:cNvSpPr txBox="1"/>
          <p:nvPr/>
        </p:nvSpPr>
        <p:spPr>
          <a:xfrm>
            <a:off x="5943400" y="3422274"/>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accent1">
                    <a:lumMod val="50000"/>
                  </a:schemeClr>
                </a:solidFill>
                <a:effectLst/>
                <a:uLnTx/>
                <a:uFillTx/>
              </a:rPr>
              <a:t>30% =</a:t>
            </a:r>
          </a:p>
        </p:txBody>
      </p:sp>
      <p:sp>
        <p:nvSpPr>
          <p:cNvPr id="51" name="Partial Circle 50"/>
          <p:cNvSpPr/>
          <p:nvPr/>
        </p:nvSpPr>
        <p:spPr>
          <a:xfrm>
            <a:off x="8811352" y="3094513"/>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62" name="Rectangle 61"/>
          <p:cNvSpPr/>
          <p:nvPr/>
        </p:nvSpPr>
        <p:spPr>
          <a:xfrm>
            <a:off x="9574854" y="3237608"/>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
        <p:nvSpPr>
          <p:cNvPr id="30" name="TextBox 29"/>
          <p:cNvSpPr txBox="1"/>
          <p:nvPr/>
        </p:nvSpPr>
        <p:spPr>
          <a:xfrm>
            <a:off x="256428" y="4225128"/>
            <a:ext cx="341180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SET ASIDE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1" name="TextBox 30"/>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FOR ANY AMOUNT OF THE ANNUAL ALLOCATION THAT </a:t>
            </a:r>
            <a:r>
              <a:rPr lang="en-US" kern="0" dirty="0">
                <a:solidFill>
                  <a:srgbClr val="91C0EB"/>
                </a:solidFill>
              </a:rPr>
              <a:t>EXCEEDS </a:t>
            </a:r>
            <a:r>
              <a:rPr kumimoji="0" lang="en-US" sz="1800" b="0" i="0" u="none" strike="noStrike" kern="0" cap="none" spc="0" normalizeH="0" baseline="0" noProof="0" dirty="0">
                <a:ln>
                  <a:noFill/>
                </a:ln>
                <a:solidFill>
                  <a:srgbClr val="91C0EB"/>
                </a:solidFill>
                <a:effectLst/>
                <a:uLnTx/>
                <a:uFillTx/>
              </a:rPr>
              <a:t>$275,000,000</a:t>
            </a:r>
          </a:p>
        </p:txBody>
      </p:sp>
    </p:spTree>
    <p:extLst>
      <p:ext uri="{BB962C8B-B14F-4D97-AF65-F5344CB8AC3E}">
        <p14:creationId xmlns:p14="http://schemas.microsoft.com/office/powerpoint/2010/main" val="32226911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64" name="TextBox 63"/>
          <p:cNvSpPr txBox="1"/>
          <p:nvPr/>
        </p:nvSpPr>
        <p:spPr>
          <a:xfrm>
            <a:off x="350930" y="3318808"/>
            <a:ext cx="3411805" cy="172354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 SUPPLEMENTAL AMOUNT IS $82,500,000 </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rgbClr val="91C0EB"/>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PLUS </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rgbClr val="91C0EB"/>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12.5% OF THE ALLOCATION IN EXCESS OF $275,000,000</a:t>
            </a:r>
          </a:p>
        </p:txBody>
      </p:sp>
      <p:sp>
        <p:nvSpPr>
          <p:cNvPr id="52" name="TextBox 51"/>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23" name="Oval 22"/>
          <p:cNvSpPr/>
          <p:nvPr/>
        </p:nvSpPr>
        <p:spPr>
          <a:xfrm>
            <a:off x="8833353" y="3103784"/>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3"/>
          <p:cNvSpPr/>
          <p:nvPr/>
        </p:nvSpPr>
        <p:spPr>
          <a:xfrm>
            <a:off x="8604025" y="5205574"/>
            <a:ext cx="214488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$275M</a:t>
            </a:r>
          </a:p>
        </p:txBody>
      </p:sp>
      <p:sp>
        <p:nvSpPr>
          <p:cNvPr id="25" name="Oval 24"/>
          <p:cNvSpPr/>
          <p:nvPr/>
        </p:nvSpPr>
        <p:spPr>
          <a:xfrm>
            <a:off x="5029200"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 name="Partial Circle 25"/>
          <p:cNvSpPr/>
          <p:nvPr/>
        </p:nvSpPr>
        <p:spPr>
          <a:xfrm>
            <a:off x="5029200"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7" name="Rectangle 26"/>
          <p:cNvSpPr/>
          <p:nvPr/>
        </p:nvSpPr>
        <p:spPr>
          <a:xfrm>
            <a:off x="5629652" y="5257800"/>
            <a:ext cx="84991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$275M</a:t>
            </a:r>
          </a:p>
        </p:txBody>
      </p:sp>
      <p:sp>
        <p:nvSpPr>
          <p:cNvPr id="28" name="Rectangle 27"/>
          <p:cNvSpPr/>
          <p:nvPr/>
        </p:nvSpPr>
        <p:spPr>
          <a:xfrm>
            <a:off x="6054608" y="3695841"/>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29" name="TextBox 28"/>
          <p:cNvSpPr txBox="1"/>
          <p:nvPr/>
        </p:nvSpPr>
        <p:spPr>
          <a:xfrm>
            <a:off x="5943400" y="3422274"/>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accent1">
                    <a:lumMod val="50000"/>
                  </a:schemeClr>
                </a:solidFill>
                <a:effectLst/>
                <a:uLnTx/>
                <a:uFillTx/>
              </a:rPr>
              <a:t>30% =</a:t>
            </a:r>
          </a:p>
        </p:txBody>
      </p:sp>
      <p:sp>
        <p:nvSpPr>
          <p:cNvPr id="51" name="Partial Circle 50"/>
          <p:cNvSpPr/>
          <p:nvPr/>
        </p:nvSpPr>
        <p:spPr>
          <a:xfrm>
            <a:off x="8811352" y="3094513"/>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62" name="Rectangle 61"/>
          <p:cNvSpPr/>
          <p:nvPr/>
        </p:nvSpPr>
        <p:spPr>
          <a:xfrm>
            <a:off x="9574854" y="3237608"/>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0763150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0">
        <p159:morph option="byObject"/>
      </p:transition>
    </mc:Choice>
    <mc:Fallback xmlns="">
      <p:transition spd="slow" advClick="0" advTm="5000">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8650209" y="393445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TextBox 55"/>
          <p:cNvSpPr txBox="1"/>
          <p:nvPr/>
        </p:nvSpPr>
        <p:spPr>
          <a:xfrm>
            <a:off x="8579251" y="3557732"/>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7" name="TextBox 56"/>
          <p:cNvSpPr txBox="1"/>
          <p:nvPr/>
        </p:nvSpPr>
        <p:spPr>
          <a:xfrm>
            <a:off x="5962087" y="3557732"/>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9" name="Oval 48"/>
          <p:cNvSpPr/>
          <p:nvPr/>
        </p:nvSpPr>
        <p:spPr>
          <a:xfrm>
            <a:off x="3916030" y="3456012"/>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4012983" y="3533052"/>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4" name="TextBox 43"/>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196622" y="544081"/>
            <a:ext cx="381238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TOTAL SUPPLEMENTAL FUNDING AMOUNT</a:t>
            </a:r>
          </a:p>
        </p:txBody>
      </p:sp>
      <p:sp>
        <p:nvSpPr>
          <p:cNvPr id="19" name="Partial Circle 18"/>
          <p:cNvSpPr/>
          <p:nvPr/>
        </p:nvSpPr>
        <p:spPr>
          <a:xfrm>
            <a:off x="5840233" y="343900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15" name="Action Button: Go Forward or Next 14">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6" name="Action Button: Go Back or Previous 15">
            <a:hlinkClick r:id="rId2" action="ppaction://hlinksldjump" highlightClick="1"/>
          </p:cNvPr>
          <p:cNvSpPr/>
          <p:nvPr/>
        </p:nvSpPr>
        <p:spPr>
          <a:xfrm>
            <a:off x="667376" y="5254625"/>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1" name="TextBox 20"/>
          <p:cNvSpPr txBox="1"/>
          <p:nvPr/>
        </p:nvSpPr>
        <p:spPr>
          <a:xfrm>
            <a:off x="350930" y="3318808"/>
            <a:ext cx="3411805" cy="172354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 SUPPLEMENTAL AMOUNT IS $82,500,000 </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rgbClr val="91C0EB"/>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PLUS </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rgbClr val="91C0EB"/>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12.5% OF THE ALLOCATION IN EXCESS OF $275,000,000</a:t>
            </a:r>
          </a:p>
        </p:txBody>
      </p:sp>
    </p:spTree>
    <p:extLst>
      <p:ext uri="{BB962C8B-B14F-4D97-AF65-F5344CB8AC3E}">
        <p14:creationId xmlns:p14="http://schemas.microsoft.com/office/powerpoint/2010/main" val="5676386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637097658"/>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Oval 47"/>
          <p:cNvSpPr/>
          <p:nvPr/>
        </p:nvSpPr>
        <p:spPr>
          <a:xfrm>
            <a:off x="3519481"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9" name="TextBox 58"/>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61" name="Rectangle 60"/>
          <p:cNvSpPr/>
          <p:nvPr/>
        </p:nvSpPr>
        <p:spPr>
          <a:xfrm>
            <a:off x="3796083" y="5260891"/>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$275,000,000</a:t>
            </a:r>
          </a:p>
        </p:txBody>
      </p:sp>
      <p:sp>
        <p:nvSpPr>
          <p:cNvPr id="63" name="Rectangle 62"/>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53" name="Rectangle 52"/>
          <p:cNvSpPr/>
          <p:nvPr/>
        </p:nvSpPr>
        <p:spPr>
          <a:xfrm>
            <a:off x="4611836" y="3719939"/>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65" name="TextBox 64"/>
          <p:cNvSpPr txBox="1"/>
          <p:nvPr/>
        </p:nvSpPr>
        <p:spPr>
          <a:xfrm>
            <a:off x="4551471" y="3445321"/>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30% =</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8" name="Rectangle 17"/>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605281316"/>
      </p:ext>
    </p:extLst>
  </p:cSld>
  <p:clrMapOvr>
    <a:masterClrMapping/>
  </p:clrMapOvr>
  <mc:AlternateContent xmlns:mc="http://schemas.openxmlformats.org/markup-compatibility/2006" xmlns:p14="http://schemas.microsoft.com/office/powerpoint/2010/main">
    <mc:Choice Requires="p14">
      <p:transition spd="med" p14:dur="700" advClick="0" advTm="4000">
        <p:fade/>
      </p:transition>
    </mc:Choice>
    <mc:Fallback xmlns="">
      <p:transition spd="med" advClick="0" advTm="4000">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Oval 47"/>
          <p:cNvSpPr/>
          <p:nvPr/>
        </p:nvSpPr>
        <p:spPr>
          <a:xfrm>
            <a:off x="3519481" y="3111499"/>
            <a:ext cx="2050819" cy="205740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9" name="TextBox 58"/>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61" name="Rectangle 60"/>
          <p:cNvSpPr/>
          <p:nvPr/>
        </p:nvSpPr>
        <p:spPr>
          <a:xfrm>
            <a:off x="3796083" y="5260891"/>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$275,000,000</a:t>
            </a:r>
          </a:p>
        </p:txBody>
      </p:sp>
      <p:sp>
        <p:nvSpPr>
          <p:cNvPr id="63" name="Rectangle 62"/>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53" name="!! 82.5M"/>
          <p:cNvSpPr/>
          <p:nvPr/>
        </p:nvSpPr>
        <p:spPr>
          <a:xfrm>
            <a:off x="4611836" y="3719939"/>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$82.5M</a:t>
            </a:r>
          </a:p>
        </p:txBody>
      </p:sp>
      <p:sp>
        <p:nvSpPr>
          <p:cNvPr id="65" name="TextBox 64"/>
          <p:cNvSpPr txBox="1"/>
          <p:nvPr/>
        </p:nvSpPr>
        <p:spPr>
          <a:xfrm>
            <a:off x="4551471" y="3445321"/>
            <a:ext cx="101882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30% =</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9" name="Rectangle 18"/>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63261781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3" name="!! 82.5M"/>
          <p:cNvSpPr/>
          <p:nvPr/>
        </p:nvSpPr>
        <p:spPr>
          <a:xfrm>
            <a:off x="4551471" y="5288982"/>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$82.5M</a:t>
            </a:r>
          </a:p>
        </p:txBody>
      </p:sp>
      <p:sp>
        <p:nvSpPr>
          <p:cNvPr id="15" name="Rectangle 14"/>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65585499"/>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1" name="Rectangle 20"/>
          <p:cNvSpPr/>
          <p:nvPr/>
        </p:nvSpPr>
        <p:spPr>
          <a:xfrm>
            <a:off x="1916997" y="3656845"/>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$600,000,000</a:t>
            </a:r>
          </a:p>
        </p:txBody>
      </p:sp>
      <p:sp>
        <p:nvSpPr>
          <p:cNvPr id="16" name="Rectangle 15"/>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
        <p:nvSpPr>
          <p:cNvPr id="17" name="!! 82.5M">
            <a:extLst>
              <a:ext uri="{FF2B5EF4-FFF2-40B4-BE49-F238E27FC236}">
                <a16:creationId xmlns:a16="http://schemas.microsoft.com/office/drawing/2014/main" id="{CA16009B-0C40-4FEE-870F-F72CABB83E9C}"/>
              </a:ext>
            </a:extLst>
          </p:cNvPr>
          <p:cNvSpPr/>
          <p:nvPr/>
        </p:nvSpPr>
        <p:spPr>
          <a:xfrm>
            <a:off x="4223227" y="5288982"/>
            <a:ext cx="90762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a:t>
            </a:r>
            <a:r>
              <a:rPr kumimoji="0" lang="en-US" sz="1800" b="0" i="0" u="none" strike="noStrike" kern="0" cap="none" spc="0" normalizeH="0" baseline="0" noProof="0" dirty="0">
                <a:ln>
                  <a:noFill/>
                </a:ln>
                <a:solidFill>
                  <a:srgbClr val="3C3B45"/>
                </a:solidFill>
                <a:effectLst/>
                <a:uLnTx/>
                <a:uFillTx/>
              </a:rPr>
              <a:t>M</a:t>
            </a:r>
          </a:p>
        </p:txBody>
      </p:sp>
      <p:sp>
        <p:nvSpPr>
          <p:cNvPr id="20" name="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Tree>
    <p:extLst>
      <p:ext uri="{BB962C8B-B14F-4D97-AF65-F5344CB8AC3E}">
        <p14:creationId xmlns:p14="http://schemas.microsoft.com/office/powerpoint/2010/main" val="4182014428"/>
      </p:ext>
    </p:extLst>
  </p:cSld>
  <p:clrMapOvr>
    <a:masterClrMapping/>
  </p:clrMapOvr>
  <mc:AlternateContent xmlns:mc="http://schemas.openxmlformats.org/markup-compatibility/2006" xmlns:p159="http://schemas.microsoft.com/office/powerpoint/2015/09/main">
    <mc:Choice Requires="p159">
      <p:transition spd="med" advClick="0" advTm="1000">
        <p159:morph option="byObject"/>
      </p:transition>
    </mc:Choice>
    <mc:Fallback xmlns="">
      <p:transition spd="med" advClick="0"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0"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21" name="Rectangle 20"/>
          <p:cNvSpPr/>
          <p:nvPr/>
        </p:nvSpPr>
        <p:spPr>
          <a:xfrm>
            <a:off x="1918902" y="3656845"/>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$600,000,000</a:t>
            </a:r>
          </a:p>
        </p:txBody>
      </p:sp>
      <p:sp>
        <p:nvSpPr>
          <p:cNvPr id="19" name="!! 275M"/>
          <p:cNvSpPr/>
          <p:nvPr/>
        </p:nvSpPr>
        <p:spPr>
          <a:xfrm>
            <a:off x="8189474" y="5260890"/>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$275,000,000</a:t>
            </a:r>
          </a:p>
        </p:txBody>
      </p:sp>
      <p:sp>
        <p:nvSpPr>
          <p:cNvPr id="22" name="Rectangle 21"/>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650268502"/>
      </p:ext>
    </p:extLst>
  </p:cSld>
  <p:clrMapOvr>
    <a:masterClrMapping/>
  </p:clrMapOvr>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2" name="Rectangle 51"/>
          <p:cNvSpPr/>
          <p:nvPr/>
        </p:nvSpPr>
        <p:spPr>
          <a:xfrm>
            <a:off x="6809232" y="5564739"/>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$600,000,000</a:t>
            </a:r>
          </a:p>
        </p:txBody>
      </p:sp>
      <p:sp>
        <p:nvSpPr>
          <p:cNvPr id="58" name="Rectangle 57"/>
          <p:cNvSpPr/>
          <p:nvPr/>
        </p:nvSpPr>
        <p:spPr>
          <a:xfrm>
            <a:off x="8158408" y="5554243"/>
            <a:ext cx="25519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5" name="!! 275M"/>
          <p:cNvSpPr/>
          <p:nvPr/>
        </p:nvSpPr>
        <p:spPr>
          <a:xfrm>
            <a:off x="8279507" y="5554243"/>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$275,000,000</a:t>
            </a:r>
          </a:p>
        </p:txBody>
      </p:sp>
      <p:sp>
        <p:nvSpPr>
          <p:cNvPr id="20"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19" name="Rectangle 18"/>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9604224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graphicFrame>
        <p:nvGraphicFramePr>
          <p:cNvPr id="19" name="Chart 18"/>
          <p:cNvGraphicFramePr>
            <a:graphicFrameLocks/>
          </p:cNvGraphicFramePr>
          <p:nvPr>
            <p:extLst>
              <p:ext uri="{D42A27DB-BD31-4B8C-83A1-F6EECF244321}">
                <p14:modId xmlns:p14="http://schemas.microsoft.com/office/powerpoint/2010/main" val="534191868"/>
              </p:ext>
            </p:extLst>
          </p:nvPr>
        </p:nvGraphicFramePr>
        <p:xfrm>
          <a:off x="4107001" y="262505"/>
          <a:ext cx="4572000" cy="3648269"/>
        </p:xfrm>
        <a:graphic>
          <a:graphicData uri="http://schemas.openxmlformats.org/drawingml/2006/chart">
            <c:chart xmlns:c="http://schemas.openxmlformats.org/drawingml/2006/chart" xmlns:r="http://schemas.openxmlformats.org/officeDocument/2006/relationships" r:id="rId2"/>
          </a:graphicData>
        </a:graphic>
      </p:graphicFrame>
      <p:sp>
        <p:nvSpPr>
          <p:cNvPr id="2" name="Pie 1"/>
          <p:cNvSpPr/>
          <p:nvPr/>
        </p:nvSpPr>
        <p:spPr>
          <a:xfrm>
            <a:off x="6407768" y="382359"/>
            <a:ext cx="1691641" cy="2596754"/>
          </a:xfrm>
          <a:custGeom>
            <a:avLst/>
            <a:gdLst>
              <a:gd name="connsiteX0" fmla="*/ 1705715 w 3383280"/>
              <a:gd name="connsiteY0" fmla="*/ 59 h 3383280"/>
              <a:gd name="connsiteX1" fmla="*/ 3177058 w 3383280"/>
              <a:gd name="connsiteY1" fmla="*/ 882209 h 3383280"/>
              <a:gd name="connsiteX2" fmla="*/ 3120733 w 3383280"/>
              <a:gd name="connsiteY2" fmla="*/ 2596813 h 3383280"/>
              <a:gd name="connsiteX3" fmla="*/ 1691640 w 3383280"/>
              <a:gd name="connsiteY3" fmla="*/ 1691640 h 3383280"/>
              <a:gd name="connsiteX4" fmla="*/ 1705715 w 3383280"/>
              <a:gd name="connsiteY4" fmla="*/ 59 h 3383280"/>
              <a:gd name="connsiteX0" fmla="*/ 14075 w 1691641"/>
              <a:gd name="connsiteY0" fmla="*/ 0 h 2596754"/>
              <a:gd name="connsiteX1" fmla="*/ 1485418 w 1691641"/>
              <a:gd name="connsiteY1" fmla="*/ 882150 h 2596754"/>
              <a:gd name="connsiteX2" fmla="*/ 1429093 w 1691641"/>
              <a:gd name="connsiteY2" fmla="*/ 2596754 h 2596754"/>
              <a:gd name="connsiteX3" fmla="*/ 0 w 1691641"/>
              <a:gd name="connsiteY3" fmla="*/ 1691581 h 2596754"/>
              <a:gd name="connsiteX4" fmla="*/ 14075 w 1691641"/>
              <a:gd name="connsiteY4" fmla="*/ 0 h 259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641" h="2596754">
                <a:moveTo>
                  <a:pt x="14075" y="0"/>
                </a:moveTo>
                <a:cubicBezTo>
                  <a:pt x="628308" y="5111"/>
                  <a:pt x="1191504" y="342778"/>
                  <a:pt x="1485418" y="882150"/>
                </a:cubicBezTo>
                <a:cubicBezTo>
                  <a:pt x="1779332" y="1421523"/>
                  <a:pt x="1757772" y="2077834"/>
                  <a:pt x="1429093" y="2596754"/>
                </a:cubicBezTo>
                <a:lnTo>
                  <a:pt x="0" y="1691581"/>
                </a:lnTo>
                <a:lnTo>
                  <a:pt x="14075" y="0"/>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Pie 2"/>
          <p:cNvSpPr/>
          <p:nvPr/>
        </p:nvSpPr>
        <p:spPr>
          <a:xfrm>
            <a:off x="4718324" y="2093068"/>
            <a:ext cx="3109403" cy="1694914"/>
          </a:xfrm>
          <a:custGeom>
            <a:avLst/>
            <a:gdLst>
              <a:gd name="connsiteX0" fmla="*/ 3122750 w 3383280"/>
              <a:gd name="connsiteY0" fmla="*/ 2593621 h 3383280"/>
              <a:gd name="connsiteX1" fmla="*/ 1325219 w 3383280"/>
              <a:gd name="connsiteY1" fmla="*/ 3343119 h 3383280"/>
              <a:gd name="connsiteX2" fmla="*/ 13347 w 3383280"/>
              <a:gd name="connsiteY2" fmla="*/ 1903724 h 3383280"/>
              <a:gd name="connsiteX3" fmla="*/ 1691640 w 3383280"/>
              <a:gd name="connsiteY3" fmla="*/ 1691640 h 3383280"/>
              <a:gd name="connsiteX4" fmla="*/ 3122750 w 3383280"/>
              <a:gd name="connsiteY4" fmla="*/ 2593621 h 3383280"/>
              <a:gd name="connsiteX0" fmla="*/ 3109403 w 3109403"/>
              <a:gd name="connsiteY0" fmla="*/ 905156 h 1694914"/>
              <a:gd name="connsiteX1" fmla="*/ 1311872 w 3109403"/>
              <a:gd name="connsiteY1" fmla="*/ 1654654 h 1694914"/>
              <a:gd name="connsiteX2" fmla="*/ 0 w 3109403"/>
              <a:gd name="connsiteY2" fmla="*/ 215259 h 1694914"/>
              <a:gd name="connsiteX3" fmla="*/ 1678293 w 3109403"/>
              <a:gd name="connsiteY3" fmla="*/ 0 h 1694914"/>
              <a:gd name="connsiteX4" fmla="*/ 3109403 w 3109403"/>
              <a:gd name="connsiteY4" fmla="*/ 905156 h 1694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9403" h="1694914">
                <a:moveTo>
                  <a:pt x="3109403" y="905156"/>
                </a:moveTo>
                <a:cubicBezTo>
                  <a:pt x="2728550" y="1509429"/>
                  <a:pt x="2009194" y="1809372"/>
                  <a:pt x="1311872" y="1654654"/>
                </a:cubicBezTo>
                <a:cubicBezTo>
                  <a:pt x="614550" y="1499936"/>
                  <a:pt x="89551" y="923903"/>
                  <a:pt x="0" y="215259"/>
                </a:cubicBezTo>
                <a:lnTo>
                  <a:pt x="1678293" y="0"/>
                </a:lnTo>
                <a:lnTo>
                  <a:pt x="3109403" y="905156"/>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4693816" y="382299"/>
            <a:ext cx="1699678" cy="1899963"/>
          </a:xfrm>
          <a:custGeom>
            <a:avLst/>
            <a:gdLst>
              <a:gd name="connsiteX0" fmla="*/ 12876 w 3383280"/>
              <a:gd name="connsiteY0" fmla="*/ 1899963 h 3383280"/>
              <a:gd name="connsiteX1" fmla="*/ 426616 w 3383280"/>
              <a:gd name="connsiteY1" fmla="*/ 568537 h 3383280"/>
              <a:gd name="connsiteX2" fmla="*/ 1699669 w 3383280"/>
              <a:gd name="connsiteY2" fmla="*/ 19 h 3383280"/>
              <a:gd name="connsiteX3" fmla="*/ 1691640 w 3383280"/>
              <a:gd name="connsiteY3" fmla="*/ 1691640 h 3383280"/>
              <a:gd name="connsiteX4" fmla="*/ 12876 w 3383280"/>
              <a:gd name="connsiteY4" fmla="*/ 1899963 h 3383280"/>
              <a:gd name="connsiteX0" fmla="*/ 12885 w 1699678"/>
              <a:gd name="connsiteY0" fmla="*/ 1899963 h 1899963"/>
              <a:gd name="connsiteX1" fmla="*/ 426625 w 1699678"/>
              <a:gd name="connsiteY1" fmla="*/ 568537 h 1899963"/>
              <a:gd name="connsiteX2" fmla="*/ 1699678 w 1699678"/>
              <a:gd name="connsiteY2" fmla="*/ 19 h 1899963"/>
              <a:gd name="connsiteX3" fmla="*/ 1691649 w 1699678"/>
              <a:gd name="connsiteY3" fmla="*/ 1694815 h 1899963"/>
              <a:gd name="connsiteX4" fmla="*/ 12885 w 1699678"/>
              <a:gd name="connsiteY4" fmla="*/ 1899963 h 189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678" h="1899963">
                <a:moveTo>
                  <a:pt x="12885" y="1899963"/>
                </a:moveTo>
                <a:cubicBezTo>
                  <a:pt x="-47008" y="1417313"/>
                  <a:pt x="103730" y="932235"/>
                  <a:pt x="426625" y="568537"/>
                </a:cubicBezTo>
                <a:cubicBezTo>
                  <a:pt x="749520" y="204839"/>
                  <a:pt x="1213332" y="-2289"/>
                  <a:pt x="1699678" y="19"/>
                </a:cubicBezTo>
                <a:cubicBezTo>
                  <a:pt x="1697002" y="563893"/>
                  <a:pt x="1694325" y="1130941"/>
                  <a:pt x="1691649" y="1694815"/>
                </a:cubicBezTo>
                <a:lnTo>
                  <a:pt x="12885" y="1899963"/>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3" name="Oval 12"/>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TextBox 23"/>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5" name="TextBox 24"/>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6" name="TextBox 25"/>
          <p:cNvSpPr txBox="1"/>
          <p:nvPr/>
        </p:nvSpPr>
        <p:spPr>
          <a:xfrm>
            <a:off x="4932329" y="108946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7" name="TextBox 26"/>
          <p:cNvSpPr txBox="1"/>
          <p:nvPr/>
        </p:nvSpPr>
        <p:spPr>
          <a:xfrm>
            <a:off x="6397902" y="107678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8" name="TextBox 27"/>
          <p:cNvSpPr txBox="1"/>
          <p:nvPr/>
        </p:nvSpPr>
        <p:spPr>
          <a:xfrm>
            <a:off x="5299851" y="2557169"/>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29" name="TextBox 28"/>
          <p:cNvSpPr txBox="1"/>
          <p:nvPr/>
        </p:nvSpPr>
        <p:spPr>
          <a:xfrm>
            <a:off x="6091476" y="1581009"/>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30" name="TextBox 29">
            <a:extLst>
              <a:ext uri="{FF2B5EF4-FFF2-40B4-BE49-F238E27FC236}">
                <a16:creationId xmlns:a16="http://schemas.microsoft.com/office/drawing/2014/main" id="{766997F4-44CD-42ED-BE87-1C7A9B1C1101}"/>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2" name="TextBox 31">
            <a:extLst>
              <a:ext uri="{FF2B5EF4-FFF2-40B4-BE49-F238E27FC236}">
                <a16:creationId xmlns:a16="http://schemas.microsoft.com/office/drawing/2014/main" id="{D8515B13-A177-457C-80FE-817084F79D66}"/>
              </a:ext>
            </a:extLst>
          </p:cNvPr>
          <p:cNvSpPr txBox="1"/>
          <p:nvPr/>
        </p:nvSpPr>
        <p:spPr>
          <a:xfrm>
            <a:off x="2697311" y="4201815"/>
            <a:ext cx="7391378" cy="1200329"/>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FORMULA TRIBAL SHARES ARE BASED ON ELIGIBLE ROAD MILEAGE, POPULATION, AND BUREAU OF INDIAN AFFAIRS REGION SHARES.</a:t>
            </a:r>
          </a:p>
        </p:txBody>
      </p:sp>
      <p:sp>
        <p:nvSpPr>
          <p:cNvPr id="31" name="!!Safety">
            <a:extLst>
              <a:ext uri="{FF2B5EF4-FFF2-40B4-BE49-F238E27FC236}">
                <a16:creationId xmlns:a16="http://schemas.microsoft.com/office/drawing/2014/main" id="{53FE838E-C3CD-490C-92AB-9305FCAB8859}"/>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HPP">
            <a:extLst>
              <a:ext uri="{FF2B5EF4-FFF2-40B4-BE49-F238E27FC236}">
                <a16:creationId xmlns:a16="http://schemas.microsoft.com/office/drawing/2014/main" id="{3262C9F6-A54A-446D-8DAA-E4675AE15F36}"/>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Planning">
            <a:extLst>
              <a:ext uri="{FF2B5EF4-FFF2-40B4-BE49-F238E27FC236}">
                <a16:creationId xmlns:a16="http://schemas.microsoft.com/office/drawing/2014/main" id="{566F5943-C456-44DD-AB53-E7138DE2E030}"/>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MO">
            <a:extLst>
              <a:ext uri="{FF2B5EF4-FFF2-40B4-BE49-F238E27FC236}">
                <a16:creationId xmlns:a16="http://schemas.microsoft.com/office/drawing/2014/main" id="{BF6A30A5-C1B2-43A4-9298-D784152D3F22}"/>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TextBox 36">
            <a:extLst>
              <a:ext uri="{FF2B5EF4-FFF2-40B4-BE49-F238E27FC236}">
                <a16:creationId xmlns:a16="http://schemas.microsoft.com/office/drawing/2014/main" id="{729DCECE-B4C8-4DC3-A333-36FA501E6C92}"/>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8" name="TextBox 37">
            <a:extLst>
              <a:ext uri="{FF2B5EF4-FFF2-40B4-BE49-F238E27FC236}">
                <a16:creationId xmlns:a16="http://schemas.microsoft.com/office/drawing/2014/main" id="{EE0125C2-62F2-4FD5-9785-FEDFCD9CD057}"/>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39" name="TextBox 38">
            <a:extLst>
              <a:ext uri="{FF2B5EF4-FFF2-40B4-BE49-F238E27FC236}">
                <a16:creationId xmlns:a16="http://schemas.microsoft.com/office/drawing/2014/main" id="{25CE38E2-AC4D-4CC5-8DB4-C050BAA89FD2}"/>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40" name="TextBox 39">
            <a:extLst>
              <a:ext uri="{FF2B5EF4-FFF2-40B4-BE49-F238E27FC236}">
                <a16:creationId xmlns:a16="http://schemas.microsoft.com/office/drawing/2014/main" id="{C97D85AB-CB2F-45F0-B3C0-D9587AAAA2C9}"/>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3" name="Rectangle 32"/>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809984237"/>
      </p:ext>
    </p:extLst>
  </p:cSld>
  <p:clrMapOvr>
    <a:masterClrMapping/>
  </p:clrMapOvr>
  <mc:AlternateContent xmlns:mc="http://schemas.openxmlformats.org/markup-compatibility/2006" xmlns:p14="http://schemas.microsoft.com/office/powerpoint/2010/main">
    <mc:Choice Requires="p14">
      <p:transition p14:dur="1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2" name="Rectangle 51"/>
          <p:cNvSpPr/>
          <p:nvPr/>
        </p:nvSpPr>
        <p:spPr>
          <a:xfrm>
            <a:off x="7533132" y="5564739"/>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$600,000,000</a:t>
            </a:r>
          </a:p>
        </p:txBody>
      </p:sp>
      <p:sp>
        <p:nvSpPr>
          <p:cNvPr id="55" name="Rectangle 54"/>
          <p:cNvSpPr/>
          <p:nvPr/>
        </p:nvSpPr>
        <p:spPr>
          <a:xfrm>
            <a:off x="7527032" y="5554243"/>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$275,000,000</a:t>
            </a:r>
          </a:p>
        </p:txBody>
      </p:sp>
      <p:sp>
        <p:nvSpPr>
          <p:cNvPr id="58" name="Rectangle 57"/>
          <p:cNvSpPr/>
          <p:nvPr/>
        </p:nvSpPr>
        <p:spPr>
          <a:xfrm>
            <a:off x="8158408" y="5554243"/>
            <a:ext cx="25519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3"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18" name="Rectangle 17"/>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4118846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7527032" y="5554243"/>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$325,000,000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6" name="Rectangle 65"/>
          <p:cNvSpPr/>
          <p:nvPr/>
        </p:nvSpPr>
        <p:spPr>
          <a:xfrm>
            <a:off x="6896884" y="5260891"/>
            <a:ext cx="27652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EXCESS OVER $275,000,000</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1"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16" name="Rectangle 15"/>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572529616"/>
      </p:ext>
    </p:extLst>
  </p:cSld>
  <p:clrMapOvr>
    <a:masterClrMapping/>
  </p:clrMapOvr>
  <p:transition spd="med" advClick="0" advTm="0">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7544369" y="5288982"/>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$325,000,000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lumMod val="50000"/>
                </a:schemeClr>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0" name="Oval 49"/>
          <p:cNvSpPr/>
          <p:nvPr/>
        </p:nvSpPr>
        <p:spPr>
          <a:xfrm>
            <a:off x="7436393" y="3111499"/>
            <a:ext cx="1686229" cy="1691640"/>
          </a:xfrm>
          <a:prstGeom prst="ellipse">
            <a:avLst/>
          </a:prstGeom>
          <a:scene3d>
            <a:camera prst="orthographicFront"/>
            <a:lightRig rig="threePt" dir="t"/>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Partial Circle 50"/>
          <p:cNvSpPr/>
          <p:nvPr/>
        </p:nvSpPr>
        <p:spPr>
          <a:xfrm>
            <a:off x="7441804" y="3111499"/>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IF THE TOTAL TRIBAL TRANSPORTATION PROGRAM ALLOCATION IS $500,000,000</a:t>
            </a:r>
          </a:p>
        </p:txBody>
      </p:sp>
      <p:sp>
        <p:nvSpPr>
          <p:cNvPr id="18"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$82,500,000</a:t>
            </a:r>
          </a:p>
        </p:txBody>
      </p:sp>
      <p:sp>
        <p:nvSpPr>
          <p:cNvPr id="17" name="Action Button: Go Forward or Next 1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2" action="ppaction://hlinksldjump" highlightClick="1"/>
          </p:cNvPr>
          <p:cNvSpPr/>
          <p:nvPr/>
        </p:nvSpPr>
        <p:spPr>
          <a:xfrm>
            <a:off x="3379641"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0" name="TextBox 19"/>
          <p:cNvSpPr txBox="1"/>
          <p:nvPr/>
        </p:nvSpPr>
        <p:spPr>
          <a:xfrm>
            <a:off x="256428" y="4229085"/>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21" name="TextBox 20"/>
          <p:cNvSpPr txBox="1"/>
          <p:nvPr/>
        </p:nvSpPr>
        <p:spPr>
          <a:xfrm>
            <a:off x="419100" y="3111499"/>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2" name="!! 82.5M"/>
          <p:cNvSpPr/>
          <p:nvPr/>
        </p:nvSpPr>
        <p:spPr>
          <a:xfrm>
            <a:off x="4223625" y="5292939"/>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23" name="Rectangle 22"/>
          <p:cNvSpPr/>
          <p:nvPr/>
        </p:nvSpPr>
        <p:spPr>
          <a:xfrm>
            <a:off x="8209058" y="3246041"/>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1">
                    <a:lumMod val="50000"/>
                  </a:schemeClr>
                </a:solidFill>
                <a:effectLst/>
                <a:uLnTx/>
                <a:uFillTx/>
              </a:rPr>
              <a:t>12.5%</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689517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8270081" y="5288982"/>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$325,000,000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1" name="Partial Circle 50"/>
          <p:cNvSpPr/>
          <p:nvPr/>
        </p:nvSpPr>
        <p:spPr>
          <a:xfrm>
            <a:off x="7420747"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62" name="Rectangle 61"/>
          <p:cNvSpPr/>
          <p:nvPr/>
        </p:nvSpPr>
        <p:spPr>
          <a:xfrm>
            <a:off x="7147027" y="5288982"/>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12.5%</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3"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48" name="Rectangle 47"/>
          <p:cNvSpPr/>
          <p:nvPr/>
        </p:nvSpPr>
        <p:spPr>
          <a:xfrm>
            <a:off x="7886836" y="5288982"/>
            <a:ext cx="37702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of</a:t>
            </a:r>
          </a:p>
        </p:txBody>
      </p:sp>
    </p:spTree>
    <p:extLst>
      <p:ext uri="{BB962C8B-B14F-4D97-AF65-F5344CB8AC3E}">
        <p14:creationId xmlns:p14="http://schemas.microsoft.com/office/powerpoint/2010/main" val="431020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8270081" y="5288982"/>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$325,000,000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1" name="Partial Circle 50"/>
          <p:cNvSpPr/>
          <p:nvPr/>
        </p:nvSpPr>
        <p:spPr>
          <a:xfrm>
            <a:off x="7420747"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3"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48" name="Rectangle 47"/>
          <p:cNvSpPr/>
          <p:nvPr/>
        </p:nvSpPr>
        <p:spPr>
          <a:xfrm>
            <a:off x="7886836" y="5288982"/>
            <a:ext cx="37702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of</a:t>
            </a:r>
          </a:p>
        </p:txBody>
      </p:sp>
      <p:sp>
        <p:nvSpPr>
          <p:cNvPr id="16" name="Rectangle 15"/>
          <p:cNvSpPr/>
          <p:nvPr/>
        </p:nvSpPr>
        <p:spPr>
          <a:xfrm>
            <a:off x="7147027" y="5288982"/>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12.5%</a:t>
            </a:r>
          </a:p>
        </p:txBody>
      </p:sp>
    </p:spTree>
    <p:extLst>
      <p:ext uri="{BB962C8B-B14F-4D97-AF65-F5344CB8AC3E}">
        <p14:creationId xmlns:p14="http://schemas.microsoft.com/office/powerpoint/2010/main" val="378174627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7636702" y="5287904"/>
            <a:ext cx="147027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$325,000,000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1" name="Partial Circle 50"/>
          <p:cNvSpPr/>
          <p:nvPr/>
        </p:nvSpPr>
        <p:spPr>
          <a:xfrm>
            <a:off x="7420747"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3"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
        <p:nvSpPr>
          <p:cNvPr id="48" name="Rectangle 47"/>
          <p:cNvSpPr/>
          <p:nvPr/>
        </p:nvSpPr>
        <p:spPr>
          <a:xfrm>
            <a:off x="8177358" y="5288982"/>
            <a:ext cx="37702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of</a:t>
            </a:r>
          </a:p>
        </p:txBody>
      </p:sp>
      <p:sp>
        <p:nvSpPr>
          <p:cNvPr id="15" name="Rectangle 14"/>
          <p:cNvSpPr/>
          <p:nvPr/>
        </p:nvSpPr>
        <p:spPr>
          <a:xfrm>
            <a:off x="8023327" y="5288982"/>
            <a:ext cx="75854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12.5%</a:t>
            </a:r>
          </a:p>
        </p:txBody>
      </p:sp>
    </p:spTree>
    <p:extLst>
      <p:ext uri="{BB962C8B-B14F-4D97-AF65-F5344CB8AC3E}">
        <p14:creationId xmlns:p14="http://schemas.microsoft.com/office/powerpoint/2010/main" val="3772760550"/>
      </p:ext>
    </p:extLst>
  </p:cSld>
  <p:clrMapOvr>
    <a:masterClrMapping/>
  </p:clrMapOvr>
  <mc:AlternateContent xmlns:mc="http://schemas.openxmlformats.org/markup-compatibility/2006" xmlns:p159="http://schemas.microsoft.com/office/powerpoint/2015/09/main">
    <mc:Choice Requires="p159">
      <p:transition spd="slow" advClick="0" advTm="1000">
        <p159:morph option="byObject"/>
      </p:transition>
    </mc:Choice>
    <mc:Fallback xmlns="">
      <p:transition spd="slow" advClick="0" advTm="1000">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p:cNvSpPr/>
          <p:nvPr/>
        </p:nvSpPr>
        <p:spPr>
          <a:xfrm>
            <a:off x="156204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Rectangle 54"/>
          <p:cNvSpPr/>
          <p:nvPr/>
        </p:nvSpPr>
        <p:spPr>
          <a:xfrm>
            <a:off x="7679569" y="528790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$40,625,000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352606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1" name="Partial Circle 50"/>
          <p:cNvSpPr/>
          <p:nvPr/>
        </p:nvSpPr>
        <p:spPr>
          <a:xfrm>
            <a:off x="7420747"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16" name="TextBox 15"/>
          <p:cNvSpPr txBox="1"/>
          <p:nvPr/>
        </p:nvSpPr>
        <p:spPr>
          <a:xfrm>
            <a:off x="1822848" y="858416"/>
            <a:ext cx="1686680"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3" name="!! 82.5M"/>
          <p:cNvSpPr/>
          <p:nvPr/>
        </p:nvSpPr>
        <p:spPr>
          <a:xfrm>
            <a:off x="4223625" y="528898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$82,500,000</a:t>
            </a:r>
          </a:p>
        </p:txBody>
      </p:sp>
    </p:spTree>
    <p:extLst>
      <p:ext uri="{BB962C8B-B14F-4D97-AF65-F5344CB8AC3E}">
        <p14:creationId xmlns:p14="http://schemas.microsoft.com/office/powerpoint/2010/main" val="1011202052"/>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9170044" y="4688907"/>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$40,625,000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Partial Circle 46"/>
          <p:cNvSpPr/>
          <p:nvPr/>
        </p:nvSpPr>
        <p:spPr>
          <a:xfrm>
            <a:off x="621211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1" name="Partial Circle 50"/>
          <p:cNvSpPr/>
          <p:nvPr/>
        </p:nvSpPr>
        <p:spPr>
          <a:xfrm>
            <a:off x="8668522"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3" name="!! 82.5M"/>
          <p:cNvSpPr/>
          <p:nvPr/>
        </p:nvSpPr>
        <p:spPr>
          <a:xfrm>
            <a:off x="6904089" y="4688907"/>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$82,500,000</a:t>
            </a:r>
          </a:p>
        </p:txBody>
      </p:sp>
      <p:sp>
        <p:nvSpPr>
          <p:cNvPr id="48" name="TextBox 47"/>
          <p:cNvSpPr txBox="1"/>
          <p:nvPr/>
        </p:nvSpPr>
        <p:spPr>
          <a:xfrm>
            <a:off x="8728268" y="3465389"/>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9" name="TextBox 48"/>
          <p:cNvSpPr txBox="1"/>
          <p:nvPr/>
        </p:nvSpPr>
        <p:spPr>
          <a:xfrm>
            <a:off x="6187081" y="3484612"/>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0" name="Oval 49"/>
          <p:cNvSpPr/>
          <p:nvPr/>
        </p:nvSpPr>
        <p:spPr>
          <a:xfrm>
            <a:off x="4109820" y="3382892"/>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4206773" y="3459932"/>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60" name="!! C"/>
          <p:cNvSpPr txBox="1"/>
          <p:nvPr/>
        </p:nvSpPr>
        <p:spPr>
          <a:xfrm>
            <a:off x="10300731" y="3164914"/>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noFill/>
                <a:effectLst>
                  <a:glow rad="63500">
                    <a:schemeClr val="tx1">
                      <a:lumMod val="65000"/>
                      <a:lumOff val="35000"/>
                      <a:alpha val="40000"/>
                    </a:schemeClr>
                  </a:glow>
                </a:effectLst>
                <a:uLnTx/>
                <a:uFillTx/>
              </a:rPr>
              <a:t>c</a:t>
            </a:r>
          </a:p>
        </p:txBody>
      </p:sp>
      <p:sp>
        <p:nvSpPr>
          <p:cNvPr id="22" name="!! C"/>
          <p:cNvSpPr txBox="1"/>
          <p:nvPr/>
        </p:nvSpPr>
        <p:spPr>
          <a:xfrm>
            <a:off x="4676884" y="326901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Tree>
    <p:extLst>
      <p:ext uri="{BB962C8B-B14F-4D97-AF65-F5344CB8AC3E}">
        <p14:creationId xmlns:p14="http://schemas.microsoft.com/office/powerpoint/2010/main" val="3714461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22"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21" name="Rectangle 20"/>
          <p:cNvSpPr/>
          <p:nvPr/>
        </p:nvSpPr>
        <p:spPr>
          <a:xfrm>
            <a:off x="8659447" y="4907237"/>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91C0EB"/>
                </a:solidFill>
                <a:effectLst/>
                <a:uLnTx/>
                <a:uFillTx/>
              </a:rPr>
              <a:t>+</a:t>
            </a:r>
          </a:p>
        </p:txBody>
      </p:sp>
      <p:sp>
        <p:nvSpPr>
          <p:cNvPr id="22" name="Rectangle 21"/>
          <p:cNvSpPr/>
          <p:nvPr/>
        </p:nvSpPr>
        <p:spPr>
          <a:xfrm>
            <a:off x="9208144" y="4984182"/>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$40,625,000</a:t>
            </a:r>
          </a:p>
        </p:txBody>
      </p:sp>
      <p:sp>
        <p:nvSpPr>
          <p:cNvPr id="23" name="!! 82.5M"/>
          <p:cNvSpPr/>
          <p:nvPr/>
        </p:nvSpPr>
        <p:spPr>
          <a:xfrm>
            <a:off x="6942189" y="4984182"/>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$82,500,000</a:t>
            </a:r>
          </a:p>
        </p:txBody>
      </p:sp>
      <p:sp>
        <p:nvSpPr>
          <p:cNvPr id="24" name="Rectangle 23"/>
          <p:cNvSpPr/>
          <p:nvPr/>
        </p:nvSpPr>
        <p:spPr>
          <a:xfrm>
            <a:off x="6070852" y="4879399"/>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91C0EB"/>
                </a:solidFill>
                <a:effectLst/>
                <a:uLnTx/>
                <a:uFillTx/>
              </a:rPr>
              <a:t>=</a:t>
            </a:r>
          </a:p>
        </p:txBody>
      </p:sp>
      <p:sp>
        <p:nvSpPr>
          <p:cNvPr id="20" name="Partial Circle 19"/>
          <p:cNvSpPr/>
          <p:nvPr/>
        </p:nvSpPr>
        <p:spPr>
          <a:xfrm>
            <a:off x="6212112" y="3111499"/>
            <a:ext cx="2050819" cy="2057400"/>
          </a:xfrm>
          <a:prstGeom prst="pie">
            <a:avLst>
              <a:gd name="adj1" fmla="val 16215751"/>
              <a:gd name="adj2" fmla="val 1090414"/>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5" name="Partial Circle 24"/>
          <p:cNvSpPr/>
          <p:nvPr/>
        </p:nvSpPr>
        <p:spPr>
          <a:xfrm>
            <a:off x="8668522" y="3454700"/>
            <a:ext cx="1686229" cy="1691640"/>
          </a:xfrm>
          <a:prstGeom prst="pie">
            <a:avLst>
              <a:gd name="adj1" fmla="val 16215751"/>
              <a:gd name="adj2" fmla="val 19368148"/>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26" name="TextBox 25"/>
          <p:cNvSpPr txBox="1"/>
          <p:nvPr/>
        </p:nvSpPr>
        <p:spPr>
          <a:xfrm>
            <a:off x="8728268" y="3465389"/>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7" name="TextBox 26"/>
          <p:cNvSpPr txBox="1"/>
          <p:nvPr/>
        </p:nvSpPr>
        <p:spPr>
          <a:xfrm>
            <a:off x="6187081" y="3484612"/>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8" name="Oval 27"/>
          <p:cNvSpPr/>
          <p:nvPr/>
        </p:nvSpPr>
        <p:spPr>
          <a:xfrm>
            <a:off x="4109820" y="3382892"/>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TextBox 28"/>
          <p:cNvSpPr txBox="1"/>
          <p:nvPr/>
        </p:nvSpPr>
        <p:spPr>
          <a:xfrm>
            <a:off x="4206773" y="3459932"/>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60" name="!! C"/>
          <p:cNvSpPr txBox="1"/>
          <p:nvPr/>
        </p:nvSpPr>
        <p:spPr>
          <a:xfrm>
            <a:off x="4706939" y="461381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Tree>
    <p:extLst>
      <p:ext uri="{BB962C8B-B14F-4D97-AF65-F5344CB8AC3E}">
        <p14:creationId xmlns:p14="http://schemas.microsoft.com/office/powerpoint/2010/main" val="34925751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6213984" y="4984182"/>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$40,625,000</a:t>
            </a:r>
          </a:p>
        </p:txBody>
      </p:sp>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$600,000,000</a:t>
            </a:r>
          </a:p>
        </p:txBody>
      </p:sp>
      <p:sp>
        <p:nvSpPr>
          <p:cNvPr id="53" name="!! 82.5M"/>
          <p:cNvSpPr/>
          <p:nvPr/>
        </p:nvSpPr>
        <p:spPr>
          <a:xfrm>
            <a:off x="6224205" y="4984182"/>
            <a:ext cx="1609736"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$82,500,000</a:t>
            </a:r>
          </a:p>
        </p:txBody>
      </p:sp>
      <p:sp>
        <p:nvSpPr>
          <p:cNvPr id="62" name="!! C"/>
          <p:cNvSpPr txBox="1"/>
          <p:nvPr/>
        </p:nvSpPr>
        <p:spPr>
          <a:xfrm>
            <a:off x="5359704" y="461128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16" name="Rectangle 15"/>
          <p:cNvSpPr/>
          <p:nvPr/>
        </p:nvSpPr>
        <p:spPr>
          <a:xfrm>
            <a:off x="6795173" y="4896727"/>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91C0EB"/>
                </a:solidFill>
                <a:effectLst/>
                <a:uLnTx/>
                <a:uFillTx/>
              </a:rPr>
              <a:t>+</a:t>
            </a:r>
          </a:p>
        </p:txBody>
      </p:sp>
      <p:sp>
        <p:nvSpPr>
          <p:cNvPr id="17" name="Rectangle 16"/>
          <p:cNvSpPr/>
          <p:nvPr/>
        </p:nvSpPr>
        <p:spPr>
          <a:xfrm>
            <a:off x="5780172" y="4900419"/>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91C0EB"/>
                </a:solidFill>
                <a:effectLst/>
                <a:uLnTx/>
                <a:uFillTx/>
              </a:rPr>
              <a:t>=</a:t>
            </a:r>
          </a:p>
        </p:txBody>
      </p:sp>
    </p:spTree>
    <p:extLst>
      <p:ext uri="{BB962C8B-B14F-4D97-AF65-F5344CB8AC3E}">
        <p14:creationId xmlns:p14="http://schemas.microsoft.com/office/powerpoint/2010/main" val="2127414654"/>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a:t>
            </a: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26158"/>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Action Button: Go Forward or Next 28">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0" name="Action Button: Go Back or Previous 29">
            <a:hlinkClick r:id="rId2" action="ppaction://hlinksldjump" highlightClick="1"/>
          </p:cNvPr>
          <p:cNvSpPr/>
          <p:nvPr/>
        </p:nvSpPr>
        <p:spPr>
          <a:xfrm>
            <a:off x="2295423"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cxnSp>
        <p:nvCxnSpPr>
          <p:cNvPr id="42"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3"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4"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E3B68079-1A31-42BB-8B51-70E03643F987}"/>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2" name="TextBox 31">
            <a:extLst>
              <a:ext uri="{FF2B5EF4-FFF2-40B4-BE49-F238E27FC236}">
                <a16:creationId xmlns:a16="http://schemas.microsoft.com/office/drawing/2014/main" id="{2E16881D-B50D-4D42-925D-DA4D75828D2A}"/>
              </a:ext>
            </a:extLst>
          </p:cNvPr>
          <p:cNvSpPr txBox="1"/>
          <p:nvPr/>
        </p:nvSpPr>
        <p:spPr>
          <a:xfrm>
            <a:off x="2697311" y="4201815"/>
            <a:ext cx="7391378" cy="1200329"/>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FORMULA TRIBAL SHARES ARE BASED ON ELIGIBLE ROAD MILEAGE, POPULATION, AND BUREAU OF INDIAN AFFAIRS REGION SHARES.</a:t>
            </a:r>
          </a:p>
        </p:txBody>
      </p:sp>
      <p:sp>
        <p:nvSpPr>
          <p:cNvPr id="34" name="!!Safety">
            <a:extLst>
              <a:ext uri="{FF2B5EF4-FFF2-40B4-BE49-F238E27FC236}">
                <a16:creationId xmlns:a16="http://schemas.microsoft.com/office/drawing/2014/main" id="{0FD80D87-9ACE-468C-BA8A-7DA4356E3728}"/>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HPP">
            <a:extLst>
              <a:ext uri="{FF2B5EF4-FFF2-40B4-BE49-F238E27FC236}">
                <a16:creationId xmlns:a16="http://schemas.microsoft.com/office/drawing/2014/main" id="{9AE7A54F-1713-410D-8AA9-DBCB0BC7E242}"/>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lanning">
            <a:extLst>
              <a:ext uri="{FF2B5EF4-FFF2-40B4-BE49-F238E27FC236}">
                <a16:creationId xmlns:a16="http://schemas.microsoft.com/office/drawing/2014/main" id="{7445F12E-CEFB-472B-B9C6-BC19E05DB4FE}"/>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PMO">
            <a:extLst>
              <a:ext uri="{FF2B5EF4-FFF2-40B4-BE49-F238E27FC236}">
                <a16:creationId xmlns:a16="http://schemas.microsoft.com/office/drawing/2014/main" id="{70FF587F-74FC-42AC-9529-9FFC42A381B9}"/>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a:extLst>
              <a:ext uri="{FF2B5EF4-FFF2-40B4-BE49-F238E27FC236}">
                <a16:creationId xmlns:a16="http://schemas.microsoft.com/office/drawing/2014/main" id="{49468E95-07F2-4A8F-B114-4A48F7794A92}"/>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9" name="TextBox 38">
            <a:extLst>
              <a:ext uri="{FF2B5EF4-FFF2-40B4-BE49-F238E27FC236}">
                <a16:creationId xmlns:a16="http://schemas.microsoft.com/office/drawing/2014/main" id="{A90C27E3-B3F7-42D0-86B7-1E52CE5DDBFF}"/>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40" name="TextBox 39">
            <a:extLst>
              <a:ext uri="{FF2B5EF4-FFF2-40B4-BE49-F238E27FC236}">
                <a16:creationId xmlns:a16="http://schemas.microsoft.com/office/drawing/2014/main" id="{47F01ECF-4641-4ED8-901D-DC31B5A5A3C2}"/>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41" name="TextBox 40">
            <a:extLst>
              <a:ext uri="{FF2B5EF4-FFF2-40B4-BE49-F238E27FC236}">
                <a16:creationId xmlns:a16="http://schemas.microsoft.com/office/drawing/2014/main" id="{F2E2F95E-684F-4E69-B0C2-A37890E4A23B}"/>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3" name="Rectangle 32"/>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3074073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256428" y="4225128"/>
            <a:ext cx="3411805" cy="147732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THEN THE SUPPLEMENTAL AMOUNT IS $82,500,000 PLUS 12.5% OF THE ALLOCATION IN EXCESS OF $275,000,000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91C0EB"/>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6" name="Oval 55"/>
          <p:cNvSpPr/>
          <p:nvPr/>
        </p:nvSpPr>
        <p:spPr>
          <a:xfrm>
            <a:off x="1568175" y="403707"/>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TextBox 56"/>
          <p:cNvSpPr txBox="1"/>
          <p:nvPr/>
        </p:nvSpPr>
        <p:spPr>
          <a:xfrm>
            <a:off x="1829721" y="858416"/>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4" name="Rectangle: Rounded Corners 5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1</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7" name="TextBox 66"/>
          <p:cNvSpPr txBox="1"/>
          <p:nvPr/>
        </p:nvSpPr>
        <p:spPr>
          <a:xfrm>
            <a:off x="419100" y="3107542"/>
            <a:ext cx="2997134"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IF THE TOTAL TRIBAL TRANSPORTATION PROGRAM ALLOCATION IS $500,000,000</a:t>
            </a:r>
          </a:p>
        </p:txBody>
      </p:sp>
      <p:sp>
        <p:nvSpPr>
          <p:cNvPr id="62" name="!! C"/>
          <p:cNvSpPr txBox="1"/>
          <p:nvPr/>
        </p:nvSpPr>
        <p:spPr>
          <a:xfrm>
            <a:off x="5359704" y="461128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17" name="Rectangle 16"/>
          <p:cNvSpPr/>
          <p:nvPr/>
        </p:nvSpPr>
        <p:spPr>
          <a:xfrm>
            <a:off x="5780172" y="4900419"/>
            <a:ext cx="389850"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91C0EB"/>
                </a:solidFill>
                <a:effectLst/>
                <a:uLnTx/>
                <a:uFillTx/>
              </a:rPr>
              <a:t>=</a:t>
            </a:r>
          </a:p>
        </p:txBody>
      </p:sp>
      <p:sp>
        <p:nvSpPr>
          <p:cNvPr id="18" name="Rectangle 17"/>
          <p:cNvSpPr/>
          <p:nvPr/>
        </p:nvSpPr>
        <p:spPr>
          <a:xfrm>
            <a:off x="6214072" y="4978920"/>
            <a:ext cx="1752403" cy="43088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91C0EB"/>
                </a:solidFill>
                <a:effectLst/>
                <a:uLnTx/>
                <a:uFillTx/>
              </a:rPr>
              <a:t>$123,125,000</a:t>
            </a:r>
          </a:p>
        </p:txBody>
      </p:sp>
      <p:sp>
        <p:nvSpPr>
          <p:cNvPr id="19" name="Action Button: Go Forward or Next 18">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0" name="Action Button: Go Back or Previous 19">
            <a:hlinkClick r:id="rId2" action="ppaction://hlinksldjump" highlightClick="1"/>
          </p:cNvPr>
          <p:cNvSpPr/>
          <p:nvPr/>
        </p:nvSpPr>
        <p:spPr>
          <a:xfrm>
            <a:off x="3379641"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818176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Tree>
    <p:extLst>
      <p:ext uri="{BB962C8B-B14F-4D97-AF65-F5344CB8AC3E}">
        <p14:creationId xmlns:p14="http://schemas.microsoft.com/office/powerpoint/2010/main" val="313657080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338576" y="2619688"/>
            <a:ext cx="9448677"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5" name="TextBox 44"/>
          <p:cNvSpPr txBox="1"/>
          <p:nvPr/>
        </p:nvSpPr>
        <p:spPr>
          <a:xfrm>
            <a:off x="9884602"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4277695755"/>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30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3500"/>
                            </p:stCondLst>
                            <p:childTnLst>
                              <p:par>
                                <p:cTn id="9" presetID="10" presetClass="entr" presetSubtype="0" fill="hold" grpId="0" nodeType="afterEffect">
                                  <p:stCondLst>
                                    <p:cond delay="50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338576" y="2619688"/>
            <a:ext cx="9448677"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5" name="TextBox 44"/>
          <p:cNvSpPr txBox="1"/>
          <p:nvPr/>
        </p:nvSpPr>
        <p:spPr>
          <a:xfrm>
            <a:off x="8046279" y="2619688"/>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3108403575"/>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500"/>
                                  </p:stCondLst>
                                  <p:childTnLst>
                                    <p:animEffect transition="out" filter="fade">
                                      <p:cBhvr>
                                        <p:cTn id="6" dur="1000"/>
                                        <p:tgtEl>
                                          <p:spTgt spid="45"/>
                                        </p:tgtEl>
                                      </p:cBhvr>
                                    </p:animEffect>
                                    <p:set>
                                      <p:cBhvr>
                                        <p:cTn id="7" dur="1" fill="hold">
                                          <p:stCondLst>
                                            <p:cond delay="999"/>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graphicFrame>
        <p:nvGraphicFramePr>
          <p:cNvPr id="43" name="Chart 42">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99088008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5" name="Pie 3"/>
          <p:cNvSpPr/>
          <p:nvPr/>
        </p:nvSpPr>
        <p:spPr>
          <a:xfrm>
            <a:off x="9152701"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TextBox 45"/>
          <p:cNvSpPr txBox="1"/>
          <p:nvPr/>
        </p:nvSpPr>
        <p:spPr>
          <a:xfrm>
            <a:off x="9192346"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11" name="Action Button: Go Forward or Next 10">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5809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3" grpId="0">
        <p:bldAsOne/>
      </p:bldGraphic>
      <p:bldP spid="45" grpId="0" animBg="1"/>
      <p:bldP spid="46"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139468992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3"/>
          <p:cNvSpPr/>
          <p:nvPr/>
        </p:nvSpPr>
        <p:spPr>
          <a:xfrm>
            <a:off x="5926730" y="258478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TextBox 46"/>
          <p:cNvSpPr txBox="1"/>
          <p:nvPr/>
        </p:nvSpPr>
        <p:spPr>
          <a:xfrm>
            <a:off x="6043471" y="3057303"/>
            <a:ext cx="1522166" cy="993636"/>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Tree>
    <p:extLst>
      <p:ext uri="{BB962C8B-B14F-4D97-AF65-F5344CB8AC3E}">
        <p14:creationId xmlns:p14="http://schemas.microsoft.com/office/powerpoint/2010/main" val="14110832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711421703"/>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3" name="Pie 3"/>
          <p:cNvSpPr/>
          <p:nvPr/>
        </p:nvSpPr>
        <p:spPr>
          <a:xfrm>
            <a:off x="5969402" y="3319071"/>
            <a:ext cx="219456" cy="21945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3"/>
          <p:cNvSpPr/>
          <p:nvPr/>
        </p:nvSpPr>
        <p:spPr>
          <a:xfrm>
            <a:off x="6094829" y="3087247"/>
            <a:ext cx="118872" cy="1188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6328890" y="2784864"/>
            <a:ext cx="347472" cy="3474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6224125" y="3206119"/>
            <a:ext cx="749808" cy="74980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754262" y="2869561"/>
            <a:ext cx="173736" cy="17373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6947418" y="3109720"/>
            <a:ext cx="100584" cy="10058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3"/>
          <p:cNvSpPr/>
          <p:nvPr/>
        </p:nvSpPr>
        <p:spPr>
          <a:xfrm>
            <a:off x="7066506" y="2802180"/>
            <a:ext cx="438912" cy="4389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3"/>
          <p:cNvSpPr/>
          <p:nvPr/>
        </p:nvSpPr>
        <p:spPr>
          <a:xfrm>
            <a:off x="7039074" y="3441867"/>
            <a:ext cx="54864" cy="5486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3"/>
          <p:cNvSpPr/>
          <p:nvPr/>
        </p:nvSpPr>
        <p:spPr>
          <a:xfrm>
            <a:off x="7183222" y="3307609"/>
            <a:ext cx="301752" cy="30175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6847050" y="3501024"/>
            <a:ext cx="658368" cy="65836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3"/>
          <p:cNvSpPr/>
          <p:nvPr/>
        </p:nvSpPr>
        <p:spPr>
          <a:xfrm>
            <a:off x="7392718" y="3135434"/>
            <a:ext cx="265176" cy="26517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3"/>
          <p:cNvSpPr/>
          <p:nvPr/>
        </p:nvSpPr>
        <p:spPr>
          <a:xfrm>
            <a:off x="7500030" y="3517921"/>
            <a:ext cx="91440" cy="9144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3"/>
          <p:cNvSpPr/>
          <p:nvPr/>
        </p:nvSpPr>
        <p:spPr>
          <a:xfrm>
            <a:off x="5926730" y="258478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TextBox 46"/>
          <p:cNvSpPr txBox="1"/>
          <p:nvPr/>
        </p:nvSpPr>
        <p:spPr>
          <a:xfrm>
            <a:off x="6043471" y="3057303"/>
            <a:ext cx="1522166" cy="993636"/>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Tree>
    <p:extLst>
      <p:ext uri="{BB962C8B-B14F-4D97-AF65-F5344CB8AC3E}">
        <p14:creationId xmlns:p14="http://schemas.microsoft.com/office/powerpoint/2010/main" val="1569952041"/>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743477127"/>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348753172"/>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3" name="Pie 3"/>
          <p:cNvSpPr/>
          <p:nvPr/>
        </p:nvSpPr>
        <p:spPr>
          <a:xfrm>
            <a:off x="3111902" y="5386681"/>
            <a:ext cx="219456" cy="21945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3"/>
          <p:cNvSpPr/>
          <p:nvPr/>
        </p:nvSpPr>
        <p:spPr>
          <a:xfrm>
            <a:off x="3767091" y="5486651"/>
            <a:ext cx="118872" cy="1188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4320474" y="5312915"/>
            <a:ext cx="347472" cy="3474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4727553" y="4912865"/>
            <a:ext cx="749808" cy="74980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5657062" y="5459219"/>
            <a:ext cx="173736" cy="17373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6333579" y="5530391"/>
            <a:ext cx="100584" cy="10058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3"/>
          <p:cNvSpPr/>
          <p:nvPr/>
        </p:nvSpPr>
        <p:spPr>
          <a:xfrm>
            <a:off x="6819914" y="5209506"/>
            <a:ext cx="438912" cy="4389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3"/>
          <p:cNvSpPr/>
          <p:nvPr/>
        </p:nvSpPr>
        <p:spPr>
          <a:xfrm>
            <a:off x="7591470" y="5570467"/>
            <a:ext cx="54864" cy="5486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3"/>
          <p:cNvSpPr/>
          <p:nvPr/>
        </p:nvSpPr>
        <p:spPr>
          <a:xfrm>
            <a:off x="8124131" y="5345533"/>
            <a:ext cx="301752" cy="30175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8632820" y="4988917"/>
            <a:ext cx="658368" cy="65836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3"/>
          <p:cNvSpPr/>
          <p:nvPr/>
        </p:nvSpPr>
        <p:spPr>
          <a:xfrm>
            <a:off x="9451879" y="5374993"/>
            <a:ext cx="265176" cy="26517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3"/>
          <p:cNvSpPr/>
          <p:nvPr/>
        </p:nvSpPr>
        <p:spPr>
          <a:xfrm>
            <a:off x="10177830" y="5536242"/>
            <a:ext cx="91440" cy="9144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2"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3" name="TextBox 22"/>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4" name="Action Button: Go Forward or Next 23">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11898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43"/>
                                        </p:tgtEl>
                                      </p:cBhvr>
                                    </p:animEffect>
                                    <p:set>
                                      <p:cBhvr>
                                        <p:cTn id="7" dur="1" fill="hold">
                                          <p:stCondLst>
                                            <p:cond delay="499"/>
                                          </p:stCondLst>
                                        </p:cTn>
                                        <p:tgtEl>
                                          <p:spTgt spid="43"/>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48"/>
                                        </p:tgtEl>
                                      </p:cBhvr>
                                    </p:animEffect>
                                    <p:set>
                                      <p:cBhvr>
                                        <p:cTn id="10" dur="1" fill="hold">
                                          <p:stCondLst>
                                            <p:cond delay="499"/>
                                          </p:stCondLst>
                                        </p:cTn>
                                        <p:tgtEl>
                                          <p:spTgt spid="48"/>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9"/>
                                        </p:tgtEl>
                                      </p:cBhvr>
                                    </p:animEffect>
                                    <p:set>
                                      <p:cBhvr>
                                        <p:cTn id="13" dur="1" fill="hold">
                                          <p:stCondLst>
                                            <p:cond delay="499"/>
                                          </p:stCondLst>
                                        </p:cTn>
                                        <p:tgtEl>
                                          <p:spTgt spid="49"/>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50"/>
                                        </p:tgtEl>
                                      </p:cBhvr>
                                    </p:animEffect>
                                    <p:set>
                                      <p:cBhvr>
                                        <p:cTn id="16" dur="1" fill="hold">
                                          <p:stCondLst>
                                            <p:cond delay="499"/>
                                          </p:stCondLst>
                                        </p:cTn>
                                        <p:tgtEl>
                                          <p:spTgt spid="50"/>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500"/>
                                        <p:tgtEl>
                                          <p:spTgt spid="51"/>
                                        </p:tgtEl>
                                      </p:cBhvr>
                                    </p:animEffect>
                                    <p:set>
                                      <p:cBhvr>
                                        <p:cTn id="19" dur="1" fill="hold">
                                          <p:stCondLst>
                                            <p:cond delay="499"/>
                                          </p:stCondLst>
                                        </p:cTn>
                                        <p:tgtEl>
                                          <p:spTgt spid="51"/>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500"/>
                                        <p:tgtEl>
                                          <p:spTgt spid="52"/>
                                        </p:tgtEl>
                                      </p:cBhvr>
                                    </p:animEffect>
                                    <p:set>
                                      <p:cBhvr>
                                        <p:cTn id="22" dur="1" fill="hold">
                                          <p:stCondLst>
                                            <p:cond delay="499"/>
                                          </p:stCondLst>
                                        </p:cTn>
                                        <p:tgtEl>
                                          <p:spTgt spid="52"/>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500"/>
                                        <p:tgtEl>
                                          <p:spTgt spid="53"/>
                                        </p:tgtEl>
                                      </p:cBhvr>
                                    </p:animEffect>
                                    <p:set>
                                      <p:cBhvr>
                                        <p:cTn id="25" dur="1" fill="hold">
                                          <p:stCondLst>
                                            <p:cond delay="499"/>
                                          </p:stCondLst>
                                        </p:cTn>
                                        <p:tgtEl>
                                          <p:spTgt spid="53"/>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54"/>
                                        </p:tgtEl>
                                      </p:cBhvr>
                                    </p:animEffect>
                                    <p:set>
                                      <p:cBhvr>
                                        <p:cTn id="28" dur="1" fill="hold">
                                          <p:stCondLst>
                                            <p:cond delay="499"/>
                                          </p:stCondLst>
                                        </p:cTn>
                                        <p:tgtEl>
                                          <p:spTgt spid="54"/>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55"/>
                                        </p:tgtEl>
                                      </p:cBhvr>
                                    </p:animEffect>
                                    <p:set>
                                      <p:cBhvr>
                                        <p:cTn id="31" dur="1" fill="hold">
                                          <p:stCondLst>
                                            <p:cond delay="499"/>
                                          </p:stCondLst>
                                        </p:cTn>
                                        <p:tgtEl>
                                          <p:spTgt spid="55"/>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56"/>
                                        </p:tgtEl>
                                      </p:cBhvr>
                                    </p:animEffect>
                                    <p:set>
                                      <p:cBhvr>
                                        <p:cTn id="34" dur="1" fill="hold">
                                          <p:stCondLst>
                                            <p:cond delay="499"/>
                                          </p:stCondLst>
                                        </p:cTn>
                                        <p:tgtEl>
                                          <p:spTgt spid="56"/>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500"/>
                                        <p:tgtEl>
                                          <p:spTgt spid="57"/>
                                        </p:tgtEl>
                                      </p:cBhvr>
                                    </p:animEffect>
                                    <p:set>
                                      <p:cBhvr>
                                        <p:cTn id="37" dur="1" fill="hold">
                                          <p:stCondLst>
                                            <p:cond delay="499"/>
                                          </p:stCondLst>
                                        </p:cTn>
                                        <p:tgtEl>
                                          <p:spTgt spid="57"/>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500"/>
                                        <p:tgtEl>
                                          <p:spTgt spid="58"/>
                                        </p:tgtEl>
                                      </p:cBhvr>
                                    </p:animEffect>
                                    <p:set>
                                      <p:cBhvr>
                                        <p:cTn id="40" dur="1" fill="hold">
                                          <p:stCondLst>
                                            <p:cond delay="499"/>
                                          </p:stCondLst>
                                        </p:cTn>
                                        <p:tgtEl>
                                          <p:spTgt spid="58"/>
                                        </p:tgtEl>
                                        <p:attrNameLst>
                                          <p:attrName>style.visibility</p:attrName>
                                        </p:attrNameLst>
                                      </p:cBhvr>
                                      <p:to>
                                        <p:strVal val="hidden"/>
                                      </p:to>
                                    </p:set>
                                  </p:childTnLst>
                                </p:cTn>
                              </p:par>
                              <p:par>
                                <p:cTn id="41" presetID="22" presetClass="entr" presetSubtype="4"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wipe(down)">
                                      <p:cBhvr>
                                        <p:cTn id="43" dur="10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1000"/>
                                        <p:tgtEl>
                                          <p:spTgt spid="2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9" grpId="0">
        <p:bldAsOne/>
      </p:bldGraphic>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22" grpId="0" animBg="1"/>
      <p:bldP spid="23"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4165803117"/>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3642663167"/>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60" name="Pie 2"/>
          <p:cNvSpPr/>
          <p:nvPr/>
        </p:nvSpPr>
        <p:spPr>
          <a:xfrm>
            <a:off x="5752994" y="23368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1" name="TextBox 60"/>
          <p:cNvSpPr txBox="1"/>
          <p:nvPr/>
        </p:nvSpPr>
        <p:spPr>
          <a:xfrm>
            <a:off x="5863320" y="3056539"/>
            <a:ext cx="1882468" cy="138338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Tree>
    <p:extLst>
      <p:ext uri="{BB962C8B-B14F-4D97-AF65-F5344CB8AC3E}">
        <p14:creationId xmlns:p14="http://schemas.microsoft.com/office/powerpoint/2010/main" val="25960316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575237370"/>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4003521501"/>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60" name="Pie 2"/>
          <p:cNvSpPr/>
          <p:nvPr/>
        </p:nvSpPr>
        <p:spPr>
          <a:xfrm>
            <a:off x="5752994" y="23368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1" name="TextBox 60"/>
          <p:cNvSpPr txBox="1"/>
          <p:nvPr/>
        </p:nvSpPr>
        <p:spPr>
          <a:xfrm>
            <a:off x="5863320" y="3056539"/>
            <a:ext cx="1882468" cy="138338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Tree>
    <p:extLst>
      <p:ext uri="{BB962C8B-B14F-4D97-AF65-F5344CB8AC3E}">
        <p14:creationId xmlns:p14="http://schemas.microsoft.com/office/powerpoint/2010/main" val="17762026"/>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8"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0"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a:t>
            </a: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2944154" y="618427"/>
            <a:ext cx="630301"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7" name="TextBox 6"/>
          <p:cNvSpPr txBox="1"/>
          <p:nvPr/>
        </p:nvSpPr>
        <p:spPr>
          <a:xfrm>
            <a:off x="5314950" y="5400675"/>
            <a:ext cx="18473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 name="TextBox 32"/>
          <p:cNvSpPr txBox="1"/>
          <p:nvPr/>
        </p:nvSpPr>
        <p:spPr>
          <a:xfrm>
            <a:off x="9675485" y="842471"/>
            <a:ext cx="595035"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4" name="TextBox 33"/>
          <p:cNvSpPr txBox="1"/>
          <p:nvPr/>
        </p:nvSpPr>
        <p:spPr>
          <a:xfrm>
            <a:off x="9138673" y="1773039"/>
            <a:ext cx="1668662"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7" name="TextBox 36"/>
          <p:cNvSpPr txBox="1"/>
          <p:nvPr/>
        </p:nvSpPr>
        <p:spPr>
          <a:xfrm>
            <a:off x="6216899" y="3019232"/>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7"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9"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C9BF4C05-FDC4-43F0-9E3C-E189DB35902A}"/>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5" name="!!Safety">
            <a:extLst>
              <a:ext uri="{FF2B5EF4-FFF2-40B4-BE49-F238E27FC236}">
                <a16:creationId xmlns:a16="http://schemas.microsoft.com/office/drawing/2014/main" id="{97B8DA64-CD10-4B16-AC87-EFC3793E0192}"/>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HPP">
            <a:extLst>
              <a:ext uri="{FF2B5EF4-FFF2-40B4-BE49-F238E27FC236}">
                <a16:creationId xmlns:a16="http://schemas.microsoft.com/office/drawing/2014/main" id="{886B156D-F450-48DE-8CC2-F0BF54D41286}"/>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Planning">
            <a:extLst>
              <a:ext uri="{FF2B5EF4-FFF2-40B4-BE49-F238E27FC236}">
                <a16:creationId xmlns:a16="http://schemas.microsoft.com/office/drawing/2014/main" id="{8BC21320-E770-4271-9A0B-47CF9983ED69}"/>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MO">
            <a:extLst>
              <a:ext uri="{FF2B5EF4-FFF2-40B4-BE49-F238E27FC236}">
                <a16:creationId xmlns:a16="http://schemas.microsoft.com/office/drawing/2014/main" id="{F1A766B6-51C3-4BFF-959B-FF11D86CBA8A}"/>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 name="TextBox 42">
            <a:extLst>
              <a:ext uri="{FF2B5EF4-FFF2-40B4-BE49-F238E27FC236}">
                <a16:creationId xmlns:a16="http://schemas.microsoft.com/office/drawing/2014/main" id="{D5E46C69-D4E3-45D0-8FC9-42A1EEDF6184}"/>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44" name="TextBox 43">
            <a:extLst>
              <a:ext uri="{FF2B5EF4-FFF2-40B4-BE49-F238E27FC236}">
                <a16:creationId xmlns:a16="http://schemas.microsoft.com/office/drawing/2014/main" id="{22A5C535-E964-4AE8-8B22-5F14DC4905DE}"/>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53" name="TextBox 52">
            <a:extLst>
              <a:ext uri="{FF2B5EF4-FFF2-40B4-BE49-F238E27FC236}">
                <a16:creationId xmlns:a16="http://schemas.microsoft.com/office/drawing/2014/main" id="{51A14B68-E142-42BA-9664-FC08A886C355}"/>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54" name="TextBox 53">
            <a:extLst>
              <a:ext uri="{FF2B5EF4-FFF2-40B4-BE49-F238E27FC236}">
                <a16:creationId xmlns:a16="http://schemas.microsoft.com/office/drawing/2014/main" id="{5064D574-8754-44C0-8AD3-336C70C1D852}"/>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1" name="Rectangle 30"/>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157636226"/>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861292335"/>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4058212569"/>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2"/>
          <p:cNvSpPr/>
          <p:nvPr/>
        </p:nvSpPr>
        <p:spPr>
          <a:xfrm>
            <a:off x="5828072" y="3013456"/>
            <a:ext cx="237744" cy="237744"/>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p:cNvSpPr/>
          <p:nvPr/>
        </p:nvSpPr>
        <p:spPr>
          <a:xfrm>
            <a:off x="6057794" y="2641600"/>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6410748" y="2526792"/>
            <a:ext cx="128016" cy="1280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6362594" y="2946400"/>
            <a:ext cx="219456" cy="21945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6004336" y="3351784"/>
            <a:ext cx="356616" cy="3566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6575954" y="2438400"/>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2"/>
          <p:cNvSpPr/>
          <p:nvPr/>
        </p:nvSpPr>
        <p:spPr>
          <a:xfrm>
            <a:off x="6463996" y="3400552"/>
            <a:ext cx="402336" cy="40233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2"/>
          <p:cNvSpPr/>
          <p:nvPr/>
        </p:nvSpPr>
        <p:spPr>
          <a:xfrm>
            <a:off x="6303433" y="3835550"/>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2"/>
          <p:cNvSpPr/>
          <p:nvPr/>
        </p:nvSpPr>
        <p:spPr>
          <a:xfrm>
            <a:off x="6721009" y="3920631"/>
            <a:ext cx="164592" cy="164592"/>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6872023" y="3417711"/>
            <a:ext cx="502920" cy="5029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2"/>
          <p:cNvSpPr/>
          <p:nvPr/>
        </p:nvSpPr>
        <p:spPr>
          <a:xfrm>
            <a:off x="7354242" y="3239158"/>
            <a:ext cx="475488" cy="475488"/>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2"/>
          <p:cNvSpPr/>
          <p:nvPr/>
        </p:nvSpPr>
        <p:spPr>
          <a:xfrm>
            <a:off x="7377485" y="3820734"/>
            <a:ext cx="182880" cy="18288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Pie 2"/>
          <p:cNvSpPr/>
          <p:nvPr/>
        </p:nvSpPr>
        <p:spPr>
          <a:xfrm>
            <a:off x="5752994" y="23368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1" name="TextBox 60"/>
          <p:cNvSpPr txBox="1"/>
          <p:nvPr/>
        </p:nvSpPr>
        <p:spPr>
          <a:xfrm>
            <a:off x="5863320" y="3056539"/>
            <a:ext cx="1882468" cy="138338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Tree>
    <p:extLst>
      <p:ext uri="{BB962C8B-B14F-4D97-AF65-F5344CB8AC3E}">
        <p14:creationId xmlns:p14="http://schemas.microsoft.com/office/powerpoint/2010/main" val="3162985360"/>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02553541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122952712"/>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354387664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2"/>
          <p:cNvSpPr/>
          <p:nvPr/>
        </p:nvSpPr>
        <p:spPr>
          <a:xfrm>
            <a:off x="3110272" y="4987838"/>
            <a:ext cx="237744" cy="237744"/>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p:cNvSpPr/>
          <p:nvPr/>
        </p:nvSpPr>
        <p:spPr>
          <a:xfrm>
            <a:off x="3712832" y="5186826"/>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4387790" y="4866934"/>
            <a:ext cx="128016" cy="1280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4995884" y="4024608"/>
            <a:ext cx="219456" cy="21945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5569859" y="4962798"/>
            <a:ext cx="356616" cy="3566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5876921" y="4446162"/>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2"/>
          <p:cNvSpPr/>
          <p:nvPr/>
        </p:nvSpPr>
        <p:spPr>
          <a:xfrm>
            <a:off x="6803305" y="4412227"/>
            <a:ext cx="402336" cy="40233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2"/>
          <p:cNvSpPr/>
          <p:nvPr/>
        </p:nvSpPr>
        <p:spPr>
          <a:xfrm>
            <a:off x="7522062" y="5265025"/>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2"/>
          <p:cNvSpPr/>
          <p:nvPr/>
        </p:nvSpPr>
        <p:spPr>
          <a:xfrm>
            <a:off x="8227281" y="4912654"/>
            <a:ext cx="164592" cy="164592"/>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8687965" y="3923600"/>
            <a:ext cx="502920" cy="5029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2"/>
          <p:cNvSpPr/>
          <p:nvPr/>
        </p:nvSpPr>
        <p:spPr>
          <a:xfrm>
            <a:off x="9334197" y="4674910"/>
            <a:ext cx="475488" cy="475488"/>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2"/>
          <p:cNvSpPr/>
          <p:nvPr/>
        </p:nvSpPr>
        <p:spPr>
          <a:xfrm>
            <a:off x="10121688" y="5306173"/>
            <a:ext cx="182880" cy="18288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3"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5" name="Action Button: Go Forward or Next 24">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789742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500"/>
                                        <p:tgtEl>
                                          <p:spTgt spid="46"/>
                                        </p:tgtEl>
                                      </p:cBhvr>
                                    </p:animEffect>
                                    <p:set>
                                      <p:cBhvr>
                                        <p:cTn id="7" dur="1" fill="hold">
                                          <p:stCondLst>
                                            <p:cond delay="499"/>
                                          </p:stCondLst>
                                        </p:cTn>
                                        <p:tgtEl>
                                          <p:spTgt spid="46"/>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47"/>
                                        </p:tgtEl>
                                      </p:cBhvr>
                                    </p:animEffect>
                                    <p:set>
                                      <p:cBhvr>
                                        <p:cTn id="10" dur="1" fill="hold">
                                          <p:stCondLst>
                                            <p:cond delay="499"/>
                                          </p:stCondLst>
                                        </p:cTn>
                                        <p:tgtEl>
                                          <p:spTgt spid="4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8"/>
                                        </p:tgtEl>
                                      </p:cBhvr>
                                    </p:animEffect>
                                    <p:set>
                                      <p:cBhvr>
                                        <p:cTn id="13" dur="1" fill="hold">
                                          <p:stCondLst>
                                            <p:cond delay="499"/>
                                          </p:stCondLst>
                                        </p:cTn>
                                        <p:tgtEl>
                                          <p:spTgt spid="4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49"/>
                                        </p:tgtEl>
                                      </p:cBhvr>
                                    </p:animEffect>
                                    <p:set>
                                      <p:cBhvr>
                                        <p:cTn id="16" dur="1" fill="hold">
                                          <p:stCondLst>
                                            <p:cond delay="499"/>
                                          </p:stCondLst>
                                        </p:cTn>
                                        <p:tgtEl>
                                          <p:spTgt spid="49"/>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500"/>
                                        <p:tgtEl>
                                          <p:spTgt spid="51"/>
                                        </p:tgtEl>
                                      </p:cBhvr>
                                    </p:animEffect>
                                    <p:set>
                                      <p:cBhvr>
                                        <p:cTn id="22" dur="1" fill="hold">
                                          <p:stCondLst>
                                            <p:cond delay="499"/>
                                          </p:stCondLst>
                                        </p:cTn>
                                        <p:tgtEl>
                                          <p:spTgt spid="51"/>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500"/>
                                        <p:tgtEl>
                                          <p:spTgt spid="52"/>
                                        </p:tgtEl>
                                      </p:cBhvr>
                                    </p:animEffect>
                                    <p:set>
                                      <p:cBhvr>
                                        <p:cTn id="25" dur="1" fill="hold">
                                          <p:stCondLst>
                                            <p:cond delay="499"/>
                                          </p:stCondLst>
                                        </p:cTn>
                                        <p:tgtEl>
                                          <p:spTgt spid="52"/>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53"/>
                                        </p:tgtEl>
                                      </p:cBhvr>
                                    </p:animEffect>
                                    <p:set>
                                      <p:cBhvr>
                                        <p:cTn id="28" dur="1" fill="hold">
                                          <p:stCondLst>
                                            <p:cond delay="499"/>
                                          </p:stCondLst>
                                        </p:cTn>
                                        <p:tgtEl>
                                          <p:spTgt spid="53"/>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54"/>
                                        </p:tgtEl>
                                      </p:cBhvr>
                                    </p:animEffect>
                                    <p:set>
                                      <p:cBhvr>
                                        <p:cTn id="31" dur="1" fill="hold">
                                          <p:stCondLst>
                                            <p:cond delay="499"/>
                                          </p:stCondLst>
                                        </p:cTn>
                                        <p:tgtEl>
                                          <p:spTgt spid="54"/>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55"/>
                                        </p:tgtEl>
                                      </p:cBhvr>
                                    </p:animEffect>
                                    <p:set>
                                      <p:cBhvr>
                                        <p:cTn id="34" dur="1" fill="hold">
                                          <p:stCondLst>
                                            <p:cond delay="499"/>
                                          </p:stCondLst>
                                        </p:cTn>
                                        <p:tgtEl>
                                          <p:spTgt spid="55"/>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500"/>
                                        <p:tgtEl>
                                          <p:spTgt spid="56"/>
                                        </p:tgtEl>
                                      </p:cBhvr>
                                    </p:animEffect>
                                    <p:set>
                                      <p:cBhvr>
                                        <p:cTn id="37" dur="1" fill="hold">
                                          <p:stCondLst>
                                            <p:cond delay="499"/>
                                          </p:stCondLst>
                                        </p:cTn>
                                        <p:tgtEl>
                                          <p:spTgt spid="56"/>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500"/>
                                        <p:tgtEl>
                                          <p:spTgt spid="57"/>
                                        </p:tgtEl>
                                      </p:cBhvr>
                                    </p:animEffect>
                                    <p:set>
                                      <p:cBhvr>
                                        <p:cTn id="40" dur="1" fill="hold">
                                          <p:stCondLst>
                                            <p:cond delay="499"/>
                                          </p:stCondLst>
                                        </p:cTn>
                                        <p:tgtEl>
                                          <p:spTgt spid="57"/>
                                        </p:tgtEl>
                                        <p:attrNameLst>
                                          <p:attrName>style.visibility</p:attrName>
                                        </p:attrNameLst>
                                      </p:cBhvr>
                                      <p:to>
                                        <p:strVal val="hidden"/>
                                      </p:to>
                                    </p:set>
                                  </p:childTnLst>
                                </p:cTn>
                              </p:par>
                              <p:par>
                                <p:cTn id="41" presetID="22" presetClass="entr" presetSubtype="4"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wipe(down)">
                                      <p:cBhvr>
                                        <p:cTn id="43" dur="1000"/>
                                        <p:tgtEl>
                                          <p:spTgt spid="6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1000"/>
                                        <p:tgtEl>
                                          <p:spTgt spid="2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2" grpId="0">
        <p:bldAsOne/>
      </p:bldGraphic>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23" grpId="0" animBg="1"/>
      <p:bldP spid="24"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993335026"/>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39168309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3533037809"/>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1"/>
          <p:cNvSpPr/>
          <p:nvPr/>
        </p:nvSpPr>
        <p:spPr>
          <a:xfrm>
            <a:off x="6098891" y="2589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6251291" y="2741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6403691" y="2894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6556091" y="30467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6708491" y="31991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6860891" y="3351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7013291" y="3503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7165691" y="3656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793729" y="2642566"/>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6886604" y="27779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7013291" y="29303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7139978" y="3071778"/>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1"/>
          <p:cNvSpPr/>
          <p:nvPr/>
        </p:nvSpPr>
        <p:spPr>
          <a:xfrm>
            <a:off x="5821574" y="2290296"/>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TextBox 59"/>
          <p:cNvSpPr txBox="1"/>
          <p:nvPr/>
        </p:nvSpPr>
        <p:spPr>
          <a:xfrm>
            <a:off x="5981992" y="2816862"/>
            <a:ext cx="1655856" cy="88781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2023523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47"/>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53"/>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grpId="0" nodeType="afterEffect">
                                  <p:stCondLst>
                                    <p:cond delay="0"/>
                                  </p:stCondLst>
                                  <p:childTnLst>
                                    <p:set>
                                      <p:cBhvr>
                                        <p:cTn id="33" dur="1" fill="hold">
                                          <p:stCondLst>
                                            <p:cond delay="0"/>
                                          </p:stCondLst>
                                        </p:cTn>
                                        <p:tgtEl>
                                          <p:spTgt spid="55"/>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642601465"/>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4073375572"/>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92021912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1"/>
          <p:cNvSpPr/>
          <p:nvPr/>
        </p:nvSpPr>
        <p:spPr>
          <a:xfrm>
            <a:off x="6098891" y="2589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6251291" y="2741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6403691" y="2894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6556091" y="30467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6708491" y="31991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6860891" y="3351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7013291" y="3503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7165691" y="3656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793729" y="2642566"/>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6886604" y="27779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7013291" y="29303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7139978" y="3071778"/>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1"/>
          <p:cNvSpPr/>
          <p:nvPr/>
        </p:nvSpPr>
        <p:spPr>
          <a:xfrm>
            <a:off x="5821574" y="2290296"/>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TextBox 59"/>
          <p:cNvSpPr txBox="1"/>
          <p:nvPr/>
        </p:nvSpPr>
        <p:spPr>
          <a:xfrm>
            <a:off x="5981992" y="2816862"/>
            <a:ext cx="1655856" cy="88781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418220647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47"/>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53"/>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grpId="0" nodeType="afterEffect">
                                  <p:stCondLst>
                                    <p:cond delay="0"/>
                                  </p:stCondLst>
                                  <p:childTnLst>
                                    <p:set>
                                      <p:cBhvr>
                                        <p:cTn id="33" dur="1" fill="hold">
                                          <p:stCondLst>
                                            <p:cond delay="0"/>
                                          </p:stCondLst>
                                        </p:cTn>
                                        <p:tgtEl>
                                          <p:spTgt spid="55"/>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Chart 60">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44598926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977508870"/>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42919099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p:cNvGraphicFramePr>
            <a:graphicFrameLocks/>
          </p:cNvGraphicFramePr>
          <p:nvPr>
            <p:extLst>
              <p:ext uri="{D42A27DB-BD31-4B8C-83A1-F6EECF244321}">
                <p14:modId xmlns:p14="http://schemas.microsoft.com/office/powerpoint/2010/main" val="199307573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5"/>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Pie 1"/>
          <p:cNvSpPr/>
          <p:nvPr/>
        </p:nvSpPr>
        <p:spPr>
          <a:xfrm>
            <a:off x="3017025" y="436690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3665999" y="450655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4297299"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4927999" y="340096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5577573" y="4202309"/>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7506296" y="463538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6848699" y="3600926"/>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8137596"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225460" y="2867788"/>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8772539" y="2952344"/>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9411872" y="3739895"/>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10044233" y="473418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Tree>
    <p:extLst>
      <p:ext uri="{BB962C8B-B14F-4D97-AF65-F5344CB8AC3E}">
        <p14:creationId xmlns:p14="http://schemas.microsoft.com/office/powerpoint/2010/main" val="29375057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500"/>
                                  </p:stCondLst>
                                  <p:childTnLst>
                                    <p:animEffect transition="out" filter="fade">
                                      <p:cBhvr>
                                        <p:cTn id="6" dur="500"/>
                                        <p:tgtEl>
                                          <p:spTgt spid="46"/>
                                        </p:tgtEl>
                                      </p:cBhvr>
                                    </p:animEffect>
                                    <p:set>
                                      <p:cBhvr>
                                        <p:cTn id="7" dur="1" fill="hold">
                                          <p:stCondLst>
                                            <p:cond delay="499"/>
                                          </p:stCondLst>
                                        </p:cTn>
                                        <p:tgtEl>
                                          <p:spTgt spid="46"/>
                                        </p:tgtEl>
                                        <p:attrNameLst>
                                          <p:attrName>style.visibility</p:attrName>
                                        </p:attrNameLst>
                                      </p:cBhvr>
                                      <p:to>
                                        <p:strVal val="hidden"/>
                                      </p:to>
                                    </p:set>
                                  </p:childTnLst>
                                </p:cTn>
                              </p:par>
                              <p:par>
                                <p:cTn id="8" presetID="10" presetClass="exit" presetSubtype="0" fill="hold" grpId="0" nodeType="withEffect">
                                  <p:stCondLst>
                                    <p:cond delay="500"/>
                                  </p:stCondLst>
                                  <p:childTnLst>
                                    <p:animEffect transition="out" filter="fade">
                                      <p:cBhvr>
                                        <p:cTn id="9" dur="500"/>
                                        <p:tgtEl>
                                          <p:spTgt spid="47"/>
                                        </p:tgtEl>
                                      </p:cBhvr>
                                    </p:animEffect>
                                    <p:set>
                                      <p:cBhvr>
                                        <p:cTn id="10" dur="1" fill="hold">
                                          <p:stCondLst>
                                            <p:cond delay="499"/>
                                          </p:stCondLst>
                                        </p:cTn>
                                        <p:tgtEl>
                                          <p:spTgt spid="47"/>
                                        </p:tgtEl>
                                        <p:attrNameLst>
                                          <p:attrName>style.visibility</p:attrName>
                                        </p:attrNameLst>
                                      </p:cBhvr>
                                      <p:to>
                                        <p:strVal val="hidden"/>
                                      </p:to>
                                    </p:set>
                                  </p:childTnLst>
                                </p:cTn>
                              </p:par>
                              <p:par>
                                <p:cTn id="11" presetID="10" presetClass="exit" presetSubtype="0" fill="hold" grpId="0" nodeType="withEffect">
                                  <p:stCondLst>
                                    <p:cond delay="500"/>
                                  </p:stCondLst>
                                  <p:childTnLst>
                                    <p:animEffect transition="out" filter="fade">
                                      <p:cBhvr>
                                        <p:cTn id="12" dur="500"/>
                                        <p:tgtEl>
                                          <p:spTgt spid="48"/>
                                        </p:tgtEl>
                                      </p:cBhvr>
                                    </p:animEffect>
                                    <p:set>
                                      <p:cBhvr>
                                        <p:cTn id="13" dur="1" fill="hold">
                                          <p:stCondLst>
                                            <p:cond delay="499"/>
                                          </p:stCondLst>
                                        </p:cTn>
                                        <p:tgtEl>
                                          <p:spTgt spid="48"/>
                                        </p:tgtEl>
                                        <p:attrNameLst>
                                          <p:attrName>style.visibility</p:attrName>
                                        </p:attrNameLst>
                                      </p:cBhvr>
                                      <p:to>
                                        <p:strVal val="hidden"/>
                                      </p:to>
                                    </p:set>
                                  </p:childTnLst>
                                </p:cTn>
                              </p:par>
                              <p:par>
                                <p:cTn id="14" presetID="10" presetClass="exit" presetSubtype="0" fill="hold" grpId="0" nodeType="withEffect">
                                  <p:stCondLst>
                                    <p:cond delay="500"/>
                                  </p:stCondLst>
                                  <p:childTnLst>
                                    <p:animEffect transition="out" filter="fade">
                                      <p:cBhvr>
                                        <p:cTn id="15" dur="500"/>
                                        <p:tgtEl>
                                          <p:spTgt spid="49"/>
                                        </p:tgtEl>
                                      </p:cBhvr>
                                    </p:animEffect>
                                    <p:set>
                                      <p:cBhvr>
                                        <p:cTn id="16" dur="1" fill="hold">
                                          <p:stCondLst>
                                            <p:cond delay="499"/>
                                          </p:stCondLst>
                                        </p:cTn>
                                        <p:tgtEl>
                                          <p:spTgt spid="49"/>
                                        </p:tgtEl>
                                        <p:attrNameLst>
                                          <p:attrName>style.visibility</p:attrName>
                                        </p:attrNameLst>
                                      </p:cBhvr>
                                      <p:to>
                                        <p:strVal val="hidden"/>
                                      </p:to>
                                    </p:set>
                                  </p:childTnLst>
                                </p:cTn>
                              </p:par>
                              <p:par>
                                <p:cTn id="17" presetID="10" presetClass="exit" presetSubtype="0" fill="hold" grpId="0" nodeType="withEffect">
                                  <p:stCondLst>
                                    <p:cond delay="500"/>
                                  </p:stCondLst>
                                  <p:childTnLst>
                                    <p:animEffect transition="out" filter="fad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par>
                                <p:cTn id="20" presetID="10" presetClass="exit" presetSubtype="0" fill="hold" grpId="0" nodeType="withEffect">
                                  <p:stCondLst>
                                    <p:cond delay="500"/>
                                  </p:stCondLst>
                                  <p:childTnLst>
                                    <p:animEffect transition="out" filter="fade">
                                      <p:cBhvr>
                                        <p:cTn id="21" dur="500"/>
                                        <p:tgtEl>
                                          <p:spTgt spid="54"/>
                                        </p:tgtEl>
                                      </p:cBhvr>
                                    </p:animEffect>
                                    <p:set>
                                      <p:cBhvr>
                                        <p:cTn id="22" dur="1" fill="hold">
                                          <p:stCondLst>
                                            <p:cond delay="499"/>
                                          </p:stCondLst>
                                        </p:cTn>
                                        <p:tgtEl>
                                          <p:spTgt spid="54"/>
                                        </p:tgtEl>
                                        <p:attrNameLst>
                                          <p:attrName>style.visibility</p:attrName>
                                        </p:attrNameLst>
                                      </p:cBhvr>
                                      <p:to>
                                        <p:strVal val="hidden"/>
                                      </p:to>
                                    </p:set>
                                  </p:childTnLst>
                                </p:cTn>
                              </p:par>
                              <p:par>
                                <p:cTn id="23" presetID="10" presetClass="exit" presetSubtype="0" fill="hold" grpId="0" nodeType="withEffect">
                                  <p:stCondLst>
                                    <p:cond delay="500"/>
                                  </p:stCondLst>
                                  <p:childTnLst>
                                    <p:animEffect transition="out" filter="fade">
                                      <p:cBhvr>
                                        <p:cTn id="24" dur="500"/>
                                        <p:tgtEl>
                                          <p:spTgt spid="52"/>
                                        </p:tgtEl>
                                      </p:cBhvr>
                                    </p:animEffect>
                                    <p:set>
                                      <p:cBhvr>
                                        <p:cTn id="25" dur="1" fill="hold">
                                          <p:stCondLst>
                                            <p:cond delay="499"/>
                                          </p:stCondLst>
                                        </p:cTn>
                                        <p:tgtEl>
                                          <p:spTgt spid="52"/>
                                        </p:tgtEl>
                                        <p:attrNameLst>
                                          <p:attrName>style.visibility</p:attrName>
                                        </p:attrNameLst>
                                      </p:cBhvr>
                                      <p:to>
                                        <p:strVal val="hidden"/>
                                      </p:to>
                                    </p:set>
                                  </p:childTnLst>
                                </p:cTn>
                              </p:par>
                              <p:par>
                                <p:cTn id="26" presetID="10" presetClass="exit" presetSubtype="0" fill="hold" grpId="0" nodeType="withEffect">
                                  <p:stCondLst>
                                    <p:cond delay="500"/>
                                  </p:stCondLst>
                                  <p:childTnLst>
                                    <p:animEffect transition="out" filter="fade">
                                      <p:cBhvr>
                                        <p:cTn id="27" dur="500"/>
                                        <p:tgtEl>
                                          <p:spTgt spid="51"/>
                                        </p:tgtEl>
                                      </p:cBhvr>
                                    </p:animEffect>
                                    <p:set>
                                      <p:cBhvr>
                                        <p:cTn id="28" dur="1" fill="hold">
                                          <p:stCondLst>
                                            <p:cond delay="499"/>
                                          </p:stCondLst>
                                        </p:cTn>
                                        <p:tgtEl>
                                          <p:spTgt spid="51"/>
                                        </p:tgtEl>
                                        <p:attrNameLst>
                                          <p:attrName>style.visibility</p:attrName>
                                        </p:attrNameLst>
                                      </p:cBhvr>
                                      <p:to>
                                        <p:strVal val="hidden"/>
                                      </p:to>
                                    </p:set>
                                  </p:childTnLst>
                                </p:cTn>
                              </p:par>
                              <p:par>
                                <p:cTn id="29" presetID="10" presetClass="exit" presetSubtype="0" fill="hold" grpId="0" nodeType="withEffect">
                                  <p:stCondLst>
                                    <p:cond delay="500"/>
                                  </p:stCondLst>
                                  <p:childTnLst>
                                    <p:animEffect transition="out" filter="fade">
                                      <p:cBhvr>
                                        <p:cTn id="30" dur="500"/>
                                        <p:tgtEl>
                                          <p:spTgt spid="53"/>
                                        </p:tgtEl>
                                      </p:cBhvr>
                                    </p:animEffect>
                                    <p:set>
                                      <p:cBhvr>
                                        <p:cTn id="31" dur="1" fill="hold">
                                          <p:stCondLst>
                                            <p:cond delay="499"/>
                                          </p:stCondLst>
                                        </p:cTn>
                                        <p:tgtEl>
                                          <p:spTgt spid="53"/>
                                        </p:tgtEl>
                                        <p:attrNameLst>
                                          <p:attrName>style.visibility</p:attrName>
                                        </p:attrNameLst>
                                      </p:cBhvr>
                                      <p:to>
                                        <p:strVal val="hidden"/>
                                      </p:to>
                                    </p:set>
                                  </p:childTnLst>
                                </p:cTn>
                              </p:par>
                              <p:par>
                                <p:cTn id="32" presetID="10" presetClass="exit" presetSubtype="0" fill="hold" grpId="0" nodeType="withEffect">
                                  <p:stCondLst>
                                    <p:cond delay="500"/>
                                  </p:stCondLst>
                                  <p:childTnLst>
                                    <p:animEffect transition="out" filter="fade">
                                      <p:cBhvr>
                                        <p:cTn id="33" dur="500"/>
                                        <p:tgtEl>
                                          <p:spTgt spid="55"/>
                                        </p:tgtEl>
                                      </p:cBhvr>
                                    </p:animEffect>
                                    <p:set>
                                      <p:cBhvr>
                                        <p:cTn id="34" dur="1" fill="hold">
                                          <p:stCondLst>
                                            <p:cond delay="499"/>
                                          </p:stCondLst>
                                        </p:cTn>
                                        <p:tgtEl>
                                          <p:spTgt spid="55"/>
                                        </p:tgtEl>
                                        <p:attrNameLst>
                                          <p:attrName>style.visibility</p:attrName>
                                        </p:attrNameLst>
                                      </p:cBhvr>
                                      <p:to>
                                        <p:strVal val="hidden"/>
                                      </p:to>
                                    </p:set>
                                  </p:childTnLst>
                                </p:cTn>
                              </p:par>
                              <p:par>
                                <p:cTn id="35" presetID="10" presetClass="exit" presetSubtype="0" fill="hold" grpId="0" nodeType="withEffect">
                                  <p:stCondLst>
                                    <p:cond delay="500"/>
                                  </p:stCondLst>
                                  <p:childTnLst>
                                    <p:animEffect transition="out" filter="fade">
                                      <p:cBhvr>
                                        <p:cTn id="36" dur="500"/>
                                        <p:tgtEl>
                                          <p:spTgt spid="56"/>
                                        </p:tgtEl>
                                      </p:cBhvr>
                                    </p:animEffect>
                                    <p:set>
                                      <p:cBhvr>
                                        <p:cTn id="37" dur="1" fill="hold">
                                          <p:stCondLst>
                                            <p:cond delay="499"/>
                                          </p:stCondLst>
                                        </p:cTn>
                                        <p:tgtEl>
                                          <p:spTgt spid="56"/>
                                        </p:tgtEl>
                                        <p:attrNameLst>
                                          <p:attrName>style.visibility</p:attrName>
                                        </p:attrNameLst>
                                      </p:cBhvr>
                                      <p:to>
                                        <p:strVal val="hidden"/>
                                      </p:to>
                                    </p:set>
                                  </p:childTnLst>
                                </p:cTn>
                              </p:par>
                              <p:par>
                                <p:cTn id="38" presetID="10" presetClass="exit" presetSubtype="0" fill="hold" grpId="0" nodeType="withEffect">
                                  <p:stCondLst>
                                    <p:cond delay="500"/>
                                  </p:stCondLst>
                                  <p:childTnLst>
                                    <p:animEffect transition="out" filter="fade">
                                      <p:cBhvr>
                                        <p:cTn id="39" dur="500"/>
                                        <p:tgtEl>
                                          <p:spTgt spid="57"/>
                                        </p:tgtEl>
                                      </p:cBhvr>
                                    </p:animEffect>
                                    <p:set>
                                      <p:cBhvr>
                                        <p:cTn id="40" dur="1" fill="hold">
                                          <p:stCondLst>
                                            <p:cond delay="499"/>
                                          </p:stCondLst>
                                        </p:cTn>
                                        <p:tgtEl>
                                          <p:spTgt spid="57"/>
                                        </p:tgtEl>
                                        <p:attrNameLst>
                                          <p:attrName>style.visibility</p:attrName>
                                        </p:attrNameLst>
                                      </p:cBhvr>
                                      <p:to>
                                        <p:strVal val="hidden"/>
                                      </p:to>
                                    </p:set>
                                  </p:childTnLst>
                                </p:cTn>
                              </p:par>
                              <p:par>
                                <p:cTn id="41" presetID="22" presetClass="entr" presetSubtype="4" fill="hold" grpId="0" nodeType="withEffect">
                                  <p:stCondLst>
                                    <p:cond delay="500"/>
                                  </p:stCondLst>
                                  <p:childTnLst>
                                    <p:set>
                                      <p:cBhvr>
                                        <p:cTn id="42" dur="1" fill="hold">
                                          <p:stCondLst>
                                            <p:cond delay="0"/>
                                          </p:stCondLst>
                                        </p:cTn>
                                        <p:tgtEl>
                                          <p:spTgt spid="61"/>
                                        </p:tgtEl>
                                        <p:attrNameLst>
                                          <p:attrName>style.visibility</p:attrName>
                                        </p:attrNameLst>
                                      </p:cBhvr>
                                      <p:to>
                                        <p:strVal val="visible"/>
                                      </p:to>
                                    </p:set>
                                    <p:animEffect transition="in" filter="wipe(down)">
                                      <p:cBhvr>
                                        <p:cTn id="43" dur="10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1" grpId="0">
        <p:bldAsOne/>
      </p:bldGraphic>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Chart 60">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26236427"/>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34350358"/>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140010241"/>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p:cNvGraphicFramePr>
            <a:graphicFrameLocks/>
          </p:cNvGraphicFramePr>
          <p:nvPr>
            <p:extLst>
              <p:ext uri="{D42A27DB-BD31-4B8C-83A1-F6EECF244321}">
                <p14:modId xmlns:p14="http://schemas.microsoft.com/office/powerpoint/2010/main" val="303166870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5"/>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12" name="Action Button: Go Forward or Next 11">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3" name="Action Button: Go Back or Previous 12">
            <a:hlinkClick r:id="rId6"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69284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054111202"/>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34713263"/>
      </p:ext>
    </p:extLst>
  </p:cSld>
  <p:clrMapOvr>
    <a:masterClrMapping/>
  </p:clrMapOvr>
  <mc:AlternateContent xmlns:mc="http://schemas.openxmlformats.org/markup-compatibility/2006" xmlns:p14="http://schemas.microsoft.com/office/powerpoint/2010/main">
    <mc:Choice Requires="p14">
      <p:transition spd="slow" p14:dur="6000" advClick="0" advTm="0">
        <p:fade/>
      </p:transition>
    </mc:Choice>
    <mc:Fallback xmlns="">
      <p:transition spd="slow" advClick="0" advTm="0">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4127304"/>
      </p:ext>
    </p:extLst>
  </p:cSld>
  <p:clrMapOvr>
    <a:masterClrMapping/>
  </p:clrMapOvr>
  <mc:AlternateContent xmlns:mc="http://schemas.openxmlformats.org/markup-compatibility/2006" xmlns:p14="http://schemas.microsoft.com/office/powerpoint/2010/main">
    <mc:Choice Requires="p14">
      <p:transition spd="slow" p14:dur="6000" advClick="0" advTm="2500">
        <p:fade/>
      </p:transition>
    </mc:Choice>
    <mc:Fallback xmlns="">
      <p:transition spd="slow" advClick="0" advTm="2500">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679839341"/>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Tree>
    <p:extLst>
      <p:ext uri="{BB962C8B-B14F-4D97-AF65-F5344CB8AC3E}">
        <p14:creationId xmlns:p14="http://schemas.microsoft.com/office/powerpoint/2010/main" val="3213469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946760953"/>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sp>
        <p:nvSpPr>
          <p:cNvPr id="46" name="Oval 45"/>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TextBox 46"/>
          <p:cNvSpPr txBox="1"/>
          <p:nvPr/>
        </p:nvSpPr>
        <p:spPr>
          <a:xfrm>
            <a:off x="6112279" y="2935059"/>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Tree>
    <p:extLst>
      <p:ext uri="{BB962C8B-B14F-4D97-AF65-F5344CB8AC3E}">
        <p14:creationId xmlns:p14="http://schemas.microsoft.com/office/powerpoint/2010/main" val="75767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8"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0"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2944154" y="618427"/>
            <a:ext cx="630301"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7" name="TextBox 6"/>
          <p:cNvSpPr txBox="1"/>
          <p:nvPr/>
        </p:nvSpPr>
        <p:spPr>
          <a:xfrm>
            <a:off x="5314950" y="5400675"/>
            <a:ext cx="18473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 name="TextBox 32"/>
          <p:cNvSpPr txBox="1"/>
          <p:nvPr/>
        </p:nvSpPr>
        <p:spPr>
          <a:xfrm>
            <a:off x="9675485" y="842471"/>
            <a:ext cx="595035"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4" name="TextBox 33"/>
          <p:cNvSpPr txBox="1"/>
          <p:nvPr/>
        </p:nvSpPr>
        <p:spPr>
          <a:xfrm>
            <a:off x="9138673" y="1773039"/>
            <a:ext cx="1668662"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7" name="TextBox 36"/>
          <p:cNvSpPr txBox="1"/>
          <p:nvPr/>
        </p:nvSpPr>
        <p:spPr>
          <a:xfrm>
            <a:off x="6216899" y="3019232"/>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7"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9"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E829F822-DEC9-4413-B884-D7C7AD089811}"/>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44" name="Rectangle 43">
            <a:extLst>
              <a:ext uri="{FF2B5EF4-FFF2-40B4-BE49-F238E27FC236}">
                <a16:creationId xmlns:a16="http://schemas.microsoft.com/office/drawing/2014/main" id="{728BF8F6-032F-4D3B-B264-39DA3117C6BB}"/>
              </a:ext>
            </a:extLst>
          </p:cNvPr>
          <p:cNvSpPr/>
          <p:nvPr/>
        </p:nvSpPr>
        <p:spPr>
          <a:xfrm>
            <a:off x="9138672" y="2712307"/>
            <a:ext cx="2915699" cy="3108543"/>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TRIBAL SHARES ARE THE SUM OF TRANSITION FUNDING, FORMULA TRIBAL SHARES, AND SUPPLEMENTAL FUNDING. OR SIMPLY, </a:t>
            </a:r>
            <a:r>
              <a:rPr lang="en-US" sz="2800" dirty="0">
                <a:solidFill>
                  <a:schemeClr val="bg1"/>
                </a:solidFill>
                <a:effectLst>
                  <a:glow rad="139700">
                    <a:srgbClr val="3C3B45">
                      <a:alpha val="60000"/>
                    </a:srgbClr>
                  </a:glow>
                </a:effectLst>
              </a:rPr>
              <a:t>A + B + C</a:t>
            </a:r>
            <a:r>
              <a:rPr lang="en-US" sz="2400" dirty="0">
                <a:solidFill>
                  <a:schemeClr val="accent2">
                    <a:lumMod val="40000"/>
                    <a:lumOff val="60000"/>
                  </a:schemeClr>
                </a:solidFill>
                <a:effectLst>
                  <a:glow rad="139700">
                    <a:srgbClr val="3C3B45">
                      <a:alpha val="60000"/>
                    </a:srgbClr>
                  </a:glow>
                </a:effectLst>
              </a:rPr>
              <a:t>.</a:t>
            </a:r>
          </a:p>
        </p:txBody>
      </p:sp>
      <p:sp>
        <p:nvSpPr>
          <p:cNvPr id="35" name="!!Safety">
            <a:extLst>
              <a:ext uri="{FF2B5EF4-FFF2-40B4-BE49-F238E27FC236}">
                <a16:creationId xmlns:a16="http://schemas.microsoft.com/office/drawing/2014/main" id="{1B27655A-F108-40A2-B76B-4967B3DA529D}"/>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PP">
            <a:extLst>
              <a:ext uri="{FF2B5EF4-FFF2-40B4-BE49-F238E27FC236}">
                <a16:creationId xmlns:a16="http://schemas.microsoft.com/office/drawing/2014/main" id="{2D788A84-D89C-4923-9B70-EC715476640C}"/>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lanning">
            <a:extLst>
              <a:ext uri="{FF2B5EF4-FFF2-40B4-BE49-F238E27FC236}">
                <a16:creationId xmlns:a16="http://schemas.microsoft.com/office/drawing/2014/main" id="{3B5A6198-556B-41B9-8DD1-9E8DFA4C29C6}"/>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MO">
            <a:extLst>
              <a:ext uri="{FF2B5EF4-FFF2-40B4-BE49-F238E27FC236}">
                <a16:creationId xmlns:a16="http://schemas.microsoft.com/office/drawing/2014/main" id="{782A7F12-F41A-46B0-A45C-C0BEA158DB33}"/>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C26D7E69-84E6-4466-AF13-06DB205B5A77}"/>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54" name="TextBox 53">
            <a:extLst>
              <a:ext uri="{FF2B5EF4-FFF2-40B4-BE49-F238E27FC236}">
                <a16:creationId xmlns:a16="http://schemas.microsoft.com/office/drawing/2014/main" id="{FD679B88-96EA-41E5-A6C3-6D770EBB7562}"/>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55" name="TextBox 54">
            <a:extLst>
              <a:ext uri="{FF2B5EF4-FFF2-40B4-BE49-F238E27FC236}">
                <a16:creationId xmlns:a16="http://schemas.microsoft.com/office/drawing/2014/main" id="{B23FC94A-8F7B-474F-AF4A-4671029D55D8}"/>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56" name="TextBox 55">
            <a:extLst>
              <a:ext uri="{FF2B5EF4-FFF2-40B4-BE49-F238E27FC236}">
                <a16:creationId xmlns:a16="http://schemas.microsoft.com/office/drawing/2014/main" id="{FA556ED2-DC0F-4A30-8E72-055346592A6B}"/>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2" name="Rectangle 31"/>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62948768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8" name="Chart 4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620557766"/>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6" name="Oval 45"/>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TextBox 46"/>
          <p:cNvSpPr txBox="1"/>
          <p:nvPr/>
        </p:nvSpPr>
        <p:spPr>
          <a:xfrm>
            <a:off x="6112279" y="2935059"/>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Tree>
    <p:extLst>
      <p:ext uri="{BB962C8B-B14F-4D97-AF65-F5344CB8AC3E}">
        <p14:creationId xmlns:p14="http://schemas.microsoft.com/office/powerpoint/2010/main" val="37100786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8">
                                            <p:graphicEl>
                                              <a:chart seriesIdx="-3" categoryIdx="-3" bldStep="gridLegend"/>
                                            </p:graphicEl>
                                          </p:spTgt>
                                        </p:tgtEl>
                                        <p:attrNameLst>
                                          <p:attrName>style.visibility</p:attrName>
                                        </p:attrNameLst>
                                      </p:cBhvr>
                                      <p:to>
                                        <p:strVal val="visible"/>
                                      </p:to>
                                    </p:set>
                                    <p:animEffect transition="in" filter="wipe(down)">
                                      <p:cBhvr>
                                        <p:cTn id="7" dur="1500"/>
                                        <p:tgtEl>
                                          <p:spTgt spid="48">
                                            <p:graphicEl>
                                              <a:chart seriesIdx="-3" categoryIdx="-3" bldStep="gridLegend"/>
                                            </p:graphic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8">
                                            <p:graphicEl>
                                              <a:chart seriesIdx="0" categoryIdx="-4" bldStep="series"/>
                                            </p:graphicEl>
                                          </p:spTgt>
                                        </p:tgtEl>
                                        <p:attrNameLst>
                                          <p:attrName>style.visibility</p:attrName>
                                        </p:attrNameLst>
                                      </p:cBhvr>
                                      <p:to>
                                        <p:strVal val="visible"/>
                                      </p:to>
                                    </p:set>
                                    <p:animEffect transition="in" filter="wipe(down)">
                                      <p:cBhvr>
                                        <p:cTn id="10" dur="1500"/>
                                        <p:tgtEl>
                                          <p:spTgt spid="48">
                                            <p:graphicEl>
                                              <a:chart seriesIdx="0" categoryIdx="-4" bldStep="series"/>
                                            </p:graphicEl>
                                          </p:spTgt>
                                        </p:tgtEl>
                                      </p:cBhvr>
                                    </p:animEffect>
                                  </p:childTnLst>
                                </p:cTn>
                              </p:par>
                              <p:par>
                                <p:cTn id="11" presetID="53" presetClass="exit" presetSubtype="32" fill="hold" grpId="0" nodeType="withEffect">
                                  <p:stCondLst>
                                    <p:cond delay="0"/>
                                  </p:stCondLst>
                                  <p:childTnLst>
                                    <p:anim calcmode="lin" valueType="num">
                                      <p:cBhvr>
                                        <p:cTn id="12" dur="1500"/>
                                        <p:tgtEl>
                                          <p:spTgt spid="47"/>
                                        </p:tgtEl>
                                        <p:attrNameLst>
                                          <p:attrName>ppt_w</p:attrName>
                                        </p:attrNameLst>
                                      </p:cBhvr>
                                      <p:tavLst>
                                        <p:tav tm="0">
                                          <p:val>
                                            <p:strVal val="ppt_w"/>
                                          </p:val>
                                        </p:tav>
                                        <p:tav tm="100000">
                                          <p:val>
                                            <p:fltVal val="0"/>
                                          </p:val>
                                        </p:tav>
                                      </p:tavLst>
                                    </p:anim>
                                    <p:anim calcmode="lin" valueType="num">
                                      <p:cBhvr>
                                        <p:cTn id="13" dur="1500"/>
                                        <p:tgtEl>
                                          <p:spTgt spid="47"/>
                                        </p:tgtEl>
                                        <p:attrNameLst>
                                          <p:attrName>ppt_h</p:attrName>
                                        </p:attrNameLst>
                                      </p:cBhvr>
                                      <p:tavLst>
                                        <p:tav tm="0">
                                          <p:val>
                                            <p:strVal val="ppt_h"/>
                                          </p:val>
                                        </p:tav>
                                        <p:tav tm="100000">
                                          <p:val>
                                            <p:fltVal val="0"/>
                                          </p:val>
                                        </p:tav>
                                      </p:tavLst>
                                    </p:anim>
                                    <p:animEffect transition="out" filter="fade">
                                      <p:cBhvr>
                                        <p:cTn id="14" dur="1500"/>
                                        <p:tgtEl>
                                          <p:spTgt spid="47"/>
                                        </p:tgtEl>
                                      </p:cBhvr>
                                    </p:animEffect>
                                    <p:set>
                                      <p:cBhvr>
                                        <p:cTn id="15" dur="1" fill="hold">
                                          <p:stCondLst>
                                            <p:cond delay="1499"/>
                                          </p:stCondLst>
                                        </p:cTn>
                                        <p:tgtEl>
                                          <p:spTgt spid="47"/>
                                        </p:tgtEl>
                                        <p:attrNameLst>
                                          <p:attrName>style.visibility</p:attrName>
                                        </p:attrNameLst>
                                      </p:cBhvr>
                                      <p:to>
                                        <p:strVal val="hidden"/>
                                      </p:to>
                                    </p:set>
                                  </p:childTnLst>
                                </p:cTn>
                              </p:par>
                              <p:par>
                                <p:cTn id="16" presetID="53" presetClass="exit" presetSubtype="32" fill="hold" grpId="0" nodeType="withEffect">
                                  <p:stCondLst>
                                    <p:cond delay="0"/>
                                  </p:stCondLst>
                                  <p:childTnLst>
                                    <p:anim calcmode="lin" valueType="num">
                                      <p:cBhvr>
                                        <p:cTn id="17" dur="1500"/>
                                        <p:tgtEl>
                                          <p:spTgt spid="46"/>
                                        </p:tgtEl>
                                        <p:attrNameLst>
                                          <p:attrName>ppt_w</p:attrName>
                                        </p:attrNameLst>
                                      </p:cBhvr>
                                      <p:tavLst>
                                        <p:tav tm="0">
                                          <p:val>
                                            <p:strVal val="ppt_w"/>
                                          </p:val>
                                        </p:tav>
                                        <p:tav tm="100000">
                                          <p:val>
                                            <p:fltVal val="0"/>
                                          </p:val>
                                        </p:tav>
                                      </p:tavLst>
                                    </p:anim>
                                    <p:anim calcmode="lin" valueType="num">
                                      <p:cBhvr>
                                        <p:cTn id="18" dur="1500"/>
                                        <p:tgtEl>
                                          <p:spTgt spid="46"/>
                                        </p:tgtEl>
                                        <p:attrNameLst>
                                          <p:attrName>ppt_h</p:attrName>
                                        </p:attrNameLst>
                                      </p:cBhvr>
                                      <p:tavLst>
                                        <p:tav tm="0">
                                          <p:val>
                                            <p:strVal val="ppt_h"/>
                                          </p:val>
                                        </p:tav>
                                        <p:tav tm="100000">
                                          <p:val>
                                            <p:fltVal val="0"/>
                                          </p:val>
                                        </p:tav>
                                      </p:tavLst>
                                    </p:anim>
                                    <p:animEffect transition="out" filter="fade">
                                      <p:cBhvr>
                                        <p:cTn id="19" dur="1500"/>
                                        <p:tgtEl>
                                          <p:spTgt spid="46"/>
                                        </p:tgtEl>
                                      </p:cBhvr>
                                    </p:animEffect>
                                    <p:set>
                                      <p:cBhvr>
                                        <p:cTn id="20" dur="1" fill="hold">
                                          <p:stCondLst>
                                            <p:cond delay="1499"/>
                                          </p:stCondLst>
                                        </p:cTn>
                                        <p:tgtEl>
                                          <p:spTgt spid="46"/>
                                        </p:tgtEl>
                                        <p:attrNameLst>
                                          <p:attrName>style.visibility</p:attrName>
                                        </p:attrNameLst>
                                      </p:cBhvr>
                                      <p:to>
                                        <p:strVal val="hidden"/>
                                      </p:to>
                                    </p:set>
                                  </p:childTnLst>
                                </p:cTn>
                              </p:par>
                              <p:par>
                                <p:cTn id="21" presetID="22" presetClass="exit" presetSubtype="1" fill="hold" grpId="0" nodeType="withEffect">
                                  <p:stCondLst>
                                    <p:cond delay="0"/>
                                  </p:stCondLst>
                                  <p:childTnLst>
                                    <p:animEffect transition="out" filter="wipe(up)">
                                      <p:cBhvr>
                                        <p:cTn id="22" dur="1500"/>
                                        <p:tgtEl>
                                          <p:spTgt spid="58"/>
                                        </p:tgtEl>
                                      </p:cBhvr>
                                    </p:animEffect>
                                    <p:set>
                                      <p:cBhvr>
                                        <p:cTn id="23" dur="1" fill="hold">
                                          <p:stCondLst>
                                            <p:cond delay="1499"/>
                                          </p:stCondLst>
                                        </p:cTn>
                                        <p:tgtEl>
                                          <p:spTgt spid="58"/>
                                        </p:tgtEl>
                                        <p:attrNameLst>
                                          <p:attrName>style.visibility</p:attrName>
                                        </p:attrNameLst>
                                      </p:cBhvr>
                                      <p:to>
                                        <p:strVal val="hidden"/>
                                      </p:to>
                                    </p:set>
                                  </p:childTnLst>
                                </p:cTn>
                              </p:par>
                              <p:par>
                                <p:cTn id="24" presetID="2" presetClass="exit" presetSubtype="4" fill="hold" grpId="1" nodeType="withEffect">
                                  <p:stCondLst>
                                    <p:cond delay="0"/>
                                  </p:stCondLst>
                                  <p:childTnLst>
                                    <p:anim calcmode="lin" valueType="num">
                                      <p:cBhvr additive="base">
                                        <p:cTn id="25" dur="3000"/>
                                        <p:tgtEl>
                                          <p:spTgt spid="47"/>
                                        </p:tgtEl>
                                        <p:attrNameLst>
                                          <p:attrName>ppt_x</p:attrName>
                                        </p:attrNameLst>
                                      </p:cBhvr>
                                      <p:tavLst>
                                        <p:tav tm="0">
                                          <p:val>
                                            <p:strVal val="ppt_x"/>
                                          </p:val>
                                        </p:tav>
                                        <p:tav tm="100000">
                                          <p:val>
                                            <p:strVal val="ppt_x"/>
                                          </p:val>
                                        </p:tav>
                                      </p:tavLst>
                                    </p:anim>
                                    <p:anim calcmode="lin" valueType="num">
                                      <p:cBhvr additive="base">
                                        <p:cTn id="26" dur="3000"/>
                                        <p:tgtEl>
                                          <p:spTgt spid="47"/>
                                        </p:tgtEl>
                                        <p:attrNameLst>
                                          <p:attrName>ppt_y</p:attrName>
                                        </p:attrNameLst>
                                      </p:cBhvr>
                                      <p:tavLst>
                                        <p:tav tm="0">
                                          <p:val>
                                            <p:strVal val="ppt_y"/>
                                          </p:val>
                                        </p:tav>
                                        <p:tav tm="100000">
                                          <p:val>
                                            <p:strVal val="1+ppt_h/2"/>
                                          </p:val>
                                        </p:tav>
                                      </p:tavLst>
                                    </p:anim>
                                    <p:set>
                                      <p:cBhvr>
                                        <p:cTn id="27" dur="1" fill="hold">
                                          <p:stCondLst>
                                            <p:cond delay="2999"/>
                                          </p:stCondLst>
                                        </p:cTn>
                                        <p:tgtEl>
                                          <p:spTgt spid="47"/>
                                        </p:tgtEl>
                                        <p:attrNameLst>
                                          <p:attrName>style.visibility</p:attrName>
                                        </p:attrNameLst>
                                      </p:cBhvr>
                                      <p:to>
                                        <p:strVal val="hidden"/>
                                      </p:to>
                                    </p:set>
                                  </p:childTnLst>
                                </p:cTn>
                              </p:par>
                              <p:par>
                                <p:cTn id="28" presetID="2" presetClass="exit" presetSubtype="4" fill="hold" grpId="1" nodeType="withEffect">
                                  <p:stCondLst>
                                    <p:cond delay="0"/>
                                  </p:stCondLst>
                                  <p:childTnLst>
                                    <p:anim calcmode="lin" valueType="num">
                                      <p:cBhvr additive="base">
                                        <p:cTn id="29" dur="3000"/>
                                        <p:tgtEl>
                                          <p:spTgt spid="46"/>
                                        </p:tgtEl>
                                        <p:attrNameLst>
                                          <p:attrName>ppt_x</p:attrName>
                                        </p:attrNameLst>
                                      </p:cBhvr>
                                      <p:tavLst>
                                        <p:tav tm="0">
                                          <p:val>
                                            <p:strVal val="ppt_x"/>
                                          </p:val>
                                        </p:tav>
                                        <p:tav tm="100000">
                                          <p:val>
                                            <p:strVal val="ppt_x"/>
                                          </p:val>
                                        </p:tav>
                                      </p:tavLst>
                                    </p:anim>
                                    <p:anim calcmode="lin" valueType="num">
                                      <p:cBhvr additive="base">
                                        <p:cTn id="30" dur="3000"/>
                                        <p:tgtEl>
                                          <p:spTgt spid="46"/>
                                        </p:tgtEl>
                                        <p:attrNameLst>
                                          <p:attrName>ppt_y</p:attrName>
                                        </p:attrNameLst>
                                      </p:cBhvr>
                                      <p:tavLst>
                                        <p:tav tm="0">
                                          <p:val>
                                            <p:strVal val="ppt_y"/>
                                          </p:val>
                                        </p:tav>
                                        <p:tav tm="100000">
                                          <p:val>
                                            <p:strVal val="1+ppt_h/2"/>
                                          </p:val>
                                        </p:tav>
                                      </p:tavLst>
                                    </p:anim>
                                    <p:set>
                                      <p:cBhvr>
                                        <p:cTn id="31" dur="1" fill="hold">
                                          <p:stCondLst>
                                            <p:cond delay="29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AsOne/>
      </p:bldGraphic>
      <p:bldGraphic spid="48" grpId="0">
        <p:bldSub>
          <a:bldChart bld="series"/>
        </p:bldSub>
      </p:bldGraphic>
      <p:bldP spid="46" grpId="0" animBg="1"/>
      <p:bldP spid="46" grpId="1" animBg="1"/>
      <p:bldP spid="47" grpId="0"/>
      <p:bldP spid="47" grpId="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4" name="TextBox 43"/>
          <p:cNvSpPr txBox="1"/>
          <p:nvPr/>
        </p:nvSpPr>
        <p:spPr>
          <a:xfrm>
            <a:off x="4622129" y="961569"/>
            <a:ext cx="3152914"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AMONG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BIA REGIONS</a:t>
            </a:r>
          </a:p>
        </p:txBody>
      </p:sp>
      <p:graphicFrame>
        <p:nvGraphicFramePr>
          <p:cNvPr id="48" name="Chart 47">
            <a:extLst>
              <a:ext uri="{FF2B5EF4-FFF2-40B4-BE49-F238E27FC236}">
                <a16:creationId xmlns:a16="http://schemas.microsoft.com/office/drawing/2014/main" id="{84025340-36D9-494F-97A1-31F290026870}"/>
              </a:ext>
            </a:extLst>
          </p:cNvPr>
          <p:cNvGraphicFramePr>
            <a:graphicFrameLocks/>
          </p:cNvGraphicFramePr>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13" name="Action Button: Go Forward or Next 12">
            <a:hlinkClick r:id="" action="ppaction://hlinkshowjump?jump=nextslide" highlightClick="1"/>
          </p:cNvPr>
          <p:cNvSpPr/>
          <p:nvPr/>
        </p:nvSpPr>
        <p:spPr>
          <a:xfrm>
            <a:off x="11345001" y="3756661"/>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2" name="Action Button: Go Back or Previous 11">
            <a:hlinkClick r:id="rId3" action="ppaction://hlinksldjump" highlightClick="1"/>
            <a:extLst>
              <a:ext uri="{FF2B5EF4-FFF2-40B4-BE49-F238E27FC236}">
                <a16:creationId xmlns:a16="http://schemas.microsoft.com/office/drawing/2014/main" id="{0628F594-5FAF-4AD4-844C-94564C267DD5}"/>
              </a:ext>
            </a:extLst>
          </p:cNvPr>
          <p:cNvSpPr/>
          <p:nvPr/>
        </p:nvSpPr>
        <p:spPr>
          <a:xfrm>
            <a:off x="113574" y="3756661"/>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7715510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3" name="Rectangle: Rounded Corners 4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65491271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338576" y="2619688"/>
            <a:ext cx="10390986" cy="83099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IF THE TOTAL TRIBAL TRANSPORTATION PROGRAM ALLOCATION IS $600,000,000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THE SUPPLEMENTAL FUNDING SET ASIDE IS $123,125,000. </a:t>
            </a:r>
          </a:p>
        </p:txBody>
      </p:sp>
      <p:sp>
        <p:nvSpPr>
          <p:cNvPr id="43" name="Rectangle: Rounded Corners 4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535051040"/>
      </p:ext>
    </p:extLst>
  </p:cSld>
  <p:clrMapOvr>
    <a:masterClrMapping/>
  </p:clrMapOvr>
  <mc:AlternateContent xmlns:mc="http://schemas.openxmlformats.org/markup-compatibility/2006" xmlns:p14="http://schemas.microsoft.com/office/powerpoint/2010/main">
    <mc:Choice Requires="p14">
      <p:transition p14:dur="10" advClick="0" advTm="12000"/>
    </mc:Choice>
    <mc:Fallback xmlns="">
      <p:transition advClick="0" advTm="1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43" name="Chart 42">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13038771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5" name="Pie 3"/>
          <p:cNvSpPr/>
          <p:nvPr/>
        </p:nvSpPr>
        <p:spPr>
          <a:xfrm>
            <a:off x="9152701"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TextBox 45"/>
          <p:cNvSpPr txBox="1"/>
          <p:nvPr/>
        </p:nvSpPr>
        <p:spPr>
          <a:xfrm>
            <a:off x="9192346"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47" name="TextBox 46"/>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8" name="Rectangle: Rounded Corners 4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2"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3" name="TextBox 12"/>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14"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5" name="TextBox 14"/>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209811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5000">
        <p159:morph option="byObject"/>
      </p:transition>
    </mc:Choice>
    <mc:Fallback xmlns="">
      <p:transition spd="slow" advClick="0" advTm="1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childTnLst>
                                </p:cTn>
                              </p:par>
                              <p:par>
                                <p:cTn id="8" presetID="10" presetClass="entr" presetSubtype="0" fill="hold" grpId="0" nodeType="withEffect">
                                  <p:stCondLst>
                                    <p:cond delay="500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1000"/>
                                        <p:tgtEl>
                                          <p:spTgt spid="45"/>
                                        </p:tgtEl>
                                      </p:cBhvr>
                                    </p:animEffect>
                                  </p:childTnLst>
                                </p:cTn>
                              </p:par>
                              <p:par>
                                <p:cTn id="11" presetID="10" presetClass="entr" presetSubtype="0" fill="hold" grpId="0" nodeType="withEffect">
                                  <p:stCondLst>
                                    <p:cond delay="500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1000"/>
                                        <p:tgtEl>
                                          <p:spTgt spid="46"/>
                                        </p:tgtEl>
                                      </p:cBhvr>
                                    </p:animEffect>
                                  </p:childTnLst>
                                </p:cTn>
                              </p:par>
                              <p:par>
                                <p:cTn id="14" presetID="10" presetClass="entr" presetSubtype="0" fill="hold" grpId="0" nodeType="withEffect">
                                  <p:stCondLst>
                                    <p:cond delay="700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1000"/>
                                        <p:tgtEl>
                                          <p:spTgt spid="12"/>
                                        </p:tgtEl>
                                      </p:cBhvr>
                                    </p:animEffect>
                                  </p:childTnLst>
                                </p:cTn>
                              </p:par>
                              <p:par>
                                <p:cTn id="17" presetID="10" presetClass="entr" presetSubtype="0" fill="hold" grpId="0" nodeType="withEffect">
                                  <p:stCondLst>
                                    <p:cond delay="70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childTnLst>
                                </p:cTn>
                              </p:par>
                              <p:par>
                                <p:cTn id="20" presetID="10" presetClass="entr" presetSubtype="0" fill="hold" grpId="0" nodeType="withEffect">
                                  <p:stCondLst>
                                    <p:cond delay="80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par>
                                <p:cTn id="23" presetID="10" presetClass="entr" presetSubtype="0" fill="hold" grpId="0" nodeType="withEffect">
                                  <p:stCondLst>
                                    <p:cond delay="80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3" grpId="0">
        <p:bldAsOne/>
      </p:bldGraphic>
      <p:bldP spid="45" grpId="0" animBg="1"/>
      <p:bldP spid="46" grpId="0"/>
      <p:bldP spid="12" grpId="0" animBg="1"/>
      <p:bldP spid="13" grpId="0"/>
      <p:bldP spid="14" grpId="0" animBg="1"/>
      <p:bldP spid="15"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4253284742"/>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Pie 3"/>
          <p:cNvSpPr/>
          <p:nvPr/>
        </p:nvSpPr>
        <p:spPr>
          <a:xfrm>
            <a:off x="5926730" y="258478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TextBox 46"/>
          <p:cNvSpPr txBox="1"/>
          <p:nvPr/>
        </p:nvSpPr>
        <p:spPr>
          <a:xfrm>
            <a:off x="6043471" y="3057303"/>
            <a:ext cx="1522166" cy="993636"/>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43" name="TextBox 42"/>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8" name="Rectangle: Rounded Corners 4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1"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2" name="TextBox 11"/>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13"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4" name="TextBox 13"/>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657490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18292391"/>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3" name="Pie 3"/>
          <p:cNvSpPr/>
          <p:nvPr/>
        </p:nvSpPr>
        <p:spPr>
          <a:xfrm>
            <a:off x="5969402" y="3319071"/>
            <a:ext cx="219456" cy="21945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3"/>
          <p:cNvSpPr/>
          <p:nvPr/>
        </p:nvSpPr>
        <p:spPr>
          <a:xfrm>
            <a:off x="6094829" y="3087247"/>
            <a:ext cx="118872" cy="1188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6328890" y="2784864"/>
            <a:ext cx="347472" cy="3474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6224125" y="3206119"/>
            <a:ext cx="749808" cy="74980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754262" y="2869561"/>
            <a:ext cx="173736" cy="17373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6947418" y="3109720"/>
            <a:ext cx="100584" cy="10058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3"/>
          <p:cNvSpPr/>
          <p:nvPr/>
        </p:nvSpPr>
        <p:spPr>
          <a:xfrm>
            <a:off x="7066506" y="2802180"/>
            <a:ext cx="438912" cy="4389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3"/>
          <p:cNvSpPr/>
          <p:nvPr/>
        </p:nvSpPr>
        <p:spPr>
          <a:xfrm>
            <a:off x="7039074" y="3441867"/>
            <a:ext cx="54864" cy="5486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3"/>
          <p:cNvSpPr/>
          <p:nvPr/>
        </p:nvSpPr>
        <p:spPr>
          <a:xfrm>
            <a:off x="7183222" y="3307609"/>
            <a:ext cx="301752" cy="30175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6847050" y="3501024"/>
            <a:ext cx="658368" cy="65836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3"/>
          <p:cNvSpPr/>
          <p:nvPr/>
        </p:nvSpPr>
        <p:spPr>
          <a:xfrm>
            <a:off x="7392718" y="3135434"/>
            <a:ext cx="265176" cy="26517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3"/>
          <p:cNvSpPr/>
          <p:nvPr/>
        </p:nvSpPr>
        <p:spPr>
          <a:xfrm>
            <a:off x="7500030" y="3517921"/>
            <a:ext cx="91440" cy="9144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3"/>
          <p:cNvSpPr/>
          <p:nvPr/>
        </p:nvSpPr>
        <p:spPr>
          <a:xfrm>
            <a:off x="5926730" y="258478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TextBox 46"/>
          <p:cNvSpPr txBox="1"/>
          <p:nvPr/>
        </p:nvSpPr>
        <p:spPr>
          <a:xfrm>
            <a:off x="5926322" y="3211761"/>
            <a:ext cx="1731572" cy="993636"/>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$89,100,000</a:t>
            </a:r>
          </a:p>
        </p:txBody>
      </p:sp>
      <p:sp>
        <p:nvSpPr>
          <p:cNvPr id="59" name="TextBox 58"/>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60" name="Rectangle: Rounded Corners 5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5"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6" name="TextBox 25"/>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7"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8" name="TextBox 27"/>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194075738"/>
      </p:ext>
    </p:extLst>
  </p:cSld>
  <p:clrMapOvr>
    <a:masterClrMapping/>
  </p:clrMapOvr>
  <p:transition spd="slow" advClick="0" advTm="500">
    <p:fad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3030688523"/>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3" name="Pie 3"/>
          <p:cNvSpPr/>
          <p:nvPr/>
        </p:nvSpPr>
        <p:spPr>
          <a:xfrm>
            <a:off x="3111902" y="5386681"/>
            <a:ext cx="219456" cy="21945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3"/>
          <p:cNvSpPr/>
          <p:nvPr/>
        </p:nvSpPr>
        <p:spPr>
          <a:xfrm>
            <a:off x="3767091" y="5486651"/>
            <a:ext cx="118872" cy="1188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4320474" y="5312915"/>
            <a:ext cx="347472" cy="3474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4727553" y="4912865"/>
            <a:ext cx="749808" cy="74980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5657062" y="5459219"/>
            <a:ext cx="173736" cy="17373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6333579" y="5530391"/>
            <a:ext cx="100584" cy="10058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3"/>
          <p:cNvSpPr/>
          <p:nvPr/>
        </p:nvSpPr>
        <p:spPr>
          <a:xfrm>
            <a:off x="6819914" y="5209506"/>
            <a:ext cx="438912" cy="4389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3"/>
          <p:cNvSpPr/>
          <p:nvPr/>
        </p:nvSpPr>
        <p:spPr>
          <a:xfrm>
            <a:off x="7591470" y="5570467"/>
            <a:ext cx="54864" cy="5486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3"/>
          <p:cNvSpPr/>
          <p:nvPr/>
        </p:nvSpPr>
        <p:spPr>
          <a:xfrm>
            <a:off x="8124131" y="5345533"/>
            <a:ext cx="301752" cy="30175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8632820" y="4988917"/>
            <a:ext cx="658368" cy="65836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3"/>
          <p:cNvSpPr/>
          <p:nvPr/>
        </p:nvSpPr>
        <p:spPr>
          <a:xfrm>
            <a:off x="9451879" y="5374993"/>
            <a:ext cx="265176" cy="26517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3"/>
          <p:cNvSpPr/>
          <p:nvPr/>
        </p:nvSpPr>
        <p:spPr>
          <a:xfrm>
            <a:off x="10177830" y="5536242"/>
            <a:ext cx="91440" cy="9144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Rectangle: Rounded Corners 5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1"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2" name="TextBox 21"/>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3"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146345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a:graphicFrameLocks/>
          </p:cNvGraphicFramePr>
          <p:nvPr>
            <p:extLst>
              <p:ext uri="{D42A27DB-BD31-4B8C-83A1-F6EECF244321}">
                <p14:modId xmlns:p14="http://schemas.microsoft.com/office/powerpoint/2010/main" val="3722233924"/>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3" name="Pie 3"/>
          <p:cNvSpPr/>
          <p:nvPr/>
        </p:nvSpPr>
        <p:spPr>
          <a:xfrm>
            <a:off x="3111902" y="5386681"/>
            <a:ext cx="219456" cy="21945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3"/>
          <p:cNvSpPr/>
          <p:nvPr/>
        </p:nvSpPr>
        <p:spPr>
          <a:xfrm>
            <a:off x="3767091" y="5486651"/>
            <a:ext cx="118872" cy="1188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4320474" y="5312915"/>
            <a:ext cx="347472" cy="34747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4727553" y="4912865"/>
            <a:ext cx="749808" cy="74980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5657062" y="5459219"/>
            <a:ext cx="173736" cy="17373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6333579" y="5530391"/>
            <a:ext cx="100584" cy="10058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3"/>
          <p:cNvSpPr/>
          <p:nvPr/>
        </p:nvSpPr>
        <p:spPr>
          <a:xfrm>
            <a:off x="6819914" y="5209506"/>
            <a:ext cx="438912" cy="4389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3"/>
          <p:cNvSpPr/>
          <p:nvPr/>
        </p:nvSpPr>
        <p:spPr>
          <a:xfrm>
            <a:off x="7591470" y="5570467"/>
            <a:ext cx="54864" cy="54864"/>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3"/>
          <p:cNvSpPr/>
          <p:nvPr/>
        </p:nvSpPr>
        <p:spPr>
          <a:xfrm>
            <a:off x="8124131" y="5345533"/>
            <a:ext cx="301752" cy="30175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8632820" y="4988917"/>
            <a:ext cx="658368" cy="65836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3"/>
          <p:cNvSpPr/>
          <p:nvPr/>
        </p:nvSpPr>
        <p:spPr>
          <a:xfrm>
            <a:off x="9451879" y="5374993"/>
            <a:ext cx="265176" cy="265176"/>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3"/>
          <p:cNvSpPr/>
          <p:nvPr/>
        </p:nvSpPr>
        <p:spPr>
          <a:xfrm>
            <a:off x="10177830" y="5536242"/>
            <a:ext cx="91440" cy="9144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1" name="TextBox 10"/>
          <p:cNvSpPr txBox="1"/>
          <p:nvPr/>
        </p:nvSpPr>
        <p:spPr>
          <a:xfrm>
            <a:off x="2874285" y="5042391"/>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$5.6M</a:t>
            </a:r>
          </a:p>
        </p:txBody>
      </p:sp>
      <p:sp>
        <p:nvSpPr>
          <p:cNvPr id="59" name="TextBox 58"/>
          <p:cNvSpPr txBox="1"/>
          <p:nvPr/>
        </p:nvSpPr>
        <p:spPr>
          <a:xfrm>
            <a:off x="3492049" y="5132767"/>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$3.0M</a:t>
            </a:r>
          </a:p>
        </p:txBody>
      </p:sp>
      <p:sp>
        <p:nvSpPr>
          <p:cNvPr id="60" name="TextBox 59"/>
          <p:cNvSpPr txBox="1"/>
          <p:nvPr/>
        </p:nvSpPr>
        <p:spPr>
          <a:xfrm>
            <a:off x="4121300" y="4955255"/>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8.8</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1" name="TextBox 60"/>
          <p:cNvSpPr txBox="1"/>
          <p:nvPr/>
        </p:nvSpPr>
        <p:spPr>
          <a:xfrm>
            <a:off x="4727553" y="4526133"/>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19.2</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2" name="TextBox 61"/>
          <p:cNvSpPr txBox="1"/>
          <p:nvPr/>
        </p:nvSpPr>
        <p:spPr>
          <a:xfrm>
            <a:off x="5421774" y="5106710"/>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4.3</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3" name="TextBox 62"/>
          <p:cNvSpPr txBox="1"/>
          <p:nvPr/>
        </p:nvSpPr>
        <p:spPr>
          <a:xfrm>
            <a:off x="6064696" y="5170659"/>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2.5</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4" name="TextBox 63"/>
          <p:cNvSpPr txBox="1"/>
          <p:nvPr/>
        </p:nvSpPr>
        <p:spPr>
          <a:xfrm>
            <a:off x="6632031" y="4802509"/>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11.0</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5" name="TextBox 64"/>
          <p:cNvSpPr txBox="1"/>
          <p:nvPr/>
        </p:nvSpPr>
        <p:spPr>
          <a:xfrm>
            <a:off x="7284917" y="5182416"/>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1.4</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6" name="TextBox 65"/>
          <p:cNvSpPr txBox="1"/>
          <p:nvPr/>
        </p:nvSpPr>
        <p:spPr>
          <a:xfrm>
            <a:off x="7919166" y="4991649"/>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7.6</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7" name="TextBox 66"/>
          <p:cNvSpPr txBox="1"/>
          <p:nvPr/>
        </p:nvSpPr>
        <p:spPr>
          <a:xfrm>
            <a:off x="8558502" y="4641552"/>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16.6</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8" name="TextBox 67"/>
          <p:cNvSpPr txBox="1"/>
          <p:nvPr/>
        </p:nvSpPr>
        <p:spPr>
          <a:xfrm>
            <a:off x="9251986" y="5037756"/>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6.7</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69" name="TextBox 68"/>
          <p:cNvSpPr txBox="1"/>
          <p:nvPr/>
        </p:nvSpPr>
        <p:spPr>
          <a:xfrm>
            <a:off x="9860909" y="5182416"/>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a:t>
            </a:r>
            <a:r>
              <a:rPr lang="en-US" sz="1400" kern="0" dirty="0">
                <a:solidFill>
                  <a:srgbClr val="FF8D65"/>
                </a:solidFill>
                <a:effectLst>
                  <a:outerShdw blurRad="50800" dist="38100" dir="2700000" algn="tl" rotWithShape="0">
                    <a:prstClr val="black"/>
                  </a:outerShdw>
                </a:effectLst>
              </a:rPr>
              <a:t>2.3</a:t>
            </a:r>
            <a:r>
              <a:rPr kumimoji="0" lang="en-US" sz="1400" b="0" i="0" u="none" strike="noStrike" kern="0" cap="none" spc="0" normalizeH="0" baseline="0" noProof="0" dirty="0">
                <a:ln>
                  <a:noFill/>
                </a:ln>
                <a:solidFill>
                  <a:srgbClr val="FF8D65"/>
                </a:solidFill>
                <a:effectLst>
                  <a:outerShdw blurRad="50800" dist="38100" dir="2700000" algn="tl" rotWithShape="0">
                    <a:prstClr val="black"/>
                  </a:outerShdw>
                </a:effectLst>
                <a:uLnTx/>
                <a:uFillTx/>
              </a:rPr>
              <a:t>M</a:t>
            </a:r>
          </a:p>
        </p:txBody>
      </p:sp>
      <p:sp>
        <p:nvSpPr>
          <p:cNvPr id="70" name="Rectangle: Rounded Corners 6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5"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6" name="TextBox 35"/>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37"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9" name="TextBox 38"/>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41" name="Action Button: Go Forward or Next 40">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5713665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15875346"/>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4145999007"/>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60" name="Rectangle: Rounded Corners 5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0" name="Pie 2"/>
          <p:cNvSpPr/>
          <p:nvPr/>
        </p:nvSpPr>
        <p:spPr>
          <a:xfrm>
            <a:off x="9637533" y="401261"/>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1" name="TextBox 10"/>
          <p:cNvSpPr txBox="1"/>
          <p:nvPr/>
        </p:nvSpPr>
        <p:spPr>
          <a:xfrm>
            <a:off x="9682402" y="610787"/>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12"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3" name="TextBox 12"/>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4040457957"/>
      </p:ext>
    </p:extLst>
  </p:cSld>
  <p:clrMapOvr>
    <a:masterClrMapping/>
  </p:clrMapOvr>
  <mc:AlternateContent xmlns:mc="http://schemas.openxmlformats.org/markup-compatibility/2006" xmlns:p14="http://schemas.microsoft.com/office/powerpoint/2010/main">
    <mc:Choice Requires="p14">
      <p:transition spd="slow" p14:dur="1200" advClick="0" advTm="0">
        <p:zoom dir="in"/>
      </p:transition>
    </mc:Choice>
    <mc:Fallback xmlns="">
      <p:transition spd="slow" advClick="0" advTm="0">
        <p:zoom dir="in"/>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0" name="Rectangle 39"/>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43"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38" name="!!Rectangle 40"/>
          <p:cNvSpPr/>
          <p:nvPr/>
        </p:nvSpPr>
        <p:spPr>
          <a:xfrm>
            <a:off x="6289680" y="3338433"/>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66" name="TextBox 65"/>
          <p:cNvSpPr txBox="1"/>
          <p:nvPr/>
        </p:nvSpPr>
        <p:spPr>
          <a:xfrm>
            <a:off x="6210393" y="3017648"/>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67"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8"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9"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9BB8584A-3CAC-4892-AD7D-E3C39188377A}"/>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2" name="!!Safety">
            <a:extLst>
              <a:ext uri="{FF2B5EF4-FFF2-40B4-BE49-F238E27FC236}">
                <a16:creationId xmlns:a16="http://schemas.microsoft.com/office/drawing/2014/main" id="{EAA08694-0D97-4014-BE3F-4E96674ECD65}"/>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HPP">
            <a:extLst>
              <a:ext uri="{FF2B5EF4-FFF2-40B4-BE49-F238E27FC236}">
                <a16:creationId xmlns:a16="http://schemas.microsoft.com/office/drawing/2014/main" id="{16996E0E-F311-4975-A8C8-3B2317BB1517}"/>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Planning">
            <a:extLst>
              <a:ext uri="{FF2B5EF4-FFF2-40B4-BE49-F238E27FC236}">
                <a16:creationId xmlns:a16="http://schemas.microsoft.com/office/drawing/2014/main" id="{B617DC6D-A52D-4BC6-9F42-451CD0E41079}"/>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MO">
            <a:extLst>
              <a:ext uri="{FF2B5EF4-FFF2-40B4-BE49-F238E27FC236}">
                <a16:creationId xmlns:a16="http://schemas.microsoft.com/office/drawing/2014/main" id="{E0AE6D5B-4B56-4BAD-9815-12658B3BEABF}"/>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TextBox 36">
            <a:extLst>
              <a:ext uri="{FF2B5EF4-FFF2-40B4-BE49-F238E27FC236}">
                <a16:creationId xmlns:a16="http://schemas.microsoft.com/office/drawing/2014/main" id="{2FCC49ED-3576-4EF9-9147-FF417CF583B6}"/>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39" name="TextBox 38">
            <a:extLst>
              <a:ext uri="{FF2B5EF4-FFF2-40B4-BE49-F238E27FC236}">
                <a16:creationId xmlns:a16="http://schemas.microsoft.com/office/drawing/2014/main" id="{9B8AF8A3-7BB7-4083-BB0B-74BA19E6A829}"/>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44" name="TextBox 43">
            <a:extLst>
              <a:ext uri="{FF2B5EF4-FFF2-40B4-BE49-F238E27FC236}">
                <a16:creationId xmlns:a16="http://schemas.microsoft.com/office/drawing/2014/main" id="{46ED5CAA-5A4E-447D-A092-9EAE133106CA}"/>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45" name="TextBox 44">
            <a:extLst>
              <a:ext uri="{FF2B5EF4-FFF2-40B4-BE49-F238E27FC236}">
                <a16:creationId xmlns:a16="http://schemas.microsoft.com/office/drawing/2014/main" id="{F757FB09-E4D5-4184-A04D-36AE113F7201}"/>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3" name="Rectangle 32">
            <a:extLst>
              <a:ext uri="{FF2B5EF4-FFF2-40B4-BE49-F238E27FC236}">
                <a16:creationId xmlns:a16="http://schemas.microsoft.com/office/drawing/2014/main" id="{5B9A8C0C-1358-4556-A380-C1538635265D}"/>
              </a:ext>
            </a:extLst>
          </p:cNvPr>
          <p:cNvSpPr/>
          <p:nvPr/>
        </p:nvSpPr>
        <p:spPr>
          <a:xfrm>
            <a:off x="9138672" y="2712307"/>
            <a:ext cx="2915699" cy="3108543"/>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TRIBAL SHARES ARE THE SUM OF TRANSITION FUNDING, FORMULA TRIBAL SHARES, AND SUPPLEMENTAL FUNDING. OR SIMPLY, </a:t>
            </a:r>
            <a:r>
              <a:rPr lang="en-US" sz="2800" dirty="0">
                <a:solidFill>
                  <a:schemeClr val="bg1"/>
                </a:solidFill>
                <a:effectLst>
                  <a:glow rad="139700">
                    <a:srgbClr val="3C3B45">
                      <a:alpha val="60000"/>
                    </a:srgbClr>
                  </a:glow>
                </a:effectLst>
              </a:rPr>
              <a:t>A + B + C</a:t>
            </a:r>
            <a:r>
              <a:rPr lang="en-US" sz="2400" dirty="0">
                <a:solidFill>
                  <a:schemeClr val="accent2">
                    <a:lumMod val="40000"/>
                    <a:lumOff val="60000"/>
                  </a:schemeClr>
                </a:solidFill>
                <a:effectLst>
                  <a:glow rad="139700">
                    <a:srgbClr val="3C3B45">
                      <a:alpha val="60000"/>
                    </a:srgbClr>
                  </a:glow>
                </a:effectLst>
              </a:rPr>
              <a:t>.</a:t>
            </a:r>
          </a:p>
        </p:txBody>
      </p:sp>
      <p:sp>
        <p:nvSpPr>
          <p:cNvPr id="31" name="Rectangle 30"/>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Tree>
    <p:extLst>
      <p:ext uri="{BB962C8B-B14F-4D97-AF65-F5344CB8AC3E}">
        <p14:creationId xmlns:p14="http://schemas.microsoft.com/office/powerpoint/2010/main" val="15708899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advClick="0" advTm="0">
        <p159:morph option="byObject"/>
      </p:transition>
    </mc:Choice>
    <mc:Fallback xmlns="">
      <p:transition spd="slow" advClick="0" advTm="0">
        <p:fade/>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447714083"/>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562958379"/>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60" name="Pie 2"/>
          <p:cNvSpPr/>
          <p:nvPr/>
        </p:nvSpPr>
        <p:spPr>
          <a:xfrm>
            <a:off x="5752994" y="23368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1" name="TextBox 60"/>
          <p:cNvSpPr txBox="1"/>
          <p:nvPr/>
        </p:nvSpPr>
        <p:spPr>
          <a:xfrm>
            <a:off x="5863320" y="3056539"/>
            <a:ext cx="1882468" cy="138338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46" name="Rectangle: Rounded Corners 45">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4"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5" name="TextBox 14"/>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1567278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4290859916"/>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369478466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2"/>
          <p:cNvSpPr/>
          <p:nvPr/>
        </p:nvSpPr>
        <p:spPr>
          <a:xfrm>
            <a:off x="5828072" y="3013456"/>
            <a:ext cx="237744" cy="237744"/>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p:cNvSpPr/>
          <p:nvPr/>
        </p:nvSpPr>
        <p:spPr>
          <a:xfrm>
            <a:off x="6057794" y="2641600"/>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6410748" y="2526792"/>
            <a:ext cx="128016" cy="1280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6362594" y="2946400"/>
            <a:ext cx="219456" cy="21945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6004336" y="3351784"/>
            <a:ext cx="356616" cy="3566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6575954" y="2438400"/>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2"/>
          <p:cNvSpPr/>
          <p:nvPr/>
        </p:nvSpPr>
        <p:spPr>
          <a:xfrm>
            <a:off x="6463996" y="3400552"/>
            <a:ext cx="402336" cy="40233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2"/>
          <p:cNvSpPr/>
          <p:nvPr/>
        </p:nvSpPr>
        <p:spPr>
          <a:xfrm>
            <a:off x="6303433" y="3835550"/>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2"/>
          <p:cNvSpPr/>
          <p:nvPr/>
        </p:nvSpPr>
        <p:spPr>
          <a:xfrm>
            <a:off x="6721009" y="3920631"/>
            <a:ext cx="164592" cy="164592"/>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6872023" y="3417711"/>
            <a:ext cx="502920" cy="5029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2"/>
          <p:cNvSpPr/>
          <p:nvPr/>
        </p:nvSpPr>
        <p:spPr>
          <a:xfrm>
            <a:off x="7354242" y="3239158"/>
            <a:ext cx="475488" cy="475488"/>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2"/>
          <p:cNvSpPr/>
          <p:nvPr/>
        </p:nvSpPr>
        <p:spPr>
          <a:xfrm>
            <a:off x="7377485" y="3820734"/>
            <a:ext cx="182880" cy="18288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Pie 2"/>
          <p:cNvSpPr/>
          <p:nvPr/>
        </p:nvSpPr>
        <p:spPr>
          <a:xfrm>
            <a:off x="5752994" y="23368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1" name="TextBox 60"/>
          <p:cNvSpPr txBox="1"/>
          <p:nvPr/>
        </p:nvSpPr>
        <p:spPr>
          <a:xfrm>
            <a:off x="5862071" y="3170481"/>
            <a:ext cx="1882468" cy="57362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$128,700,000</a:t>
            </a: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6"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7" name="TextBox 26"/>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1234655213"/>
      </p:ext>
    </p:extLst>
  </p:cSld>
  <p:clrMapOvr>
    <a:masterClrMapping/>
  </p:clrMapOvr>
  <p:transition spd="slow" advClick="0" advTm="0">
    <p:fade/>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940472961"/>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797614612"/>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2"/>
          <p:cNvSpPr/>
          <p:nvPr/>
        </p:nvSpPr>
        <p:spPr>
          <a:xfrm>
            <a:off x="3110272" y="4987838"/>
            <a:ext cx="237744" cy="237744"/>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p:cNvSpPr/>
          <p:nvPr/>
        </p:nvSpPr>
        <p:spPr>
          <a:xfrm>
            <a:off x="3712832" y="5186826"/>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4387790" y="4866934"/>
            <a:ext cx="128016" cy="1280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4995884" y="4024608"/>
            <a:ext cx="219456" cy="21945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5569859" y="4962798"/>
            <a:ext cx="356616" cy="3566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5876921" y="4446162"/>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2"/>
          <p:cNvSpPr/>
          <p:nvPr/>
        </p:nvSpPr>
        <p:spPr>
          <a:xfrm>
            <a:off x="6803305" y="4412227"/>
            <a:ext cx="402336" cy="40233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2"/>
          <p:cNvSpPr/>
          <p:nvPr/>
        </p:nvSpPr>
        <p:spPr>
          <a:xfrm>
            <a:off x="7522062" y="5265025"/>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2"/>
          <p:cNvSpPr/>
          <p:nvPr/>
        </p:nvSpPr>
        <p:spPr>
          <a:xfrm>
            <a:off x="8227281" y="4912654"/>
            <a:ext cx="164592" cy="164592"/>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8687965" y="3923600"/>
            <a:ext cx="502920" cy="5029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2"/>
          <p:cNvSpPr/>
          <p:nvPr/>
        </p:nvSpPr>
        <p:spPr>
          <a:xfrm>
            <a:off x="9334197" y="4674910"/>
            <a:ext cx="475488" cy="475488"/>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2"/>
          <p:cNvSpPr/>
          <p:nvPr/>
        </p:nvSpPr>
        <p:spPr>
          <a:xfrm>
            <a:off x="10121688" y="5306173"/>
            <a:ext cx="182880" cy="18288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2"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3" name="TextBox 22"/>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37678331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547548633"/>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5" name="Chart 44"/>
          <p:cNvGraphicFramePr>
            <a:graphicFrameLocks/>
          </p:cNvGraphicFramePr>
          <p:nvPr>
            <p:extLst>
              <p:ext uri="{D42A27DB-BD31-4B8C-83A1-F6EECF244321}">
                <p14:modId xmlns:p14="http://schemas.microsoft.com/office/powerpoint/2010/main" val="129192531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2"/>
          <p:cNvSpPr/>
          <p:nvPr/>
        </p:nvSpPr>
        <p:spPr>
          <a:xfrm>
            <a:off x="3110272" y="4987838"/>
            <a:ext cx="237744" cy="237744"/>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p:cNvSpPr/>
          <p:nvPr/>
        </p:nvSpPr>
        <p:spPr>
          <a:xfrm>
            <a:off x="3712832" y="5186826"/>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4387790" y="4866934"/>
            <a:ext cx="128016" cy="1280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4995884" y="4024608"/>
            <a:ext cx="219456" cy="21945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5569859" y="4962798"/>
            <a:ext cx="356616" cy="35661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5876921" y="4446162"/>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2"/>
          <p:cNvSpPr/>
          <p:nvPr/>
        </p:nvSpPr>
        <p:spPr>
          <a:xfrm>
            <a:off x="6803305" y="4412227"/>
            <a:ext cx="402336" cy="40233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2"/>
          <p:cNvSpPr/>
          <p:nvPr/>
        </p:nvSpPr>
        <p:spPr>
          <a:xfrm>
            <a:off x="7522062" y="5265025"/>
            <a:ext cx="265176" cy="265176"/>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2"/>
          <p:cNvSpPr/>
          <p:nvPr/>
        </p:nvSpPr>
        <p:spPr>
          <a:xfrm>
            <a:off x="8227281" y="4912654"/>
            <a:ext cx="164592" cy="164592"/>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8687965" y="3923600"/>
            <a:ext cx="502920" cy="5029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2"/>
          <p:cNvSpPr/>
          <p:nvPr/>
        </p:nvSpPr>
        <p:spPr>
          <a:xfrm>
            <a:off x="9334197" y="4674910"/>
            <a:ext cx="475488" cy="475488"/>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2"/>
          <p:cNvSpPr/>
          <p:nvPr/>
        </p:nvSpPr>
        <p:spPr>
          <a:xfrm>
            <a:off x="10121688" y="5306173"/>
            <a:ext cx="182880" cy="18288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0" name="TextBox 59"/>
          <p:cNvSpPr txBox="1"/>
          <p:nvPr/>
        </p:nvSpPr>
        <p:spPr>
          <a:xfrm>
            <a:off x="2855526" y="4658364"/>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7.4</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1" name="TextBox 60"/>
          <p:cNvSpPr txBox="1"/>
          <p:nvPr/>
        </p:nvSpPr>
        <p:spPr>
          <a:xfrm>
            <a:off x="3494898" y="4903692"/>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$8.1M</a:t>
            </a:r>
          </a:p>
        </p:txBody>
      </p:sp>
      <p:sp>
        <p:nvSpPr>
          <p:cNvPr id="63" name="TextBox 62"/>
          <p:cNvSpPr txBox="1"/>
          <p:nvPr/>
        </p:nvSpPr>
        <p:spPr>
          <a:xfrm>
            <a:off x="4127934" y="4504475"/>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3.8</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4" name="TextBox 63"/>
          <p:cNvSpPr txBox="1"/>
          <p:nvPr/>
        </p:nvSpPr>
        <p:spPr>
          <a:xfrm>
            <a:off x="4776836" y="3690736"/>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6.9</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5" name="TextBox 64"/>
          <p:cNvSpPr txBox="1"/>
          <p:nvPr/>
        </p:nvSpPr>
        <p:spPr>
          <a:xfrm>
            <a:off x="5296963" y="4652414"/>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$10.8M</a:t>
            </a:r>
          </a:p>
        </p:txBody>
      </p:sp>
      <p:sp>
        <p:nvSpPr>
          <p:cNvPr id="66" name="TextBox 65"/>
          <p:cNvSpPr txBox="1"/>
          <p:nvPr/>
        </p:nvSpPr>
        <p:spPr>
          <a:xfrm>
            <a:off x="6018928" y="4098797"/>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30.7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7" name="TextBox 66"/>
          <p:cNvSpPr txBox="1"/>
          <p:nvPr/>
        </p:nvSpPr>
        <p:spPr>
          <a:xfrm>
            <a:off x="6697664" y="4078355"/>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12.3</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8" name="TextBox 67"/>
          <p:cNvSpPr txBox="1"/>
          <p:nvPr/>
        </p:nvSpPr>
        <p:spPr>
          <a:xfrm>
            <a:off x="7299035" y="4957248"/>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8.3</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9" name="TextBox 68"/>
          <p:cNvSpPr txBox="1"/>
          <p:nvPr/>
        </p:nvSpPr>
        <p:spPr>
          <a:xfrm>
            <a:off x="7941143" y="4595915"/>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5.0</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70" name="TextBox 69"/>
          <p:cNvSpPr txBox="1"/>
          <p:nvPr/>
        </p:nvSpPr>
        <p:spPr>
          <a:xfrm>
            <a:off x="8539350" y="3581947"/>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15.2</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71" name="TextBox 70"/>
          <p:cNvSpPr txBox="1"/>
          <p:nvPr/>
        </p:nvSpPr>
        <p:spPr>
          <a:xfrm>
            <a:off x="9169780" y="4344637"/>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14.6</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72" name="TextBox 71"/>
          <p:cNvSpPr txBox="1"/>
          <p:nvPr/>
        </p:nvSpPr>
        <p:spPr>
          <a:xfrm>
            <a:off x="9863496" y="5003474"/>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5.7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36"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7" name="TextBox 36"/>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39" name="Action Button: Go Forward or Next 38">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11203707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76448423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89958601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18064003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1" name="Pie 1"/>
          <p:cNvSpPr/>
          <p:nvPr/>
        </p:nvSpPr>
        <p:spPr>
          <a:xfrm>
            <a:off x="10225805" y="981543"/>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2" name="TextBox 11"/>
          <p:cNvSpPr txBox="1"/>
          <p:nvPr/>
        </p:nvSpPr>
        <p:spPr>
          <a:xfrm>
            <a:off x="10306823" y="1162045"/>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Tree>
    <p:extLst>
      <p:ext uri="{BB962C8B-B14F-4D97-AF65-F5344CB8AC3E}">
        <p14:creationId xmlns:p14="http://schemas.microsoft.com/office/powerpoint/2010/main" val="4210423648"/>
      </p:ext>
    </p:extLst>
  </p:cSld>
  <p:clrMapOvr>
    <a:masterClrMapping/>
  </p:clrMapOvr>
  <mc:AlternateContent xmlns:mc="http://schemas.openxmlformats.org/markup-compatibility/2006" xmlns:p14="http://schemas.microsoft.com/office/powerpoint/2010/main">
    <mc:Choice Requires="p14">
      <p:transition spd="slow" p14:dur="1200" advClick="0" advTm="0">
        <p:zoom dir="in"/>
      </p:transition>
    </mc:Choice>
    <mc:Fallback xmlns="">
      <p:transition spd="slow" advClick="0" advTm="0">
        <p:zoom dir="in"/>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21518643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505269108"/>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2092446190"/>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1"/>
          <p:cNvSpPr/>
          <p:nvPr/>
        </p:nvSpPr>
        <p:spPr>
          <a:xfrm>
            <a:off x="6098891" y="2589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6251291" y="2741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6403691" y="2894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6556091" y="30467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6708491" y="31991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6860891" y="3351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7013291" y="3503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7165691" y="3656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793729" y="2642566"/>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6886604" y="27779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7013291" y="29303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7139978" y="3071778"/>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1"/>
          <p:cNvSpPr/>
          <p:nvPr/>
        </p:nvSpPr>
        <p:spPr>
          <a:xfrm>
            <a:off x="5821574" y="2290296"/>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TextBox 59"/>
          <p:cNvSpPr txBox="1"/>
          <p:nvPr/>
        </p:nvSpPr>
        <p:spPr>
          <a:xfrm>
            <a:off x="5981992" y="2816862"/>
            <a:ext cx="1655856" cy="88781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23217702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41506375"/>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702651472"/>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62451321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1"/>
          <p:cNvSpPr/>
          <p:nvPr/>
        </p:nvSpPr>
        <p:spPr>
          <a:xfrm>
            <a:off x="6098891" y="2589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6251291" y="2741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6403691" y="2894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6556091" y="30467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6708491" y="31991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6860891" y="33515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7013291" y="35039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7165691" y="3656360"/>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793729" y="2642566"/>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6886604" y="27779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7013291" y="2930322"/>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7139978" y="3071778"/>
            <a:ext cx="329184" cy="329184"/>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Pie 1"/>
          <p:cNvSpPr/>
          <p:nvPr/>
        </p:nvSpPr>
        <p:spPr>
          <a:xfrm>
            <a:off x="5821574" y="2290296"/>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0" name="TextBox 59"/>
          <p:cNvSpPr txBox="1"/>
          <p:nvPr/>
        </p:nvSpPr>
        <p:spPr>
          <a:xfrm>
            <a:off x="5845131" y="3029987"/>
            <a:ext cx="1891117" cy="88781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$112,200,000</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12850977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402230578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421194788"/>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3358534902"/>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1"/>
          <p:cNvSpPr/>
          <p:nvPr/>
        </p:nvSpPr>
        <p:spPr>
          <a:xfrm>
            <a:off x="3017025" y="436690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3665999" y="450655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4297299"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4927999" y="340096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5577573" y="4202309"/>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7506296" y="463538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6848699" y="3600926"/>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8137596"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225460" y="2867788"/>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8772539" y="2952344"/>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9411872" y="3739895"/>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10044233" y="473418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6104139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839193516"/>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791888596"/>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extLst>
              <p:ext uri="{D42A27DB-BD31-4B8C-83A1-F6EECF244321}">
                <p14:modId xmlns:p14="http://schemas.microsoft.com/office/powerpoint/2010/main" val="1484507822"/>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4"/>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Pie 1"/>
          <p:cNvSpPr/>
          <p:nvPr/>
        </p:nvSpPr>
        <p:spPr>
          <a:xfrm>
            <a:off x="3017025" y="436690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1"/>
          <p:cNvSpPr/>
          <p:nvPr/>
        </p:nvSpPr>
        <p:spPr>
          <a:xfrm>
            <a:off x="3665999" y="4506551"/>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1"/>
          <p:cNvSpPr/>
          <p:nvPr/>
        </p:nvSpPr>
        <p:spPr>
          <a:xfrm>
            <a:off x="4297299"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1"/>
          <p:cNvSpPr/>
          <p:nvPr/>
        </p:nvSpPr>
        <p:spPr>
          <a:xfrm>
            <a:off x="4927999" y="340096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1"/>
          <p:cNvSpPr/>
          <p:nvPr/>
        </p:nvSpPr>
        <p:spPr>
          <a:xfrm>
            <a:off x="5577573" y="4202309"/>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1"/>
          <p:cNvSpPr/>
          <p:nvPr/>
        </p:nvSpPr>
        <p:spPr>
          <a:xfrm>
            <a:off x="7506296" y="463538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1"/>
          <p:cNvSpPr/>
          <p:nvPr/>
        </p:nvSpPr>
        <p:spPr>
          <a:xfrm>
            <a:off x="6848699" y="3600926"/>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Pie 1"/>
          <p:cNvSpPr/>
          <p:nvPr/>
        </p:nvSpPr>
        <p:spPr>
          <a:xfrm>
            <a:off x="8137596" y="4405547"/>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Pie 1"/>
          <p:cNvSpPr/>
          <p:nvPr/>
        </p:nvSpPr>
        <p:spPr>
          <a:xfrm>
            <a:off x="6225460" y="2867788"/>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1"/>
          <p:cNvSpPr/>
          <p:nvPr/>
        </p:nvSpPr>
        <p:spPr>
          <a:xfrm>
            <a:off x="8772539" y="2952344"/>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1"/>
          <p:cNvSpPr/>
          <p:nvPr/>
        </p:nvSpPr>
        <p:spPr>
          <a:xfrm>
            <a:off x="9411872" y="3739895"/>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Pie 1"/>
          <p:cNvSpPr/>
          <p:nvPr/>
        </p:nvSpPr>
        <p:spPr>
          <a:xfrm>
            <a:off x="10044233" y="4734182"/>
            <a:ext cx="329184" cy="329184"/>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0" name="TextBox 59"/>
          <p:cNvSpPr txBox="1"/>
          <p:nvPr/>
        </p:nvSpPr>
        <p:spPr>
          <a:xfrm>
            <a:off x="2852841" y="4033029"/>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1" name="TextBox 60"/>
          <p:cNvSpPr txBox="1"/>
          <p:nvPr/>
        </p:nvSpPr>
        <p:spPr>
          <a:xfrm>
            <a:off x="3454453" y="4197567"/>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3" name="TextBox 62"/>
          <p:cNvSpPr txBox="1"/>
          <p:nvPr/>
        </p:nvSpPr>
        <p:spPr>
          <a:xfrm>
            <a:off x="4139908" y="4077261"/>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4" name="TextBox 63"/>
          <p:cNvSpPr txBox="1"/>
          <p:nvPr/>
        </p:nvSpPr>
        <p:spPr>
          <a:xfrm>
            <a:off x="4739216" y="3067090"/>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5" name="TextBox 64"/>
          <p:cNvSpPr txBox="1"/>
          <p:nvPr/>
        </p:nvSpPr>
        <p:spPr>
          <a:xfrm>
            <a:off x="5395386" y="3883583"/>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6" name="TextBox 65"/>
          <p:cNvSpPr txBox="1"/>
          <p:nvPr/>
        </p:nvSpPr>
        <p:spPr>
          <a:xfrm>
            <a:off x="6052938" y="2560011"/>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7" name="TextBox 66"/>
          <p:cNvSpPr txBox="1"/>
          <p:nvPr/>
        </p:nvSpPr>
        <p:spPr>
          <a:xfrm>
            <a:off x="6702659" y="3253561"/>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8" name="TextBox 67"/>
          <p:cNvSpPr txBox="1"/>
          <p:nvPr/>
        </p:nvSpPr>
        <p:spPr>
          <a:xfrm>
            <a:off x="7306519" y="4334852"/>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69" name="TextBox 68"/>
          <p:cNvSpPr txBox="1"/>
          <p:nvPr/>
        </p:nvSpPr>
        <p:spPr>
          <a:xfrm>
            <a:off x="7951879" y="4084240"/>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70" name="TextBox 69"/>
          <p:cNvSpPr txBox="1"/>
          <p:nvPr/>
        </p:nvSpPr>
        <p:spPr>
          <a:xfrm>
            <a:off x="8585036" y="2604381"/>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71" name="TextBox 70"/>
          <p:cNvSpPr txBox="1"/>
          <p:nvPr/>
        </p:nvSpPr>
        <p:spPr>
          <a:xfrm>
            <a:off x="9205944" y="3411567"/>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
        <p:nvSpPr>
          <p:cNvPr id="72" name="TextBox 71"/>
          <p:cNvSpPr txBox="1"/>
          <p:nvPr/>
        </p:nvSpPr>
        <p:spPr>
          <a:xfrm>
            <a:off x="9863496" y="4388498"/>
            <a:ext cx="657552"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$9.4M</a:t>
            </a:r>
          </a:p>
        </p:txBody>
      </p:sp>
    </p:spTree>
    <p:extLst>
      <p:ext uri="{BB962C8B-B14F-4D97-AF65-F5344CB8AC3E}">
        <p14:creationId xmlns:p14="http://schemas.microsoft.com/office/powerpoint/2010/main" val="321436739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Chart 60">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400279942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380195040"/>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678034967"/>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p:cNvGraphicFramePr>
            <a:graphicFrameLocks/>
          </p:cNvGraphicFramePr>
          <p:nvPr>
            <p:extLst>
              <p:ext uri="{D42A27DB-BD31-4B8C-83A1-F6EECF244321}">
                <p14:modId xmlns:p14="http://schemas.microsoft.com/office/powerpoint/2010/main" val="2255539921"/>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5"/>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8" name="Rectangle: Rounded Corners 5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2" name="Action Button: Go Forward or Next 11">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3" name="Action Button: Go Back or Previous 12">
            <a:hlinkClick r:id="rId6"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46800121"/>
      </p:ext>
    </p:extLst>
  </p:cSld>
  <p:clrMapOvr>
    <a:masterClrMapping/>
  </p:clrMapOvr>
  <mc:AlternateContent xmlns:mc="http://schemas.openxmlformats.org/markup-compatibility/2006" xmlns:p14="http://schemas.microsoft.com/office/powerpoint/2010/main">
    <mc:Choice Requires="p14">
      <p:transition spd="slow" p14:dur="2000" advClick="0">
        <p:zoom/>
      </p:transition>
    </mc:Choice>
    <mc:Fallback xmlns="">
      <p:transition spd="slow" advClick="0">
        <p:zo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0" name="Rectangle 39"/>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43"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38" name="!!Rectangle 40"/>
          <p:cNvSpPr/>
          <p:nvPr/>
        </p:nvSpPr>
        <p:spPr>
          <a:xfrm>
            <a:off x="6271070" y="3325733"/>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54" name="TextBox 32"/>
          <p:cNvSpPr txBox="1"/>
          <p:nvPr/>
        </p:nvSpPr>
        <p:spPr>
          <a:xfrm>
            <a:off x="9675485" y="849709"/>
            <a:ext cx="595035"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p:txBody>
      </p:sp>
      <p:cxnSp>
        <p:nvCxnSpPr>
          <p:cNvPr id="55"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6"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D4E5EFB2-0855-4011-BB01-5DFF59A4C097}"/>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9" name="Rectangle 38">
            <a:extLst>
              <a:ext uri="{FF2B5EF4-FFF2-40B4-BE49-F238E27FC236}">
                <a16:creationId xmlns:a16="http://schemas.microsoft.com/office/drawing/2014/main" id="{A5BF2F47-AFD2-43E4-87C6-F654A3CCE32A}"/>
              </a:ext>
            </a:extLst>
          </p:cNvPr>
          <p:cNvSpPr/>
          <p:nvPr/>
        </p:nvSpPr>
        <p:spPr>
          <a:xfrm>
            <a:off x="9138672" y="2712307"/>
            <a:ext cx="2915699" cy="3108543"/>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TRIBAL SHARES ARE THE SUM OF TRANSITION FUNDING, FORMULA TRIBAL SHARES, AND SUPPLEMENTAL FUNDING. OR SIMPLY, </a:t>
            </a:r>
            <a:r>
              <a:rPr lang="en-US" sz="2800" dirty="0">
                <a:solidFill>
                  <a:schemeClr val="bg1"/>
                </a:solidFill>
                <a:effectLst>
                  <a:glow rad="139700">
                    <a:srgbClr val="3C3B45">
                      <a:alpha val="60000"/>
                    </a:srgbClr>
                  </a:glow>
                </a:effectLst>
              </a:rPr>
              <a:t>A + B + C</a:t>
            </a:r>
            <a:r>
              <a:rPr lang="en-US" sz="2400" dirty="0">
                <a:solidFill>
                  <a:schemeClr val="accent2">
                    <a:lumMod val="40000"/>
                    <a:lumOff val="60000"/>
                  </a:schemeClr>
                </a:solidFill>
                <a:effectLst>
                  <a:glow rad="139700">
                    <a:srgbClr val="3C3B45">
                      <a:alpha val="60000"/>
                    </a:srgbClr>
                  </a:glow>
                </a:effectLst>
              </a:rPr>
              <a:t>.</a:t>
            </a:r>
          </a:p>
        </p:txBody>
      </p:sp>
      <p:sp>
        <p:nvSpPr>
          <p:cNvPr id="34" name="!!Safety">
            <a:extLst>
              <a:ext uri="{FF2B5EF4-FFF2-40B4-BE49-F238E27FC236}">
                <a16:creationId xmlns:a16="http://schemas.microsoft.com/office/drawing/2014/main" id="{4F411350-EFAC-4239-B650-5F175EC58687}"/>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HPP">
            <a:extLst>
              <a:ext uri="{FF2B5EF4-FFF2-40B4-BE49-F238E27FC236}">
                <a16:creationId xmlns:a16="http://schemas.microsoft.com/office/drawing/2014/main" id="{B059EE64-8B6F-417E-A887-A26826ABB001}"/>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Planning">
            <a:extLst>
              <a:ext uri="{FF2B5EF4-FFF2-40B4-BE49-F238E27FC236}">
                <a16:creationId xmlns:a16="http://schemas.microsoft.com/office/drawing/2014/main" id="{5723F259-C65F-429B-919A-3E11DEFE80F8}"/>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PMO">
            <a:extLst>
              <a:ext uri="{FF2B5EF4-FFF2-40B4-BE49-F238E27FC236}">
                <a16:creationId xmlns:a16="http://schemas.microsoft.com/office/drawing/2014/main" id="{2E2DB156-FC82-46E0-AD3C-88ECCA33BB2F}"/>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17423919-13AA-40C8-9EB2-2889624A9A8B}"/>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58" name="TextBox 57">
            <a:extLst>
              <a:ext uri="{FF2B5EF4-FFF2-40B4-BE49-F238E27FC236}">
                <a16:creationId xmlns:a16="http://schemas.microsoft.com/office/drawing/2014/main" id="{286DA594-D01E-4D10-BEDC-3C0F2E65C76C}"/>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59" name="TextBox 58">
            <a:extLst>
              <a:ext uri="{FF2B5EF4-FFF2-40B4-BE49-F238E27FC236}">
                <a16:creationId xmlns:a16="http://schemas.microsoft.com/office/drawing/2014/main" id="{6A404D59-EE0F-43CE-A33D-E25BFD6933CA}"/>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60" name="TextBox 59">
            <a:extLst>
              <a:ext uri="{FF2B5EF4-FFF2-40B4-BE49-F238E27FC236}">
                <a16:creationId xmlns:a16="http://schemas.microsoft.com/office/drawing/2014/main" id="{AC9DCA54-7959-4877-9DEA-39024624E45D}"/>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3" name="Rectangle 32"/>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Tree>
    <p:extLst>
      <p:ext uri="{BB962C8B-B14F-4D97-AF65-F5344CB8AC3E}">
        <p14:creationId xmlns:p14="http://schemas.microsoft.com/office/powerpoint/2010/main" val="39016649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advClick="0" advTm="0">
        <p159:morph option="byObject"/>
      </p:transition>
    </mc:Choice>
    <mc:Fallback xmlns="">
      <p:transition spd="slow" advClick="0" advTm="0">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Chart 60">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559850415"/>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61">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556365973"/>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Chart 58">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3988199742"/>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p:cNvGraphicFramePr>
            <a:graphicFrameLocks/>
          </p:cNvGraphicFramePr>
          <p:nvPr>
            <p:extLst>
              <p:ext uri="{D42A27DB-BD31-4B8C-83A1-F6EECF244321}">
                <p14:modId xmlns:p14="http://schemas.microsoft.com/office/powerpoint/2010/main" val="45498190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5"/>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46" name="Rectangle: Rounded Corners 45">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10096311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214214561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2708182955"/>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35385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27576804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3" name="TextBox 42"/>
          <p:cNvSpPr txBox="1"/>
          <p:nvPr/>
        </p:nvSpPr>
        <p:spPr>
          <a:xfrm>
            <a:off x="2818974" y="3637914"/>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$22.4M</a:t>
            </a:r>
          </a:p>
        </p:txBody>
      </p:sp>
      <p:sp>
        <p:nvSpPr>
          <p:cNvPr id="44" name="TextBox 43"/>
          <p:cNvSpPr txBox="1"/>
          <p:nvPr/>
        </p:nvSpPr>
        <p:spPr>
          <a:xfrm>
            <a:off x="3454453" y="3802452"/>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$20.5M</a:t>
            </a:r>
          </a:p>
        </p:txBody>
      </p:sp>
      <p:sp>
        <p:nvSpPr>
          <p:cNvPr id="45" name="TextBox 44"/>
          <p:cNvSpPr txBox="1"/>
          <p:nvPr/>
        </p:nvSpPr>
        <p:spPr>
          <a:xfrm>
            <a:off x="4106041" y="3682146"/>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22.0</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46" name="TextBox 45"/>
          <p:cNvSpPr txBox="1"/>
          <p:nvPr/>
        </p:nvSpPr>
        <p:spPr>
          <a:xfrm>
            <a:off x="4716638" y="2671975"/>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35.5</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47" name="TextBox 46"/>
          <p:cNvSpPr txBox="1"/>
          <p:nvPr/>
        </p:nvSpPr>
        <p:spPr>
          <a:xfrm>
            <a:off x="5361519" y="3488468"/>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24.5</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48" name="TextBox 47"/>
          <p:cNvSpPr txBox="1"/>
          <p:nvPr/>
        </p:nvSpPr>
        <p:spPr>
          <a:xfrm>
            <a:off x="5997070" y="2153543"/>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42.6</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49" name="TextBox 48"/>
          <p:cNvSpPr txBox="1"/>
          <p:nvPr/>
        </p:nvSpPr>
        <p:spPr>
          <a:xfrm>
            <a:off x="6634217" y="2858536"/>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32.7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0" name="TextBox 49"/>
          <p:cNvSpPr txBox="1"/>
          <p:nvPr/>
        </p:nvSpPr>
        <p:spPr>
          <a:xfrm>
            <a:off x="7226002" y="3894682"/>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19.1</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1" name="TextBox 50"/>
          <p:cNvSpPr txBox="1"/>
          <p:nvPr/>
        </p:nvSpPr>
        <p:spPr>
          <a:xfrm>
            <a:off x="7885854" y="3678534"/>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22.0</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2" name="TextBox 51"/>
          <p:cNvSpPr txBox="1"/>
          <p:nvPr/>
        </p:nvSpPr>
        <p:spPr>
          <a:xfrm>
            <a:off x="8546110" y="2231520"/>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41.2</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3" name="TextBox 52"/>
          <p:cNvSpPr txBox="1"/>
          <p:nvPr/>
        </p:nvSpPr>
        <p:spPr>
          <a:xfrm>
            <a:off x="9162242" y="3012425"/>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30.7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4" name="TextBox 53"/>
          <p:cNvSpPr txBox="1"/>
          <p:nvPr/>
        </p:nvSpPr>
        <p:spPr>
          <a:xfrm>
            <a:off x="9796987" y="3970683"/>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17.4</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21" name="Action Button: Go Forward or Next 20">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400400732"/>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939514324"/>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 name="TextBox 1">
            <a:extLst>
              <a:ext uri="{FF2B5EF4-FFF2-40B4-BE49-F238E27FC236}">
                <a16:creationId xmlns:a16="http://schemas.microsoft.com/office/drawing/2014/main" id="{EFA46BDD-1B92-6A37-B649-AC3670D947EC}"/>
              </a:ext>
            </a:extLst>
          </p:cNvPr>
          <p:cNvSpPr txBox="1"/>
          <p:nvPr/>
        </p:nvSpPr>
        <p:spPr>
          <a:xfrm>
            <a:off x="2818974" y="3637914"/>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$22.4M</a:t>
            </a:r>
          </a:p>
        </p:txBody>
      </p:sp>
      <p:sp>
        <p:nvSpPr>
          <p:cNvPr id="3" name="TextBox 2">
            <a:extLst>
              <a:ext uri="{FF2B5EF4-FFF2-40B4-BE49-F238E27FC236}">
                <a16:creationId xmlns:a16="http://schemas.microsoft.com/office/drawing/2014/main" id="{68207734-E761-2254-E739-74B63FB44587}"/>
              </a:ext>
            </a:extLst>
          </p:cNvPr>
          <p:cNvSpPr txBox="1"/>
          <p:nvPr/>
        </p:nvSpPr>
        <p:spPr>
          <a:xfrm>
            <a:off x="3454453" y="3802452"/>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$20.5M</a:t>
            </a:r>
          </a:p>
        </p:txBody>
      </p:sp>
      <p:sp>
        <p:nvSpPr>
          <p:cNvPr id="4" name="TextBox 3">
            <a:extLst>
              <a:ext uri="{FF2B5EF4-FFF2-40B4-BE49-F238E27FC236}">
                <a16:creationId xmlns:a16="http://schemas.microsoft.com/office/drawing/2014/main" id="{584B4DBF-80C7-0666-CFF9-AB5AC4C723A3}"/>
              </a:ext>
            </a:extLst>
          </p:cNvPr>
          <p:cNvSpPr txBox="1"/>
          <p:nvPr/>
        </p:nvSpPr>
        <p:spPr>
          <a:xfrm>
            <a:off x="4106041" y="3682146"/>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22.0</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5" name="TextBox 4">
            <a:extLst>
              <a:ext uri="{FF2B5EF4-FFF2-40B4-BE49-F238E27FC236}">
                <a16:creationId xmlns:a16="http://schemas.microsoft.com/office/drawing/2014/main" id="{8A98AC2C-DAB3-1D48-6C75-DD89287AFD6F}"/>
              </a:ext>
            </a:extLst>
          </p:cNvPr>
          <p:cNvSpPr txBox="1"/>
          <p:nvPr/>
        </p:nvSpPr>
        <p:spPr>
          <a:xfrm>
            <a:off x="4716638" y="2671975"/>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35.5</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6" name="TextBox 5">
            <a:extLst>
              <a:ext uri="{FF2B5EF4-FFF2-40B4-BE49-F238E27FC236}">
                <a16:creationId xmlns:a16="http://schemas.microsoft.com/office/drawing/2014/main" id="{42BCA3ED-2369-0A9C-C45B-F59C8DF4748C}"/>
              </a:ext>
            </a:extLst>
          </p:cNvPr>
          <p:cNvSpPr txBox="1"/>
          <p:nvPr/>
        </p:nvSpPr>
        <p:spPr>
          <a:xfrm>
            <a:off x="5361519" y="3488468"/>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24.5</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7" name="TextBox 6">
            <a:extLst>
              <a:ext uri="{FF2B5EF4-FFF2-40B4-BE49-F238E27FC236}">
                <a16:creationId xmlns:a16="http://schemas.microsoft.com/office/drawing/2014/main" id="{504DFD2F-C0AF-37A1-2A06-BB43B523AECE}"/>
              </a:ext>
            </a:extLst>
          </p:cNvPr>
          <p:cNvSpPr txBox="1"/>
          <p:nvPr/>
        </p:nvSpPr>
        <p:spPr>
          <a:xfrm>
            <a:off x="5997070" y="2153543"/>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42.6</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8" name="TextBox 7">
            <a:extLst>
              <a:ext uri="{FF2B5EF4-FFF2-40B4-BE49-F238E27FC236}">
                <a16:creationId xmlns:a16="http://schemas.microsoft.com/office/drawing/2014/main" id="{CBF014B6-07F7-DD24-89A9-741097DB599A}"/>
              </a:ext>
            </a:extLst>
          </p:cNvPr>
          <p:cNvSpPr txBox="1"/>
          <p:nvPr/>
        </p:nvSpPr>
        <p:spPr>
          <a:xfrm>
            <a:off x="6634217" y="2858536"/>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32.7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9" name="TextBox 8">
            <a:extLst>
              <a:ext uri="{FF2B5EF4-FFF2-40B4-BE49-F238E27FC236}">
                <a16:creationId xmlns:a16="http://schemas.microsoft.com/office/drawing/2014/main" id="{08533F57-B877-3F7A-1974-97C079DD3F72}"/>
              </a:ext>
            </a:extLst>
          </p:cNvPr>
          <p:cNvSpPr txBox="1"/>
          <p:nvPr/>
        </p:nvSpPr>
        <p:spPr>
          <a:xfrm>
            <a:off x="7226002" y="3894682"/>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19.1</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10" name="TextBox 9">
            <a:extLst>
              <a:ext uri="{FF2B5EF4-FFF2-40B4-BE49-F238E27FC236}">
                <a16:creationId xmlns:a16="http://schemas.microsoft.com/office/drawing/2014/main" id="{E2F5F7DC-794E-F392-6E1E-2AEEB2CEC2DE}"/>
              </a:ext>
            </a:extLst>
          </p:cNvPr>
          <p:cNvSpPr txBox="1"/>
          <p:nvPr/>
        </p:nvSpPr>
        <p:spPr>
          <a:xfrm>
            <a:off x="7885854" y="3678534"/>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22.0</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11" name="TextBox 10">
            <a:extLst>
              <a:ext uri="{FF2B5EF4-FFF2-40B4-BE49-F238E27FC236}">
                <a16:creationId xmlns:a16="http://schemas.microsoft.com/office/drawing/2014/main" id="{4A16A673-F1DE-3777-7679-C95C5D31D971}"/>
              </a:ext>
            </a:extLst>
          </p:cNvPr>
          <p:cNvSpPr txBox="1"/>
          <p:nvPr/>
        </p:nvSpPr>
        <p:spPr>
          <a:xfrm>
            <a:off x="8546110" y="2231520"/>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41.2</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12" name="TextBox 11">
            <a:extLst>
              <a:ext uri="{FF2B5EF4-FFF2-40B4-BE49-F238E27FC236}">
                <a16:creationId xmlns:a16="http://schemas.microsoft.com/office/drawing/2014/main" id="{F671B39B-05E0-6BA2-5C43-52B72A362F3A}"/>
              </a:ext>
            </a:extLst>
          </p:cNvPr>
          <p:cNvSpPr txBox="1"/>
          <p:nvPr/>
        </p:nvSpPr>
        <p:spPr>
          <a:xfrm>
            <a:off x="9162242" y="3012425"/>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30.7</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
        <p:nvSpPr>
          <p:cNvPr id="13" name="TextBox 12">
            <a:extLst>
              <a:ext uri="{FF2B5EF4-FFF2-40B4-BE49-F238E27FC236}">
                <a16:creationId xmlns:a16="http://schemas.microsoft.com/office/drawing/2014/main" id="{B1B0605F-9CFF-9597-3761-457C7DBB63ED}"/>
              </a:ext>
            </a:extLst>
          </p:cNvPr>
          <p:cNvSpPr txBox="1"/>
          <p:nvPr/>
        </p:nvSpPr>
        <p:spPr>
          <a:xfrm>
            <a:off x="9796987" y="3970683"/>
            <a:ext cx="74892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a:t>
            </a:r>
            <a:r>
              <a:rPr lang="en-US" sz="1400" kern="0" dirty="0">
                <a:solidFill>
                  <a:srgbClr val="FB6B09"/>
                </a:solidFill>
                <a:effectLst>
                  <a:outerShdw blurRad="50800" dist="38100" dir="2700000" algn="tl" rotWithShape="0">
                    <a:prstClr val="black"/>
                  </a:outerShdw>
                </a:effectLst>
              </a:rPr>
              <a:t>17.4</a:t>
            </a:r>
            <a:r>
              <a:rPr kumimoji="0" lang="en-US" sz="14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M</a:t>
            </a:r>
          </a:p>
        </p:txBody>
      </p:sp>
    </p:spTree>
    <p:extLst>
      <p:ext uri="{BB962C8B-B14F-4D97-AF65-F5344CB8AC3E}">
        <p14:creationId xmlns:p14="http://schemas.microsoft.com/office/powerpoint/2010/main" val="12392013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6000">
        <p159:morph option="byObject"/>
      </p:transition>
    </mc:Choice>
    <mc:Fallback xmlns="">
      <p:transition spd="slow" advClick="0" advTm="6000">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Chart 57">
            <a:extLst>
              <a:ext uri="{FF2B5EF4-FFF2-40B4-BE49-F238E27FC236}">
                <a16:creationId xmlns:a16="http://schemas.microsoft.com/office/drawing/2014/main" id="{84025340-36D9-494F-97A1-31F290026870}"/>
              </a:ext>
            </a:extLst>
          </p:cNvPr>
          <p:cNvGraphicFramePr>
            <a:graphicFrameLocks/>
          </p:cNvGraphicFramePr>
          <p:nvPr>
            <p:extLst>
              <p:ext uri="{D42A27DB-BD31-4B8C-83A1-F6EECF244321}">
                <p14:modId xmlns:p14="http://schemas.microsoft.com/office/powerpoint/2010/main" val="1363086469"/>
              </p:ext>
            </p:extLst>
          </p:nvPr>
        </p:nvGraphicFramePr>
        <p:xfrm>
          <a:off x="2743200" y="219456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6" name="Chart 25"/>
          <p:cNvGraphicFramePr>
            <a:graphicFrameLocks/>
          </p:cNvGraphicFramePr>
          <p:nvPr>
            <p:extLst>
              <p:ext uri="{D42A27DB-BD31-4B8C-83A1-F6EECF244321}">
                <p14:modId xmlns:p14="http://schemas.microsoft.com/office/powerpoint/2010/main" val="11314396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358825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6.8%</a:t>
            </a:r>
          </a:p>
        </p:txBody>
      </p:sp>
      <p:sp>
        <p:nvSpPr>
          <p:cNvPr id="46" name="TextBox 45"/>
          <p:cNvSpPr txBox="1"/>
          <p:nvPr/>
        </p:nvSpPr>
        <p:spPr>
          <a:xfrm>
            <a:off x="3488539" y="372316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6.2%</a:t>
            </a:r>
          </a:p>
        </p:txBody>
      </p:sp>
      <p:sp>
        <p:nvSpPr>
          <p:cNvPr id="47" name="TextBox 46"/>
          <p:cNvSpPr txBox="1"/>
          <p:nvPr/>
        </p:nvSpPr>
        <p:spPr>
          <a:xfrm>
            <a:off x="4106041" y="368214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6.6%</a:t>
            </a:r>
          </a:p>
        </p:txBody>
      </p:sp>
      <p:sp>
        <p:nvSpPr>
          <p:cNvPr id="51" name="TextBox 50"/>
          <p:cNvSpPr txBox="1"/>
          <p:nvPr/>
        </p:nvSpPr>
        <p:spPr>
          <a:xfrm>
            <a:off x="4716638" y="267197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10.7%</a:t>
            </a:r>
          </a:p>
        </p:txBody>
      </p:sp>
      <p:sp>
        <p:nvSpPr>
          <p:cNvPr id="52" name="TextBox 51"/>
          <p:cNvSpPr txBox="1"/>
          <p:nvPr/>
        </p:nvSpPr>
        <p:spPr>
          <a:xfrm>
            <a:off x="5404784" y="3456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7.4%</a:t>
            </a:r>
          </a:p>
        </p:txBody>
      </p:sp>
      <p:sp>
        <p:nvSpPr>
          <p:cNvPr id="53" name="TextBox 52"/>
          <p:cNvSpPr txBox="1"/>
          <p:nvPr/>
        </p:nvSpPr>
        <p:spPr>
          <a:xfrm>
            <a:off x="5997070" y="215354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12.9%</a:t>
            </a:r>
          </a:p>
        </p:txBody>
      </p:sp>
      <p:sp>
        <p:nvSpPr>
          <p:cNvPr id="54" name="TextBox 53"/>
          <p:cNvSpPr txBox="1"/>
          <p:nvPr/>
        </p:nvSpPr>
        <p:spPr>
          <a:xfrm>
            <a:off x="6658755" y="281237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9.9%</a:t>
            </a:r>
          </a:p>
        </p:txBody>
      </p:sp>
      <p:sp>
        <p:nvSpPr>
          <p:cNvPr id="55" name="TextBox 54"/>
          <p:cNvSpPr txBox="1"/>
          <p:nvPr/>
        </p:nvSpPr>
        <p:spPr>
          <a:xfrm>
            <a:off x="7305098" y="381432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5.7%</a:t>
            </a:r>
          </a:p>
        </p:txBody>
      </p:sp>
      <p:sp>
        <p:nvSpPr>
          <p:cNvPr id="56" name="TextBox 55"/>
          <p:cNvSpPr txBox="1"/>
          <p:nvPr/>
        </p:nvSpPr>
        <p:spPr>
          <a:xfrm>
            <a:off x="7933929" y="363630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6.6%</a:t>
            </a:r>
          </a:p>
        </p:txBody>
      </p:sp>
      <p:sp>
        <p:nvSpPr>
          <p:cNvPr id="57" name="TextBox 56"/>
          <p:cNvSpPr txBox="1"/>
          <p:nvPr/>
        </p:nvSpPr>
        <p:spPr>
          <a:xfrm>
            <a:off x="8523260" y="22086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12.5%</a:t>
            </a:r>
          </a:p>
        </p:txBody>
      </p:sp>
      <p:sp>
        <p:nvSpPr>
          <p:cNvPr id="59" name="TextBox 58"/>
          <p:cNvSpPr txBox="1"/>
          <p:nvPr/>
        </p:nvSpPr>
        <p:spPr>
          <a:xfrm>
            <a:off x="9195653" y="29939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9.3%</a:t>
            </a:r>
          </a:p>
        </p:txBody>
      </p:sp>
      <p:sp>
        <p:nvSpPr>
          <p:cNvPr id="60" name="TextBox 59"/>
          <p:cNvSpPr txBox="1"/>
          <p:nvPr/>
        </p:nvSpPr>
        <p:spPr>
          <a:xfrm>
            <a:off x="9854695" y="39345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4" name="Action Button: Go Forward or Next 23">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894404558"/>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Oval 62"/>
          <p:cNvSpPr/>
          <p:nvPr/>
        </p:nvSpPr>
        <p:spPr>
          <a:xfrm>
            <a:off x="1974655" y="837418"/>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extBox 63"/>
          <p:cNvSpPr txBox="1"/>
          <p:nvPr/>
        </p:nvSpPr>
        <p:spPr>
          <a:xfrm>
            <a:off x="2071608" y="914458"/>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27" name="Chart 26"/>
          <p:cNvGraphicFramePr>
            <a:graphicFrameLocks/>
          </p:cNvGraphicFramePr>
          <p:nvPr>
            <p:extLst>
              <p:ext uri="{D42A27DB-BD31-4B8C-83A1-F6EECF244321}">
                <p14:modId xmlns:p14="http://schemas.microsoft.com/office/powerpoint/2010/main" val="140154891"/>
              </p:ext>
            </p:extLst>
          </p:nvPr>
        </p:nvGraphicFramePr>
        <p:xfrm>
          <a:off x="2743199"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61"/>
          <p:cNvGraphicFramePr>
            <a:graphicFrameLocks/>
          </p:cNvGraphicFramePr>
          <p:nvPr>
            <p:extLst>
              <p:ext uri="{D42A27DB-BD31-4B8C-83A1-F6EECF244321}">
                <p14:modId xmlns:p14="http://schemas.microsoft.com/office/powerpoint/2010/main" val="2878382389"/>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B6B09"/>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5754884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310368019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TextBox 62"/>
          <p:cNvSpPr txBox="1"/>
          <p:nvPr/>
        </p:nvSpPr>
        <p:spPr>
          <a:xfrm>
            <a:off x="6112279" y="2935059"/>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Tree>
    <p:extLst>
      <p:ext uri="{BB962C8B-B14F-4D97-AF65-F5344CB8AC3E}">
        <p14:creationId xmlns:p14="http://schemas.microsoft.com/office/powerpoint/2010/main" val="1729893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327057031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TextBox 62"/>
          <p:cNvSpPr txBox="1"/>
          <p:nvPr/>
        </p:nvSpPr>
        <p:spPr>
          <a:xfrm>
            <a:off x="6112279" y="2935059"/>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Tree>
    <p:extLst>
      <p:ext uri="{BB962C8B-B14F-4D97-AF65-F5344CB8AC3E}">
        <p14:creationId xmlns:p14="http://schemas.microsoft.com/office/powerpoint/2010/main" val="154459272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1490676426"/>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TextBox 62"/>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233678419"/>
      </p:ext>
    </p:extLst>
  </p:cSld>
  <p:clrMapOvr>
    <a:masterClrMapping/>
  </p:clrMapOvr>
  <mc:AlternateContent xmlns:mc="http://schemas.openxmlformats.org/markup-compatibility/2006" xmlns:p14="http://schemas.microsoft.com/office/powerpoint/2010/main">
    <mc:Choice Requires="p14">
      <p:transition spd="slow" p14:dur="2000" advClick="0" advTm="6000">
        <p:fade/>
      </p:transition>
    </mc:Choice>
    <mc:Fallback xmlns="">
      <p:transition spd="slow" advClick="0" advTm="6000">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778416527"/>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Box 64"/>
          <p:cNvSpPr txBox="1"/>
          <p:nvPr/>
        </p:nvSpPr>
        <p:spPr>
          <a:xfrm>
            <a:off x="2837065" y="523008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2" name="TextBox 1">
            <a:extLst>
              <a:ext uri="{FF2B5EF4-FFF2-40B4-BE49-F238E27FC236}">
                <a16:creationId xmlns:a16="http://schemas.microsoft.com/office/drawing/2014/main" id="{F183F6BB-11FD-AD2A-2AA9-B0EFB1A6A259}"/>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397888028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0" name="Rectangle 39"/>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43"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38" name="!!Rectangle 40"/>
          <p:cNvSpPr/>
          <p:nvPr/>
        </p:nvSpPr>
        <p:spPr>
          <a:xfrm>
            <a:off x="6271070" y="3323704"/>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cxnSp>
        <p:nvCxnSpPr>
          <p:cNvPr id="55"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6"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D85D7858-5A59-4103-832C-F4E910812B31}"/>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9" name="Rectangle 38">
            <a:extLst>
              <a:ext uri="{FF2B5EF4-FFF2-40B4-BE49-F238E27FC236}">
                <a16:creationId xmlns:a16="http://schemas.microsoft.com/office/drawing/2014/main" id="{EC3FFEE1-880D-4195-A6AA-D4AEAC0657BF}"/>
              </a:ext>
            </a:extLst>
          </p:cNvPr>
          <p:cNvSpPr/>
          <p:nvPr/>
        </p:nvSpPr>
        <p:spPr>
          <a:xfrm>
            <a:off x="9138672" y="2712307"/>
            <a:ext cx="2915699" cy="3108543"/>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TRIBAL SHARES ARE THE SUM OF TRANSITION FUNDING, FORMULA TRIBAL SHARES, AND SUPPLEMENTAL FUNDING. OR SIMPLY, </a:t>
            </a:r>
            <a:r>
              <a:rPr lang="en-US" sz="2800" dirty="0">
                <a:solidFill>
                  <a:schemeClr val="bg1"/>
                </a:solidFill>
                <a:effectLst>
                  <a:glow rad="139700">
                    <a:srgbClr val="3C3B45">
                      <a:alpha val="60000"/>
                    </a:srgbClr>
                  </a:glow>
                </a:effectLst>
              </a:rPr>
              <a:t>A + B + C</a:t>
            </a:r>
            <a:r>
              <a:rPr lang="en-US" sz="2400" dirty="0">
                <a:solidFill>
                  <a:schemeClr val="accent2">
                    <a:lumMod val="40000"/>
                    <a:lumOff val="60000"/>
                  </a:schemeClr>
                </a:solidFill>
                <a:effectLst>
                  <a:glow rad="139700">
                    <a:srgbClr val="3C3B45">
                      <a:alpha val="60000"/>
                    </a:srgbClr>
                  </a:glow>
                </a:effectLst>
              </a:rPr>
              <a:t>.</a:t>
            </a:r>
          </a:p>
        </p:txBody>
      </p:sp>
      <p:sp>
        <p:nvSpPr>
          <p:cNvPr id="2" name="!!TRIBAL SHARES">
            <a:extLst>
              <a:ext uri="{FF2B5EF4-FFF2-40B4-BE49-F238E27FC236}">
                <a16:creationId xmlns:a16="http://schemas.microsoft.com/office/drawing/2014/main" id="{0CC30E30-AF8D-422B-9EC7-8C58BF62ACC7}"/>
              </a:ext>
            </a:extLst>
          </p:cNvPr>
          <p:cNvSpPr/>
          <p:nvPr/>
        </p:nvSpPr>
        <p:spPr>
          <a:xfrm>
            <a:off x="9281294" y="2712131"/>
            <a:ext cx="2086212" cy="461665"/>
          </a:xfrm>
          <a:prstGeom prst="rect">
            <a:avLst/>
          </a:prstGeom>
        </p:spPr>
        <p:txBody>
          <a:bodyPr wrap="none">
            <a:spAutoFit/>
          </a:bodyPr>
          <a:lstStyle/>
          <a:p>
            <a:r>
              <a:rPr lang="en-US" sz="2400" dirty="0">
                <a:solidFill>
                  <a:schemeClr val="accent2">
                    <a:lumMod val="40000"/>
                    <a:lumOff val="60000"/>
                  </a:schemeClr>
                </a:solidFill>
                <a:effectLst>
                  <a:glow rad="139700">
                    <a:srgbClr val="3C3B45">
                      <a:alpha val="60000"/>
                    </a:srgbClr>
                  </a:glow>
                </a:effectLst>
              </a:rPr>
              <a:t>TRIBAL SHARES</a:t>
            </a:r>
            <a:endParaRPr lang="en-US" sz="2400" dirty="0"/>
          </a:p>
        </p:txBody>
      </p:sp>
      <p:sp>
        <p:nvSpPr>
          <p:cNvPr id="45" name="!!Safety">
            <a:extLst>
              <a:ext uri="{FF2B5EF4-FFF2-40B4-BE49-F238E27FC236}">
                <a16:creationId xmlns:a16="http://schemas.microsoft.com/office/drawing/2014/main" id="{4CB3D244-B252-436B-9E3C-931BA8771C0B}"/>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HPP">
            <a:extLst>
              <a:ext uri="{FF2B5EF4-FFF2-40B4-BE49-F238E27FC236}">
                <a16:creationId xmlns:a16="http://schemas.microsoft.com/office/drawing/2014/main" id="{D60C704D-C9DB-49B0-BD20-053AE45B99E8}"/>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Planning">
            <a:extLst>
              <a:ext uri="{FF2B5EF4-FFF2-40B4-BE49-F238E27FC236}">
                <a16:creationId xmlns:a16="http://schemas.microsoft.com/office/drawing/2014/main" id="{A85E6834-ECC9-4334-AA28-E24FFEA8A0B8}"/>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PMO">
            <a:extLst>
              <a:ext uri="{FF2B5EF4-FFF2-40B4-BE49-F238E27FC236}">
                <a16:creationId xmlns:a16="http://schemas.microsoft.com/office/drawing/2014/main" id="{5B0DBA33-675E-44BB-A148-13D00B3C5841}"/>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8" name="TextBox 57">
            <a:extLst>
              <a:ext uri="{FF2B5EF4-FFF2-40B4-BE49-F238E27FC236}">
                <a16:creationId xmlns:a16="http://schemas.microsoft.com/office/drawing/2014/main" id="{F1798A05-E286-49E8-A224-47CDBB96FD85}"/>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59" name="TextBox 58">
            <a:extLst>
              <a:ext uri="{FF2B5EF4-FFF2-40B4-BE49-F238E27FC236}">
                <a16:creationId xmlns:a16="http://schemas.microsoft.com/office/drawing/2014/main" id="{3BFFE401-7D36-449F-838F-4C86462DA4F8}"/>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60" name="TextBox 59">
            <a:extLst>
              <a:ext uri="{FF2B5EF4-FFF2-40B4-BE49-F238E27FC236}">
                <a16:creationId xmlns:a16="http://schemas.microsoft.com/office/drawing/2014/main" id="{2D8761CD-1476-4E7B-94F2-70FE439489C3}"/>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61" name="TextBox 60">
            <a:extLst>
              <a:ext uri="{FF2B5EF4-FFF2-40B4-BE49-F238E27FC236}">
                <a16:creationId xmlns:a16="http://schemas.microsoft.com/office/drawing/2014/main" id="{AE6E73DB-3E14-4553-8FCB-9EC0FD88FFF4}"/>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34" name="Rectangle 33"/>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Tree>
    <p:extLst>
      <p:ext uri="{BB962C8B-B14F-4D97-AF65-F5344CB8AC3E}">
        <p14:creationId xmlns:p14="http://schemas.microsoft.com/office/powerpoint/2010/main" val="398424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Oval 67"/>
          <p:cNvSpPr/>
          <p:nvPr/>
        </p:nvSpPr>
        <p:spPr>
          <a:xfrm>
            <a:off x="6591346" y="3319088"/>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2" name="Chart 61"/>
          <p:cNvGraphicFramePr>
            <a:graphicFrameLocks/>
          </p:cNvGraphicFramePr>
          <p:nvPr>
            <p:extLst>
              <p:ext uri="{D42A27DB-BD31-4B8C-83A1-F6EECF244321}">
                <p14:modId xmlns:p14="http://schemas.microsoft.com/office/powerpoint/2010/main" val="4288501114"/>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Box 64"/>
          <p:cNvSpPr txBox="1"/>
          <p:nvPr/>
        </p:nvSpPr>
        <p:spPr>
          <a:xfrm>
            <a:off x="4319290" y="328842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6.8%</a:t>
            </a:r>
          </a:p>
        </p:txBody>
      </p:sp>
      <p:sp>
        <p:nvSpPr>
          <p:cNvPr id="2" name="TextBox 1">
            <a:extLst>
              <a:ext uri="{FF2B5EF4-FFF2-40B4-BE49-F238E27FC236}">
                <a16:creationId xmlns:a16="http://schemas.microsoft.com/office/drawing/2014/main" id="{2FB529FF-0306-DD2C-BAAC-8F8C01B1BA50}"/>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3083203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Oval 67"/>
          <p:cNvSpPr/>
          <p:nvPr/>
        </p:nvSpPr>
        <p:spPr>
          <a:xfrm>
            <a:off x="6591346" y="3319088"/>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2" name="Chart 61"/>
          <p:cNvGraphicFramePr>
            <a:graphicFrameLocks/>
          </p:cNvGraphicFramePr>
          <p:nvPr>
            <p:extLst>
              <p:ext uri="{D42A27DB-BD31-4B8C-83A1-F6EECF244321}">
                <p14:modId xmlns:p14="http://schemas.microsoft.com/office/powerpoint/2010/main" val="95543969"/>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Box 64"/>
          <p:cNvSpPr txBox="1"/>
          <p:nvPr/>
        </p:nvSpPr>
        <p:spPr>
          <a:xfrm>
            <a:off x="4319290" y="328842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6.8%</a:t>
            </a:r>
          </a:p>
        </p:txBody>
      </p:sp>
      <p:sp>
        <p:nvSpPr>
          <p:cNvPr id="66" name="TextBox 65"/>
          <p:cNvSpPr txBox="1"/>
          <p:nvPr/>
        </p:nvSpPr>
        <p:spPr>
          <a:xfrm>
            <a:off x="5022811" y="3287143"/>
            <a:ext cx="397866"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of</a:t>
            </a:r>
          </a:p>
        </p:txBody>
      </p:sp>
      <p:sp>
        <p:nvSpPr>
          <p:cNvPr id="41" name="Arrow: Right 40"/>
          <p:cNvSpPr/>
          <p:nvPr/>
        </p:nvSpPr>
        <p:spPr>
          <a:xfrm>
            <a:off x="5404784" y="3460117"/>
            <a:ext cx="571019" cy="83702"/>
          </a:xfrm>
          <a:prstGeom prst="rightArrow">
            <a:avLst>
              <a:gd name="adj1" fmla="val 50000"/>
              <a:gd name="adj2" fmla="val 144951"/>
            </a:avLst>
          </a:prstGeom>
          <a:solidFill>
            <a:srgbClr val="91C0EB"/>
          </a:solidFill>
          <a:ln>
            <a:noFill/>
          </a:ln>
          <a:effectLst>
            <a:outerShdw blurRad="50800" dist="38100" dir="2700000" algn="tl" rotWithShape="0">
              <a:prstClr val="black">
                <a:alpha val="40000"/>
              </a:prstClr>
            </a:outerShdw>
          </a:effectLst>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TextBox 1">
            <a:extLst>
              <a:ext uri="{FF2B5EF4-FFF2-40B4-BE49-F238E27FC236}">
                <a16:creationId xmlns:a16="http://schemas.microsoft.com/office/drawing/2014/main" id="{C825937E-C598-D1E2-C60B-BC2E5C685AB2}"/>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2977361143"/>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Arrow: Right 72"/>
          <p:cNvSpPr/>
          <p:nvPr/>
        </p:nvSpPr>
        <p:spPr>
          <a:xfrm>
            <a:off x="4564019" y="3446632"/>
            <a:ext cx="514889" cy="83702"/>
          </a:xfrm>
          <a:prstGeom prst="rightArrow">
            <a:avLst>
              <a:gd name="adj1" fmla="val 50000"/>
              <a:gd name="adj2" fmla="val 144951"/>
            </a:avLst>
          </a:prstGeom>
          <a:solidFill>
            <a:srgbClr val="91C0EB"/>
          </a:solidFill>
          <a:ln>
            <a:noFill/>
          </a:ln>
          <a:effectLst>
            <a:outerShdw blurRad="50800" dist="38100" dir="2700000" algn="tl" rotWithShape="0">
              <a:prstClr val="black">
                <a:alpha val="40000"/>
              </a:prstClr>
            </a:outerShdw>
          </a:effectLst>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2" name="Chart 61"/>
          <p:cNvGraphicFramePr>
            <a:graphicFrameLocks/>
          </p:cNvGraphicFramePr>
          <p:nvPr>
            <p:extLst>
              <p:ext uri="{D42A27DB-BD31-4B8C-83A1-F6EECF244321}">
                <p14:modId xmlns:p14="http://schemas.microsoft.com/office/powerpoint/2010/main" val="3762339317"/>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68" name="TextBox 67"/>
          <p:cNvSpPr txBox="1"/>
          <p:nvPr/>
        </p:nvSpPr>
        <p:spPr>
          <a:xfrm>
            <a:off x="4433311" y="328842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6.8%</a:t>
            </a:r>
          </a:p>
        </p:txBody>
      </p:sp>
      <p:sp>
        <p:nvSpPr>
          <p:cNvPr id="69" name="TextBox 68"/>
          <p:cNvSpPr txBox="1"/>
          <p:nvPr/>
        </p:nvSpPr>
        <p:spPr>
          <a:xfrm>
            <a:off x="4564018" y="3278366"/>
            <a:ext cx="397866"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of</a:t>
            </a:r>
          </a:p>
        </p:txBody>
      </p:sp>
      <p:sp>
        <p:nvSpPr>
          <p:cNvPr id="74" name="TextBox 73"/>
          <p:cNvSpPr txBox="1"/>
          <p:nvPr/>
        </p:nvSpPr>
        <p:spPr>
          <a:xfrm>
            <a:off x="4368292" y="3288428"/>
            <a:ext cx="857927"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91C0EB"/>
                </a:solidFill>
                <a:effectLst>
                  <a:outerShdw blurRad="50800" dist="38100" dir="2700000" algn="tl" rotWithShape="0">
                    <a:prstClr val="black"/>
                  </a:outerShdw>
                </a:effectLst>
                <a:uLnTx/>
                <a:uFillTx/>
              </a:rPr>
              <a:t>$8.4M</a:t>
            </a:r>
          </a:p>
        </p:txBody>
      </p:sp>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Oval 69"/>
          <p:cNvSpPr/>
          <p:nvPr/>
        </p:nvSpPr>
        <p:spPr>
          <a:xfrm>
            <a:off x="5403233" y="3322778"/>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TextBox 1">
            <a:extLst>
              <a:ext uri="{FF2B5EF4-FFF2-40B4-BE49-F238E27FC236}">
                <a16:creationId xmlns:a16="http://schemas.microsoft.com/office/drawing/2014/main" id="{47C28662-4DA9-F5EE-9889-1F124A1EF7B0}"/>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3562190242"/>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1000"/>
                                        <p:tgtEl>
                                          <p:spTgt spid="74"/>
                                        </p:tgtEl>
                                      </p:cBhvr>
                                    </p:animEffect>
                                  </p:childTnLst>
                                </p:cTn>
                              </p:par>
                              <p:par>
                                <p:cTn id="8" presetID="10" presetClass="exit" presetSubtype="0" fill="hold" grpId="0" nodeType="withEffect">
                                  <p:stCondLst>
                                    <p:cond delay="0"/>
                                  </p:stCondLst>
                                  <p:childTnLst>
                                    <p:animEffect transition="out" filter="fade">
                                      <p:cBhvr>
                                        <p:cTn id="9" dur="500"/>
                                        <p:tgtEl>
                                          <p:spTgt spid="69"/>
                                        </p:tgtEl>
                                      </p:cBhvr>
                                    </p:animEffect>
                                    <p:set>
                                      <p:cBhvr>
                                        <p:cTn id="10" dur="1" fill="hold">
                                          <p:stCondLst>
                                            <p:cond delay="499"/>
                                          </p:stCondLst>
                                        </p:cTn>
                                        <p:tgtEl>
                                          <p:spTgt spid="69"/>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68"/>
                                        </p:tgtEl>
                                      </p:cBhvr>
                                    </p:animEffect>
                                    <p:set>
                                      <p:cBhvr>
                                        <p:cTn id="13" dur="1" fill="hold">
                                          <p:stCondLst>
                                            <p:cond delay="499"/>
                                          </p:stCondLst>
                                        </p:cTn>
                                        <p:tgtEl>
                                          <p:spTgt spid="6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73"/>
                                        </p:tgtEl>
                                      </p:cBhvr>
                                    </p:animEffect>
                                    <p:set>
                                      <p:cBhvr>
                                        <p:cTn id="16" dur="1" fill="hold">
                                          <p:stCondLst>
                                            <p:cond delay="499"/>
                                          </p:stCondLst>
                                        </p:cTn>
                                        <p:tgtEl>
                                          <p:spTgt spid="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68" grpId="0"/>
      <p:bldP spid="69" grpId="0"/>
      <p:bldP spid="74"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975924765"/>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5" name="TextBox 44"/>
          <p:cNvSpPr txBox="1"/>
          <p:nvPr/>
        </p:nvSpPr>
        <p:spPr>
          <a:xfrm>
            <a:off x="2837071" y="5230082"/>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6.8%</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Oval 66"/>
          <p:cNvSpPr/>
          <p:nvPr/>
        </p:nvSpPr>
        <p:spPr>
          <a:xfrm>
            <a:off x="2996872" y="4890036"/>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extBox 63"/>
          <p:cNvSpPr txBox="1"/>
          <p:nvPr/>
        </p:nvSpPr>
        <p:spPr>
          <a:xfrm>
            <a:off x="2753714" y="4516566"/>
            <a:ext cx="857927"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
        <p:nvSpPr>
          <p:cNvPr id="2" name="TextBox 1">
            <a:extLst>
              <a:ext uri="{FF2B5EF4-FFF2-40B4-BE49-F238E27FC236}">
                <a16:creationId xmlns:a16="http://schemas.microsoft.com/office/drawing/2014/main" id="{B4E3592B-FC9F-275A-8CC6-688B17C5069B}"/>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9742388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160467896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4" name="Chart 63"/>
          <p:cNvGraphicFramePr>
            <a:graphicFrameLocks/>
          </p:cNvGraphicFramePr>
          <p:nvPr>
            <p:extLst>
              <p:ext uri="{D42A27DB-BD31-4B8C-83A1-F6EECF244321}">
                <p14:modId xmlns:p14="http://schemas.microsoft.com/office/powerpoint/2010/main" val="3453092011"/>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Box 64"/>
          <p:cNvSpPr txBox="1"/>
          <p:nvPr/>
        </p:nvSpPr>
        <p:spPr>
          <a:xfrm>
            <a:off x="2753714" y="4516566"/>
            <a:ext cx="857927"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
        <p:nvSpPr>
          <p:cNvPr id="27" name="Action Button: Go Forward or Next 26">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8" name="Action Button: Go Back or Previous 27">
            <a:hlinkClick r:id="rId4" action="ppaction://hlinksldjump" highlightClick="1"/>
          </p:cNvPr>
          <p:cNvSpPr/>
          <p:nvPr/>
        </p:nvSpPr>
        <p:spPr>
          <a:xfrm>
            <a:off x="49530" y="5341059"/>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B917A9B-48EC-FB0D-09CE-A818144F3F87}"/>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1701643167"/>
      </p:ext>
    </p:extLst>
  </p:cSld>
  <p:clrMapOvr>
    <a:masterClrMapping/>
  </p:clrMapOvr>
  <mc:AlternateContent xmlns:mc="http://schemas.openxmlformats.org/markup-compatibility/2006" xmlns:p14="http://schemas.microsoft.com/office/powerpoint/2010/main">
    <mc:Choice Requires="p14">
      <p:transition spd="slow" p14:dur="3000" advClick="0">
        <p:zoom dir="in"/>
      </p:transition>
    </mc:Choice>
    <mc:Fallback xmlns="">
      <p:transition spd="slow" advClick="0">
        <p:zoom dir="in"/>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Oval 75"/>
          <p:cNvSpPr/>
          <p:nvPr/>
        </p:nvSpPr>
        <p:spPr>
          <a:xfrm>
            <a:off x="6547174" y="3386906"/>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5" name="Oval 74"/>
          <p:cNvSpPr/>
          <p:nvPr/>
        </p:nvSpPr>
        <p:spPr>
          <a:xfrm>
            <a:off x="6486850" y="3342663"/>
            <a:ext cx="411480" cy="41148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4" name="Oval 73"/>
          <p:cNvSpPr/>
          <p:nvPr/>
        </p:nvSpPr>
        <p:spPr>
          <a:xfrm>
            <a:off x="6469190" y="3321996"/>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3" name="Oval 72"/>
          <p:cNvSpPr/>
          <p:nvPr/>
        </p:nvSpPr>
        <p:spPr>
          <a:xfrm>
            <a:off x="6523415" y="3354842"/>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2" name="Oval 71"/>
          <p:cNvSpPr/>
          <p:nvPr/>
        </p:nvSpPr>
        <p:spPr>
          <a:xfrm>
            <a:off x="6533144" y="3377702"/>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1" name="Oval 70"/>
          <p:cNvSpPr/>
          <p:nvPr/>
        </p:nvSpPr>
        <p:spPr>
          <a:xfrm>
            <a:off x="6469190" y="3323191"/>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Oval 69"/>
          <p:cNvSpPr/>
          <p:nvPr/>
        </p:nvSpPr>
        <p:spPr>
          <a:xfrm>
            <a:off x="6469190" y="3322344"/>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Oval 68"/>
          <p:cNvSpPr/>
          <p:nvPr/>
        </p:nvSpPr>
        <p:spPr>
          <a:xfrm>
            <a:off x="6509710" y="3365523"/>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Oval 67"/>
          <p:cNvSpPr/>
          <p:nvPr/>
        </p:nvSpPr>
        <p:spPr>
          <a:xfrm>
            <a:off x="6472237" y="3321168"/>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Oval 66"/>
          <p:cNvSpPr/>
          <p:nvPr/>
        </p:nvSpPr>
        <p:spPr>
          <a:xfrm>
            <a:off x="6517957" y="3356319"/>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Oval 65"/>
          <p:cNvSpPr/>
          <p:nvPr/>
        </p:nvSpPr>
        <p:spPr>
          <a:xfrm>
            <a:off x="6517957" y="3366888"/>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2" name="Chart 61"/>
          <p:cNvGraphicFramePr>
            <a:graphicFrameLocks/>
          </p:cNvGraphicFramePr>
          <p:nvPr>
            <p:extLst>
              <p:ext uri="{D42A27DB-BD31-4B8C-83A1-F6EECF244321}">
                <p14:modId xmlns:p14="http://schemas.microsoft.com/office/powerpoint/2010/main" val="3053482518"/>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4" name="Chart 63"/>
          <p:cNvGraphicFramePr>
            <a:graphicFrameLocks/>
          </p:cNvGraphicFramePr>
          <p:nvPr>
            <p:extLst>
              <p:ext uri="{D42A27DB-BD31-4B8C-83A1-F6EECF244321}">
                <p14:modId xmlns:p14="http://schemas.microsoft.com/office/powerpoint/2010/main" val="3797494441"/>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58" name="Oval 57"/>
          <p:cNvSpPr/>
          <p:nvPr/>
        </p:nvSpPr>
        <p:spPr>
          <a:xfrm>
            <a:off x="6015326" y="2858019"/>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5" name="TextBox 64"/>
          <p:cNvSpPr txBox="1"/>
          <p:nvPr/>
        </p:nvSpPr>
        <p:spPr>
          <a:xfrm>
            <a:off x="2753714" y="4516566"/>
            <a:ext cx="857927"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
        <p:nvSpPr>
          <p:cNvPr id="2" name="TextBox 1">
            <a:extLst>
              <a:ext uri="{FF2B5EF4-FFF2-40B4-BE49-F238E27FC236}">
                <a16:creationId xmlns:a16="http://schemas.microsoft.com/office/drawing/2014/main" id="{C8482797-5641-17B8-7806-56B2BFAD28A3}"/>
              </a:ext>
            </a:extLst>
          </p:cNvPr>
          <p:cNvSpPr txBox="1"/>
          <p:nvPr/>
        </p:nvSpPr>
        <p:spPr>
          <a:xfrm>
            <a:off x="5898302" y="3288428"/>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3381832368"/>
      </p:ext>
    </p:extLst>
  </p:cSld>
  <p:clrMapOvr>
    <a:masterClrMapping/>
  </p:clrMapOvr>
  <mc:AlternateContent xmlns:mc="http://schemas.openxmlformats.org/markup-compatibility/2006" xmlns:p14="http://schemas.microsoft.com/office/powerpoint/2010/main">
    <mc:Choice Requires="p14">
      <p:transition p14:dur="10" advClick="0" advTm="2000"/>
    </mc:Choice>
    <mc:Fallback xmlns="">
      <p:transition advClick="0" advTm="2000"/>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371018304"/>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4" name="Chart 63"/>
          <p:cNvGraphicFramePr>
            <a:graphicFrameLocks/>
          </p:cNvGraphicFramePr>
          <p:nvPr>
            <p:extLst>
              <p:ext uri="{D42A27DB-BD31-4B8C-83A1-F6EECF244321}">
                <p14:modId xmlns:p14="http://schemas.microsoft.com/office/powerpoint/2010/main" val="798811870"/>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3" name="TextBox 62"/>
          <p:cNvSpPr txBox="1"/>
          <p:nvPr/>
        </p:nvSpPr>
        <p:spPr>
          <a:xfrm>
            <a:off x="5895167" y="3026062"/>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rgbClr val="63A6E2"/>
                  </a:solidFill>
                </a:ln>
                <a:solidFill>
                  <a:schemeClr val="bg1">
                    <a:lumMod val="95000"/>
                  </a:schemeClr>
                </a:solidFill>
                <a:effectLst>
                  <a:glow rad="63500">
                    <a:schemeClr val="tx1">
                      <a:lumMod val="65000"/>
                      <a:lumOff val="35000"/>
                      <a:alpha val="40000"/>
                    </a:schemeClr>
                  </a:glow>
                </a:effectLst>
                <a:uLnTx/>
                <a:uFillTx/>
              </a:rPr>
              <a:t>$123,125,000</a:t>
            </a:r>
          </a:p>
        </p:txBody>
      </p:sp>
      <p:sp>
        <p:nvSpPr>
          <p:cNvPr id="37" name="Oval 36">
            <a:extLst>
              <a:ext uri="{FF2B5EF4-FFF2-40B4-BE49-F238E27FC236}">
                <a16:creationId xmlns:a16="http://schemas.microsoft.com/office/drawing/2014/main" id="{709FE010-1971-4AAB-8D12-676B13FFC6FD}"/>
              </a:ext>
            </a:extLst>
          </p:cNvPr>
          <p:cNvSpPr/>
          <p:nvPr/>
        </p:nvSpPr>
        <p:spPr>
          <a:xfrm>
            <a:off x="3668184" y="4916632"/>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Oval 38">
            <a:extLst>
              <a:ext uri="{FF2B5EF4-FFF2-40B4-BE49-F238E27FC236}">
                <a16:creationId xmlns:a16="http://schemas.microsoft.com/office/drawing/2014/main" id="{CEC5E829-67CB-4F2B-AEE6-7489FD1CDB9E}"/>
              </a:ext>
            </a:extLst>
          </p:cNvPr>
          <p:cNvSpPr/>
          <p:nvPr/>
        </p:nvSpPr>
        <p:spPr>
          <a:xfrm>
            <a:off x="4290284" y="4923830"/>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Oval 40">
            <a:extLst>
              <a:ext uri="{FF2B5EF4-FFF2-40B4-BE49-F238E27FC236}">
                <a16:creationId xmlns:a16="http://schemas.microsoft.com/office/drawing/2014/main" id="{040EDC71-6E54-4690-ABE7-23301B06F7AF}"/>
              </a:ext>
            </a:extLst>
          </p:cNvPr>
          <p:cNvSpPr/>
          <p:nvPr/>
        </p:nvSpPr>
        <p:spPr>
          <a:xfrm>
            <a:off x="4879986" y="482929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Oval 42">
            <a:extLst>
              <a:ext uri="{FF2B5EF4-FFF2-40B4-BE49-F238E27FC236}">
                <a16:creationId xmlns:a16="http://schemas.microsoft.com/office/drawing/2014/main" id="{56063FE7-1449-47EF-89BD-6732C40E3A2D}"/>
              </a:ext>
            </a:extLst>
          </p:cNvPr>
          <p:cNvSpPr/>
          <p:nvPr/>
        </p:nvSpPr>
        <p:spPr>
          <a:xfrm>
            <a:off x="5563062" y="4913479"/>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Oval 43">
            <a:extLst>
              <a:ext uri="{FF2B5EF4-FFF2-40B4-BE49-F238E27FC236}">
                <a16:creationId xmlns:a16="http://schemas.microsoft.com/office/drawing/2014/main" id="{94F00908-3547-4C9D-9DFB-1749B7654213}"/>
              </a:ext>
            </a:extLst>
          </p:cNvPr>
          <p:cNvSpPr/>
          <p:nvPr/>
        </p:nvSpPr>
        <p:spPr>
          <a:xfrm>
            <a:off x="6155428" y="482784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Oval 44">
            <a:extLst>
              <a:ext uri="{FF2B5EF4-FFF2-40B4-BE49-F238E27FC236}">
                <a16:creationId xmlns:a16="http://schemas.microsoft.com/office/drawing/2014/main" id="{38211D5E-D52D-4602-AC3A-80140D6092E1}"/>
              </a:ext>
            </a:extLst>
          </p:cNvPr>
          <p:cNvSpPr/>
          <p:nvPr/>
        </p:nvSpPr>
        <p:spPr>
          <a:xfrm>
            <a:off x="6791244" y="482929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Oval 57">
            <a:extLst>
              <a:ext uri="{FF2B5EF4-FFF2-40B4-BE49-F238E27FC236}">
                <a16:creationId xmlns:a16="http://schemas.microsoft.com/office/drawing/2014/main" id="{033E8B7D-5A70-4369-9E31-5E1785691846}"/>
              </a:ext>
            </a:extLst>
          </p:cNvPr>
          <p:cNvSpPr/>
          <p:nvPr/>
        </p:nvSpPr>
        <p:spPr>
          <a:xfrm>
            <a:off x="7490685" y="4966453"/>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7" name="Oval 76">
            <a:extLst>
              <a:ext uri="{FF2B5EF4-FFF2-40B4-BE49-F238E27FC236}">
                <a16:creationId xmlns:a16="http://schemas.microsoft.com/office/drawing/2014/main" id="{F8C5D5A6-9DAF-4E6A-B372-ACFBAAC16670}"/>
              </a:ext>
            </a:extLst>
          </p:cNvPr>
          <p:cNvSpPr/>
          <p:nvPr/>
        </p:nvSpPr>
        <p:spPr>
          <a:xfrm>
            <a:off x="8104638" y="4923830"/>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8" name="Oval 77">
            <a:extLst>
              <a:ext uri="{FF2B5EF4-FFF2-40B4-BE49-F238E27FC236}">
                <a16:creationId xmlns:a16="http://schemas.microsoft.com/office/drawing/2014/main" id="{19579289-A6F1-41C8-AB93-679F20555AB8}"/>
              </a:ext>
            </a:extLst>
          </p:cNvPr>
          <p:cNvSpPr/>
          <p:nvPr/>
        </p:nvSpPr>
        <p:spPr>
          <a:xfrm>
            <a:off x="8694040" y="482784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9" name="Oval 78">
            <a:extLst>
              <a:ext uri="{FF2B5EF4-FFF2-40B4-BE49-F238E27FC236}">
                <a16:creationId xmlns:a16="http://schemas.microsoft.com/office/drawing/2014/main" id="{1BD85C79-244A-4814-AC5C-A73D01667618}"/>
              </a:ext>
            </a:extLst>
          </p:cNvPr>
          <p:cNvSpPr/>
          <p:nvPr/>
        </p:nvSpPr>
        <p:spPr>
          <a:xfrm>
            <a:off x="9359944" y="4871202"/>
            <a:ext cx="411480" cy="41148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0" name="Oval 79">
            <a:extLst>
              <a:ext uri="{FF2B5EF4-FFF2-40B4-BE49-F238E27FC236}">
                <a16:creationId xmlns:a16="http://schemas.microsoft.com/office/drawing/2014/main" id="{3F136561-D9E7-41C3-AE1B-ECC0A917F7CF}"/>
              </a:ext>
            </a:extLst>
          </p:cNvPr>
          <p:cNvSpPr/>
          <p:nvPr/>
        </p:nvSpPr>
        <p:spPr>
          <a:xfrm>
            <a:off x="10042051" y="4968613"/>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1" name="TextBox 80">
            <a:extLst>
              <a:ext uri="{FF2B5EF4-FFF2-40B4-BE49-F238E27FC236}">
                <a16:creationId xmlns:a16="http://schemas.microsoft.com/office/drawing/2014/main" id="{FD0F3A09-6C5B-47E5-9DE5-38471A0B2D3B}"/>
              </a:ext>
            </a:extLst>
          </p:cNvPr>
          <p:cNvSpPr txBox="1"/>
          <p:nvPr/>
        </p:nvSpPr>
        <p:spPr>
          <a:xfrm>
            <a:off x="2753714" y="454884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Tree>
    <p:extLst>
      <p:ext uri="{BB962C8B-B14F-4D97-AF65-F5344CB8AC3E}">
        <p14:creationId xmlns:p14="http://schemas.microsoft.com/office/powerpoint/2010/main" val="27434893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1277223920"/>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sp>
        <p:nvSpPr>
          <p:cNvPr id="66" name="Oval 65"/>
          <p:cNvSpPr/>
          <p:nvPr/>
        </p:nvSpPr>
        <p:spPr>
          <a:xfrm>
            <a:off x="3668184" y="4916632"/>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Oval 66"/>
          <p:cNvSpPr/>
          <p:nvPr/>
        </p:nvSpPr>
        <p:spPr>
          <a:xfrm>
            <a:off x="4290284" y="4923830"/>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Oval 67"/>
          <p:cNvSpPr/>
          <p:nvPr/>
        </p:nvSpPr>
        <p:spPr>
          <a:xfrm>
            <a:off x="4879986" y="482929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Oval 68"/>
          <p:cNvSpPr/>
          <p:nvPr/>
        </p:nvSpPr>
        <p:spPr>
          <a:xfrm>
            <a:off x="5563062" y="4913479"/>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Oval 69"/>
          <p:cNvSpPr/>
          <p:nvPr/>
        </p:nvSpPr>
        <p:spPr>
          <a:xfrm>
            <a:off x="6155428" y="482784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Oval 70"/>
          <p:cNvSpPr/>
          <p:nvPr/>
        </p:nvSpPr>
        <p:spPr>
          <a:xfrm>
            <a:off x="6791244" y="482929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Oval 71"/>
          <p:cNvSpPr/>
          <p:nvPr/>
        </p:nvSpPr>
        <p:spPr>
          <a:xfrm>
            <a:off x="7490685" y="4966453"/>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3" name="Oval 72"/>
          <p:cNvSpPr/>
          <p:nvPr/>
        </p:nvSpPr>
        <p:spPr>
          <a:xfrm>
            <a:off x="8104638" y="4923830"/>
            <a:ext cx="365760" cy="3657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4" name="Oval 73"/>
          <p:cNvSpPr/>
          <p:nvPr/>
        </p:nvSpPr>
        <p:spPr>
          <a:xfrm>
            <a:off x="8694040" y="4827843"/>
            <a:ext cx="457200" cy="4572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5" name="Oval 74"/>
          <p:cNvSpPr/>
          <p:nvPr/>
        </p:nvSpPr>
        <p:spPr>
          <a:xfrm>
            <a:off x="9359944" y="4871202"/>
            <a:ext cx="411480" cy="41148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6" name="Oval 75"/>
          <p:cNvSpPr/>
          <p:nvPr/>
        </p:nvSpPr>
        <p:spPr>
          <a:xfrm>
            <a:off x="10042051" y="4968613"/>
            <a:ext cx="320040" cy="32004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aphicFrame>
        <p:nvGraphicFramePr>
          <p:cNvPr id="64" name="Chart 63"/>
          <p:cNvGraphicFramePr>
            <a:graphicFrameLocks/>
          </p:cNvGraphicFramePr>
          <p:nvPr>
            <p:extLst>
              <p:ext uri="{D42A27DB-BD31-4B8C-83A1-F6EECF244321}">
                <p14:modId xmlns:p14="http://schemas.microsoft.com/office/powerpoint/2010/main" val="3529516278"/>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46" name="TextBox 45"/>
          <p:cNvSpPr txBox="1"/>
          <p:nvPr/>
        </p:nvSpPr>
        <p:spPr>
          <a:xfrm>
            <a:off x="3488539" y="523446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6.2%</a:t>
            </a:r>
          </a:p>
        </p:txBody>
      </p:sp>
      <p:sp>
        <p:nvSpPr>
          <p:cNvPr id="47" name="TextBox 46"/>
          <p:cNvSpPr txBox="1"/>
          <p:nvPr/>
        </p:nvSpPr>
        <p:spPr>
          <a:xfrm>
            <a:off x="4106041" y="5230844"/>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1" name="TextBox 50"/>
          <p:cNvSpPr txBox="1"/>
          <p:nvPr/>
        </p:nvSpPr>
        <p:spPr>
          <a:xfrm>
            <a:off x="4716638" y="5231025"/>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10.7%</a:t>
            </a:r>
          </a:p>
        </p:txBody>
      </p:sp>
      <p:sp>
        <p:nvSpPr>
          <p:cNvPr id="52" name="TextBox 51"/>
          <p:cNvSpPr txBox="1"/>
          <p:nvPr/>
        </p:nvSpPr>
        <p:spPr>
          <a:xfrm>
            <a:off x="5404784" y="523467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7.4%</a:t>
            </a:r>
          </a:p>
        </p:txBody>
      </p:sp>
      <p:sp>
        <p:nvSpPr>
          <p:cNvPr id="53" name="TextBox 52"/>
          <p:cNvSpPr txBox="1"/>
          <p:nvPr/>
        </p:nvSpPr>
        <p:spPr>
          <a:xfrm>
            <a:off x="5997070" y="5233293"/>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12.9%</a:t>
            </a:r>
          </a:p>
        </p:txBody>
      </p:sp>
      <p:sp>
        <p:nvSpPr>
          <p:cNvPr id="54" name="TextBox 53"/>
          <p:cNvSpPr txBox="1"/>
          <p:nvPr/>
        </p:nvSpPr>
        <p:spPr>
          <a:xfrm>
            <a:off x="6658755" y="5231720"/>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9.9%</a:t>
            </a:r>
          </a:p>
        </p:txBody>
      </p:sp>
      <p:sp>
        <p:nvSpPr>
          <p:cNvPr id="55" name="TextBox 54"/>
          <p:cNvSpPr txBox="1"/>
          <p:nvPr/>
        </p:nvSpPr>
        <p:spPr>
          <a:xfrm>
            <a:off x="7305098" y="5230377"/>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5.7%</a:t>
            </a:r>
          </a:p>
        </p:txBody>
      </p:sp>
      <p:sp>
        <p:nvSpPr>
          <p:cNvPr id="56" name="TextBox 55"/>
          <p:cNvSpPr txBox="1"/>
          <p:nvPr/>
        </p:nvSpPr>
        <p:spPr>
          <a:xfrm>
            <a:off x="7933929" y="5230155"/>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6.6%</a:t>
            </a:r>
          </a:p>
        </p:txBody>
      </p:sp>
      <p:sp>
        <p:nvSpPr>
          <p:cNvPr id="57" name="TextBox 56"/>
          <p:cNvSpPr txBox="1"/>
          <p:nvPr/>
        </p:nvSpPr>
        <p:spPr>
          <a:xfrm>
            <a:off x="8523260" y="5231269"/>
            <a:ext cx="82105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12.5%</a:t>
            </a:r>
          </a:p>
        </p:txBody>
      </p:sp>
      <p:sp>
        <p:nvSpPr>
          <p:cNvPr id="59" name="TextBox 58"/>
          <p:cNvSpPr txBox="1"/>
          <p:nvPr/>
        </p:nvSpPr>
        <p:spPr>
          <a:xfrm>
            <a:off x="9195653" y="5229156"/>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9.3%</a:t>
            </a:r>
          </a:p>
        </p:txBody>
      </p:sp>
      <p:sp>
        <p:nvSpPr>
          <p:cNvPr id="60" name="TextBox 59"/>
          <p:cNvSpPr txBox="1"/>
          <p:nvPr/>
        </p:nvSpPr>
        <p:spPr>
          <a:xfrm>
            <a:off x="9854695" y="5229958"/>
            <a:ext cx="69121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5.3%</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5" name="TextBox 64"/>
          <p:cNvSpPr txBox="1"/>
          <p:nvPr/>
        </p:nvSpPr>
        <p:spPr>
          <a:xfrm>
            <a:off x="2753714" y="454884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
        <p:nvSpPr>
          <p:cNvPr id="43" name="TextBox 42"/>
          <p:cNvSpPr txBox="1"/>
          <p:nvPr/>
        </p:nvSpPr>
        <p:spPr>
          <a:xfrm>
            <a:off x="5895167" y="3026062"/>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rgbClr val="63A6E2"/>
                  </a:solid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19931172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Chart 61"/>
          <p:cNvGraphicFramePr>
            <a:graphicFrameLocks/>
          </p:cNvGraphicFramePr>
          <p:nvPr>
            <p:extLst>
              <p:ext uri="{D42A27DB-BD31-4B8C-83A1-F6EECF244321}">
                <p14:modId xmlns:p14="http://schemas.microsoft.com/office/powerpoint/2010/main" val="505796797"/>
              </p:ext>
            </p:extLst>
          </p:nvPr>
        </p:nvGraphicFramePr>
        <p:xfrm>
          <a:off x="2743200" y="2286000"/>
          <a:ext cx="7915275" cy="3867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4" name="Chart 63"/>
          <p:cNvGraphicFramePr>
            <a:graphicFrameLocks/>
          </p:cNvGraphicFramePr>
          <p:nvPr>
            <p:extLst>
              <p:ext uri="{D42A27DB-BD31-4B8C-83A1-F6EECF244321}">
                <p14:modId xmlns:p14="http://schemas.microsoft.com/office/powerpoint/2010/main" val="797391319"/>
              </p:ext>
            </p:extLst>
          </p:nvPr>
        </p:nvGraphicFramePr>
        <p:xfrm>
          <a:off x="2743200" y="2216857"/>
          <a:ext cx="7915275" cy="3867150"/>
        </p:xfrm>
        <a:graphic>
          <a:graphicData uri="http://schemas.openxmlformats.org/drawingml/2006/chart">
            <c:chart xmlns:c="http://schemas.openxmlformats.org/drawingml/2006/chart" xmlns:r="http://schemas.openxmlformats.org/officeDocument/2006/relationships" r:id="rId3"/>
          </a:graphicData>
        </a:graphic>
      </p:graphicFrame>
      <p:sp>
        <p:nvSpPr>
          <p:cNvPr id="48" name="Oval 47"/>
          <p:cNvSpPr/>
          <p:nvPr/>
        </p:nvSpPr>
        <p:spPr>
          <a:xfrm>
            <a:off x="2001793" y="835225"/>
            <a:ext cx="1371600" cy="137160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2098746" y="912265"/>
            <a:ext cx="1177694" cy="95410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786470" y="2636827"/>
            <a:ext cx="2164164" cy="120032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TOTAL AMOUNT OF TRIBAL SHARES (B) FOR EACH REGION</a:t>
            </a:r>
          </a:p>
        </p:txBody>
      </p:sp>
      <p:sp>
        <p:nvSpPr>
          <p:cNvPr id="50" name="TextBox 49"/>
          <p:cNvSpPr txBox="1"/>
          <p:nvPr/>
        </p:nvSpPr>
        <p:spPr>
          <a:xfrm>
            <a:off x="597071" y="4163165"/>
            <a:ext cx="2096906" cy="1477328"/>
          </a:xfrm>
          <a:prstGeom prst="rect">
            <a:avLst/>
          </a:prstGeom>
          <a:no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DISTRIBUTE SUPPLEMENTAL FUNDING PROPORTIONALLY TO EACH REGION.                                                                 </a:t>
            </a:r>
          </a:p>
        </p:txBody>
      </p:sp>
      <p:sp>
        <p:nvSpPr>
          <p:cNvPr id="61" name="Rectangle: Rounded Corners 6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2</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5" name="TextBox 64"/>
          <p:cNvSpPr txBox="1"/>
          <p:nvPr/>
        </p:nvSpPr>
        <p:spPr>
          <a:xfrm>
            <a:off x="2753714" y="454884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$8.4M</a:t>
            </a:r>
          </a:p>
        </p:txBody>
      </p:sp>
      <p:sp>
        <p:nvSpPr>
          <p:cNvPr id="77" name="TextBox 76"/>
          <p:cNvSpPr txBox="1"/>
          <p:nvPr/>
        </p:nvSpPr>
        <p:spPr>
          <a:xfrm>
            <a:off x="3403537" y="461598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$7.6M</a:t>
            </a:r>
          </a:p>
        </p:txBody>
      </p:sp>
      <p:sp>
        <p:nvSpPr>
          <p:cNvPr id="78" name="TextBox 77"/>
          <p:cNvSpPr txBox="1"/>
          <p:nvPr/>
        </p:nvSpPr>
        <p:spPr>
          <a:xfrm>
            <a:off x="4052276" y="4564671"/>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$8.1M</a:t>
            </a:r>
          </a:p>
        </p:txBody>
      </p:sp>
      <p:sp>
        <p:nvSpPr>
          <p:cNvPr id="79" name="TextBox 78"/>
          <p:cNvSpPr txBox="1"/>
          <p:nvPr/>
        </p:nvSpPr>
        <p:spPr>
          <a:xfrm>
            <a:off x="4659117" y="4158096"/>
            <a:ext cx="90762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$13.2M</a:t>
            </a:r>
          </a:p>
        </p:txBody>
      </p:sp>
      <p:sp>
        <p:nvSpPr>
          <p:cNvPr id="80" name="TextBox 79"/>
          <p:cNvSpPr txBox="1"/>
          <p:nvPr/>
        </p:nvSpPr>
        <p:spPr>
          <a:xfrm>
            <a:off x="5328537" y="4493695"/>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$9.1M</a:t>
            </a:r>
          </a:p>
        </p:txBody>
      </p:sp>
      <p:sp>
        <p:nvSpPr>
          <p:cNvPr id="81" name="TextBox 80"/>
          <p:cNvSpPr txBox="1"/>
          <p:nvPr/>
        </p:nvSpPr>
        <p:spPr>
          <a:xfrm>
            <a:off x="5905139" y="3920368"/>
            <a:ext cx="90762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$15.9M</a:t>
            </a:r>
          </a:p>
        </p:txBody>
      </p:sp>
      <p:sp>
        <p:nvSpPr>
          <p:cNvPr id="82" name="TextBox 81"/>
          <p:cNvSpPr txBox="1"/>
          <p:nvPr/>
        </p:nvSpPr>
        <p:spPr>
          <a:xfrm>
            <a:off x="6531241" y="4232880"/>
            <a:ext cx="90762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$12.2M</a:t>
            </a:r>
          </a:p>
        </p:txBody>
      </p:sp>
      <p:sp>
        <p:nvSpPr>
          <p:cNvPr id="83" name="TextBox 82"/>
          <p:cNvSpPr txBox="1"/>
          <p:nvPr/>
        </p:nvSpPr>
        <p:spPr>
          <a:xfrm>
            <a:off x="7239926" y="4655688"/>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$7.0M</a:t>
            </a:r>
          </a:p>
        </p:txBody>
      </p:sp>
      <p:sp>
        <p:nvSpPr>
          <p:cNvPr id="84" name="TextBox 83"/>
          <p:cNvSpPr txBox="1"/>
          <p:nvPr/>
        </p:nvSpPr>
        <p:spPr>
          <a:xfrm>
            <a:off x="7880542" y="456746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$8.1M</a:t>
            </a:r>
          </a:p>
        </p:txBody>
      </p:sp>
      <p:sp>
        <p:nvSpPr>
          <p:cNvPr id="85" name="TextBox 84"/>
          <p:cNvSpPr txBox="1"/>
          <p:nvPr/>
        </p:nvSpPr>
        <p:spPr>
          <a:xfrm>
            <a:off x="8464440" y="3966291"/>
            <a:ext cx="90762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$15.4M</a:t>
            </a:r>
          </a:p>
        </p:txBody>
      </p:sp>
      <p:sp>
        <p:nvSpPr>
          <p:cNvPr id="86" name="TextBox 85"/>
          <p:cNvSpPr txBox="1"/>
          <p:nvPr/>
        </p:nvSpPr>
        <p:spPr>
          <a:xfrm>
            <a:off x="9097823" y="4289700"/>
            <a:ext cx="90762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$11.5M</a:t>
            </a:r>
          </a:p>
        </p:txBody>
      </p:sp>
      <p:sp>
        <p:nvSpPr>
          <p:cNvPr id="87" name="TextBox 86"/>
          <p:cNvSpPr txBox="1"/>
          <p:nvPr/>
        </p:nvSpPr>
        <p:spPr>
          <a:xfrm>
            <a:off x="9803698" y="4706370"/>
            <a:ext cx="79060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63A6E2"/>
                </a:solidFill>
                <a:effectLst>
                  <a:outerShdw blurRad="50800" dist="38100" dir="2700000" algn="tl" rotWithShape="0">
                    <a:prstClr val="black"/>
                  </a:outerShdw>
                </a:effectLst>
                <a:uLnTx/>
                <a:uFillTx/>
              </a:rPr>
              <a:t>$6.5M</a:t>
            </a:r>
          </a:p>
        </p:txBody>
      </p:sp>
      <p:sp>
        <p:nvSpPr>
          <p:cNvPr id="27" name="Action Button: Go Forward or Next 26">
            <a:hlinkClick r:id="" action="ppaction://hlinkshowjump?jump=nextslide" highlightClick="1"/>
          </p:cNvPr>
          <p:cNvSpPr/>
          <p:nvPr/>
        </p:nvSpPr>
        <p:spPr>
          <a:xfrm>
            <a:off x="10820400" y="515302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8" name="Action Button: Go Back or Previous 27">
            <a:hlinkClick r:id="rId4" action="ppaction://hlinksldjump" highlightClick="1"/>
          </p:cNvPr>
          <p:cNvSpPr/>
          <p:nvPr/>
        </p:nvSpPr>
        <p:spPr>
          <a:xfrm>
            <a:off x="49530" y="5341059"/>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32" name="TextBox 31"/>
          <p:cNvSpPr txBox="1"/>
          <p:nvPr/>
        </p:nvSpPr>
        <p:spPr>
          <a:xfrm>
            <a:off x="5895167" y="3026062"/>
            <a:ext cx="1611339" cy="4001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rgbClr val="63A6E2"/>
                  </a:solidFill>
                </a:ln>
                <a:solidFill>
                  <a:schemeClr val="bg1">
                    <a:lumMod val="95000"/>
                  </a:schemeClr>
                </a:solidFill>
                <a:effectLst>
                  <a:glow rad="63500">
                    <a:schemeClr val="tx1">
                      <a:lumMod val="65000"/>
                      <a:lumOff val="35000"/>
                      <a:alpha val="40000"/>
                    </a:schemeClr>
                  </a:glow>
                </a:effectLst>
                <a:uLnTx/>
                <a:uFillTx/>
              </a:rPr>
              <a:t>$123,125,000</a:t>
            </a:r>
          </a:p>
        </p:txBody>
      </p:sp>
    </p:spTree>
    <p:extLst>
      <p:ext uri="{BB962C8B-B14F-4D97-AF65-F5344CB8AC3E}">
        <p14:creationId xmlns:p14="http://schemas.microsoft.com/office/powerpoint/2010/main" val="3672171419"/>
      </p:ext>
    </p:extLst>
  </p:cSld>
  <p:clrMapOvr>
    <a:masterClrMapping/>
  </p:clrMapOvr>
  <mc:AlternateContent xmlns:mc="http://schemas.openxmlformats.org/markup-compatibility/2006" xmlns:p14="http://schemas.microsoft.com/office/powerpoint/2010/main">
    <mc:Choice Requires="p14">
      <p:transition spd="slow" p14:dur="2000" advClick="0">
        <p:zoom dir="in"/>
      </p:transition>
    </mc:Choice>
    <mc:Fallback xmlns="">
      <p:transition spd="slow" advClick="0">
        <p:zoom dir="in"/>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Tree>
    <p:extLst>
      <p:ext uri="{BB962C8B-B14F-4D97-AF65-F5344CB8AC3E}">
        <p14:creationId xmlns:p14="http://schemas.microsoft.com/office/powerpoint/2010/main" val="91019491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0" name="Rectangle 39"/>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sp>
        <p:nvSpPr>
          <p:cNvPr id="43"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6" name="!!TRIBAL SHARES"/>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38" name="!!Rectangle 40"/>
          <p:cNvSpPr/>
          <p:nvPr/>
        </p:nvSpPr>
        <p:spPr>
          <a:xfrm>
            <a:off x="6271070" y="3323704"/>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noFill/>
                </a:ln>
                <a:solidFill>
                  <a:schemeClr val="bg1"/>
                </a:solidFill>
                <a:uLnTx/>
                <a:uFillTx/>
              </a:rPr>
              <a:t>=</a:t>
            </a:r>
          </a:p>
        </p:txBody>
      </p:sp>
      <p:cxnSp>
        <p:nvCxnSpPr>
          <p:cNvPr id="57" name="!!Straight Arrow Connector 44"/>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45"/>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9"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835D01DE-AFD0-4DF9-9956-0EA9670FC1FB}"/>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9" name="!!Safety">
            <a:extLst>
              <a:ext uri="{FF2B5EF4-FFF2-40B4-BE49-F238E27FC236}">
                <a16:creationId xmlns:a16="http://schemas.microsoft.com/office/drawing/2014/main" id="{E159DD99-74DC-4A32-A1B8-3090EA02E430}"/>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HPP">
            <a:extLst>
              <a:ext uri="{FF2B5EF4-FFF2-40B4-BE49-F238E27FC236}">
                <a16:creationId xmlns:a16="http://schemas.microsoft.com/office/drawing/2014/main" id="{567441EC-1397-464F-B389-FA99815DC14C}"/>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Planning">
            <a:extLst>
              <a:ext uri="{FF2B5EF4-FFF2-40B4-BE49-F238E27FC236}">
                <a16:creationId xmlns:a16="http://schemas.microsoft.com/office/drawing/2014/main" id="{FFD6A11A-BDFF-4A7C-89CA-C3E98D8C1351}"/>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PMO">
            <a:extLst>
              <a:ext uri="{FF2B5EF4-FFF2-40B4-BE49-F238E27FC236}">
                <a16:creationId xmlns:a16="http://schemas.microsoft.com/office/drawing/2014/main" id="{4C0D21B7-BE5D-4E6E-A946-454DEE6A06D8}"/>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0" name="TextBox 59">
            <a:extLst>
              <a:ext uri="{FF2B5EF4-FFF2-40B4-BE49-F238E27FC236}">
                <a16:creationId xmlns:a16="http://schemas.microsoft.com/office/drawing/2014/main" id="{B8A8CB65-F9F1-497F-AB01-7024463ECC8D}"/>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61" name="TextBox 60">
            <a:extLst>
              <a:ext uri="{FF2B5EF4-FFF2-40B4-BE49-F238E27FC236}">
                <a16:creationId xmlns:a16="http://schemas.microsoft.com/office/drawing/2014/main" id="{6F64BE20-E025-45A3-A810-4014DBA101DF}"/>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62" name="TextBox 61">
            <a:extLst>
              <a:ext uri="{FF2B5EF4-FFF2-40B4-BE49-F238E27FC236}">
                <a16:creationId xmlns:a16="http://schemas.microsoft.com/office/drawing/2014/main" id="{F80BC040-9CAD-41A7-A282-B4EBF1F033BE}"/>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63" name="TextBox 62">
            <a:extLst>
              <a:ext uri="{FF2B5EF4-FFF2-40B4-BE49-F238E27FC236}">
                <a16:creationId xmlns:a16="http://schemas.microsoft.com/office/drawing/2014/main" id="{A17733C2-2D36-4556-B2EB-87C50F1DD17B}"/>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
        <p:nvSpPr>
          <p:cNvPr id="44" name="Rectangle 43"/>
          <p:cNvSpPr/>
          <p:nvPr/>
        </p:nvSpPr>
        <p:spPr>
          <a:xfrm>
            <a:off x="360608" y="811369"/>
            <a:ext cx="1957589" cy="4919730"/>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Tree>
    <p:extLst>
      <p:ext uri="{BB962C8B-B14F-4D97-AF65-F5344CB8AC3E}">
        <p14:creationId xmlns:p14="http://schemas.microsoft.com/office/powerpoint/2010/main" val="2345886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8511505" y="173031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9308868" y="173031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205677942"/>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80756" y="35720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6262087" y="35720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3" name="TextBox 42"/>
          <p:cNvSpPr txBox="1"/>
          <p:nvPr/>
        </p:nvSpPr>
        <p:spPr>
          <a:xfrm>
            <a:off x="5544655" y="357206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Tree>
    <p:extLst>
      <p:ext uri="{BB962C8B-B14F-4D97-AF65-F5344CB8AC3E}">
        <p14:creationId xmlns:p14="http://schemas.microsoft.com/office/powerpoint/2010/main" val="22574451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80756" y="35720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6262087" y="35720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3" name="TextBox 42"/>
          <p:cNvSpPr txBox="1"/>
          <p:nvPr/>
        </p:nvSpPr>
        <p:spPr>
          <a:xfrm>
            <a:off x="5544655" y="357206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4" name="Oval 43"/>
          <p:cNvSpPr/>
          <p:nvPr/>
        </p:nvSpPr>
        <p:spPr>
          <a:xfrm>
            <a:off x="8625141" y="398049"/>
            <a:ext cx="578330" cy="57833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TextBox 44"/>
          <p:cNvSpPr txBox="1"/>
          <p:nvPr/>
        </p:nvSpPr>
        <p:spPr>
          <a:xfrm>
            <a:off x="8693300" y="474734"/>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1371739447"/>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80756" y="35720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6262087" y="35720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3" name="TextBox 42"/>
          <p:cNvSpPr txBox="1"/>
          <p:nvPr/>
        </p:nvSpPr>
        <p:spPr>
          <a:xfrm>
            <a:off x="5642192" y="357206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TextBox 44"/>
          <p:cNvSpPr txBox="1"/>
          <p:nvPr/>
        </p:nvSpPr>
        <p:spPr>
          <a:xfrm>
            <a:off x="4727792" y="3738744"/>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35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9" name="Pie 1"/>
          <p:cNvSpPr/>
          <p:nvPr/>
        </p:nvSpPr>
        <p:spPr>
          <a:xfrm>
            <a:off x="10219269"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9633252"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9146959"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9186604"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10300287"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9678121"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11" name="Rectangle 10"/>
          <p:cNvSpPr/>
          <p:nvPr/>
        </p:nvSpPr>
        <p:spPr>
          <a:xfrm>
            <a:off x="4534569" y="4123118"/>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26002781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79146" y="4664744"/>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231936" y="3661641"/>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145530" y="3743890"/>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185175" y="3941599"/>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7276806" y="3953718"/>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6" name="Rectangle 55"/>
          <p:cNvSpPr/>
          <p:nvPr/>
        </p:nvSpPr>
        <p:spPr>
          <a:xfrm>
            <a:off x="4534570" y="4041450"/>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9" name="Action Button: Go Forward or Next 18">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8299258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4459819" y="4638601"/>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9188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231936" y="3661641"/>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145530" y="3743890"/>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185175" y="3941599"/>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7276806" y="3953718"/>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6" name="Rectangle 55"/>
          <p:cNvSpPr/>
          <p:nvPr/>
        </p:nvSpPr>
        <p:spPr>
          <a:xfrm>
            <a:off x="4503284" y="5030118"/>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14830409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2"/>
          </a:graphicData>
        </a:graphic>
      </p:graphicFrame>
      <p:sp>
        <p:nvSpPr>
          <p:cNvPr id="44" name="Oval 43"/>
          <p:cNvSpPr/>
          <p:nvPr/>
        </p:nvSpPr>
        <p:spPr>
          <a:xfrm>
            <a:off x="4459819" y="4638601"/>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79188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231936" y="3661641"/>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145530" y="3743890"/>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185175" y="3941599"/>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7276806" y="3953718"/>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6" name="Rectangle 55"/>
          <p:cNvSpPr/>
          <p:nvPr/>
        </p:nvSpPr>
        <p:spPr>
          <a:xfrm>
            <a:off x="4503284" y="5030118"/>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3044956470"/>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xit" presetSubtype="0" fill="hold" grpId="0" nodeType="withEffect">
                                  <p:stCondLst>
                                    <p:cond delay="2000"/>
                                  </p:stCondLst>
                                  <p:childTnLst>
                                    <p:animEffect transition="out" filter="fade">
                                      <p:cBhvr>
                                        <p:cTn id="6" dur="1000"/>
                                        <p:tgtEl>
                                          <p:spTgt spid="44"/>
                                        </p:tgtEl>
                                      </p:cBhvr>
                                    </p:animEffect>
                                    <p:anim calcmode="lin" valueType="num">
                                      <p:cBhvr>
                                        <p:cTn id="7" dur="1000"/>
                                        <p:tgtEl>
                                          <p:spTgt spid="44"/>
                                        </p:tgtEl>
                                        <p:attrNameLst>
                                          <p:attrName>ppt_x</p:attrName>
                                        </p:attrNameLst>
                                      </p:cBhvr>
                                      <p:tavLst>
                                        <p:tav tm="0">
                                          <p:val>
                                            <p:strVal val="ppt_x"/>
                                          </p:val>
                                        </p:tav>
                                        <p:tav tm="100000">
                                          <p:val>
                                            <p:strVal val="ppt_x"/>
                                          </p:val>
                                        </p:tav>
                                      </p:tavLst>
                                    </p:anim>
                                    <p:anim calcmode="lin" valueType="num">
                                      <p:cBhvr>
                                        <p:cTn id="8" dur="1000"/>
                                        <p:tgtEl>
                                          <p:spTgt spid="44"/>
                                        </p:tgtEl>
                                        <p:attrNameLst>
                                          <p:attrName>ppt_y</p:attrName>
                                        </p:attrNameLst>
                                      </p:cBhvr>
                                      <p:tavLst>
                                        <p:tav tm="0">
                                          <p:val>
                                            <p:strVal val="ppt_y"/>
                                          </p:val>
                                        </p:tav>
                                        <p:tav tm="100000">
                                          <p:val>
                                            <p:strVal val="ppt_y+.1"/>
                                          </p:val>
                                        </p:tav>
                                      </p:tavLst>
                                    </p:anim>
                                    <p:set>
                                      <p:cBhvr>
                                        <p:cTn id="9" dur="1" fill="hold">
                                          <p:stCondLst>
                                            <p:cond delay="999"/>
                                          </p:stCondLst>
                                        </p:cTn>
                                        <p:tgtEl>
                                          <p:spTgt spid="44"/>
                                        </p:tgtEl>
                                        <p:attrNameLst>
                                          <p:attrName>style.visibility</p:attrName>
                                        </p:attrNameLst>
                                      </p:cBhvr>
                                      <p:to>
                                        <p:strVal val="hidden"/>
                                      </p:to>
                                    </p:set>
                                  </p:childTnLst>
                                </p:cTn>
                              </p:par>
                              <p:par>
                                <p:cTn id="10" presetID="42" presetClass="exit" presetSubtype="0" fill="hold" grpId="0" nodeType="withEffect">
                                  <p:stCondLst>
                                    <p:cond delay="2000"/>
                                  </p:stCondLst>
                                  <p:childTnLst>
                                    <p:animEffect transition="out" filter="fade">
                                      <p:cBhvr>
                                        <p:cTn id="11" dur="1000"/>
                                        <p:tgtEl>
                                          <p:spTgt spid="56"/>
                                        </p:tgtEl>
                                      </p:cBhvr>
                                    </p:animEffect>
                                    <p:anim calcmode="lin" valueType="num">
                                      <p:cBhvr>
                                        <p:cTn id="12" dur="1000"/>
                                        <p:tgtEl>
                                          <p:spTgt spid="56"/>
                                        </p:tgtEl>
                                        <p:attrNameLst>
                                          <p:attrName>ppt_x</p:attrName>
                                        </p:attrNameLst>
                                      </p:cBhvr>
                                      <p:tavLst>
                                        <p:tav tm="0">
                                          <p:val>
                                            <p:strVal val="ppt_x"/>
                                          </p:val>
                                        </p:tav>
                                        <p:tav tm="100000">
                                          <p:val>
                                            <p:strVal val="ppt_x"/>
                                          </p:val>
                                        </p:tav>
                                      </p:tavLst>
                                    </p:anim>
                                    <p:anim calcmode="lin" valueType="num">
                                      <p:cBhvr>
                                        <p:cTn id="13" dur="1000"/>
                                        <p:tgtEl>
                                          <p:spTgt spid="56"/>
                                        </p:tgtEl>
                                        <p:attrNameLst>
                                          <p:attrName>ppt_y</p:attrName>
                                        </p:attrNameLst>
                                      </p:cBhvr>
                                      <p:tavLst>
                                        <p:tav tm="0">
                                          <p:val>
                                            <p:strVal val="ppt_y"/>
                                          </p:val>
                                        </p:tav>
                                        <p:tav tm="100000">
                                          <p:val>
                                            <p:strVal val="ppt_y+.1"/>
                                          </p:val>
                                        </p:tav>
                                      </p:tavLst>
                                    </p:anim>
                                    <p:set>
                                      <p:cBhvr>
                                        <p:cTn id="14" dur="1" fill="hold">
                                          <p:stCondLst>
                                            <p:cond delay="999"/>
                                          </p:stCondLst>
                                        </p:cTn>
                                        <p:tgtEl>
                                          <p:spTgt spid="56"/>
                                        </p:tgtEl>
                                        <p:attrNameLst>
                                          <p:attrName>style.visibility</p:attrName>
                                        </p:attrNameLst>
                                      </p:cBhvr>
                                      <p:to>
                                        <p:strVal val="hidden"/>
                                      </p:to>
                                    </p:set>
                                  </p:childTnLst>
                                </p:cTn>
                              </p:par>
                              <p:par>
                                <p:cTn id="15" presetID="22" presetClass="exit" presetSubtype="1" fill="hold" grpId="1" nodeType="withEffect">
                                  <p:stCondLst>
                                    <p:cond delay="2000"/>
                                  </p:stCondLst>
                                  <p:childTnLst>
                                    <p:animEffect transition="out" filter="wipe(up)">
                                      <p:cBhvr>
                                        <p:cTn id="16" dur="500"/>
                                        <p:tgtEl>
                                          <p:spTgt spid="44"/>
                                        </p:tgtEl>
                                      </p:cBhvr>
                                    </p:animEffect>
                                    <p:set>
                                      <p:cBhvr>
                                        <p:cTn id="17" dur="1" fill="hold">
                                          <p:stCondLst>
                                            <p:cond delay="499"/>
                                          </p:stCondLst>
                                        </p:cTn>
                                        <p:tgtEl>
                                          <p:spTgt spid="44"/>
                                        </p:tgtEl>
                                        <p:attrNameLst>
                                          <p:attrName>style.visibility</p:attrName>
                                        </p:attrNameLst>
                                      </p:cBhvr>
                                      <p:to>
                                        <p:strVal val="hidden"/>
                                      </p:to>
                                    </p:set>
                                  </p:childTnLst>
                                </p:cTn>
                              </p:par>
                              <p:par>
                                <p:cTn id="18" presetID="22" presetClass="exit" presetSubtype="1" fill="hold" grpId="1" nodeType="withEffect">
                                  <p:stCondLst>
                                    <p:cond delay="2000"/>
                                  </p:stCondLst>
                                  <p:childTnLst>
                                    <p:animEffect transition="out" filter="wipe(up)">
                                      <p:cBhvr>
                                        <p:cTn id="19" dur="500"/>
                                        <p:tgtEl>
                                          <p:spTgt spid="56"/>
                                        </p:tgtEl>
                                      </p:cBhvr>
                                    </p:animEffect>
                                    <p:set>
                                      <p:cBhvr>
                                        <p:cTn id="20" dur="1" fill="hold">
                                          <p:stCondLst>
                                            <p:cond delay="499"/>
                                          </p:stCondLst>
                                        </p:cTn>
                                        <p:tgtEl>
                                          <p:spTgt spid="56"/>
                                        </p:tgtEl>
                                        <p:attrNameLst>
                                          <p:attrName>style.visibility</p:attrName>
                                        </p:attrNameLst>
                                      </p:cBhvr>
                                      <p:to>
                                        <p:strVal val="hidden"/>
                                      </p:to>
                                    </p:set>
                                  </p:childTnLst>
                                </p:cTn>
                              </p:par>
                              <p:par>
                                <p:cTn id="21" presetID="53" presetClass="exit" presetSubtype="32" fill="hold" grpId="2" nodeType="withEffect">
                                  <p:stCondLst>
                                    <p:cond delay="2000"/>
                                  </p:stCondLst>
                                  <p:childTnLst>
                                    <p:anim calcmode="lin" valueType="num">
                                      <p:cBhvr>
                                        <p:cTn id="22" dur="500"/>
                                        <p:tgtEl>
                                          <p:spTgt spid="44"/>
                                        </p:tgtEl>
                                        <p:attrNameLst>
                                          <p:attrName>ppt_w</p:attrName>
                                        </p:attrNameLst>
                                      </p:cBhvr>
                                      <p:tavLst>
                                        <p:tav tm="0">
                                          <p:val>
                                            <p:strVal val="ppt_w"/>
                                          </p:val>
                                        </p:tav>
                                        <p:tav tm="100000">
                                          <p:val>
                                            <p:fltVal val="0"/>
                                          </p:val>
                                        </p:tav>
                                      </p:tavLst>
                                    </p:anim>
                                    <p:anim calcmode="lin" valueType="num">
                                      <p:cBhvr>
                                        <p:cTn id="23" dur="500"/>
                                        <p:tgtEl>
                                          <p:spTgt spid="44"/>
                                        </p:tgtEl>
                                        <p:attrNameLst>
                                          <p:attrName>ppt_h</p:attrName>
                                        </p:attrNameLst>
                                      </p:cBhvr>
                                      <p:tavLst>
                                        <p:tav tm="0">
                                          <p:val>
                                            <p:strVal val="ppt_h"/>
                                          </p:val>
                                        </p:tav>
                                        <p:tav tm="100000">
                                          <p:val>
                                            <p:fltVal val="0"/>
                                          </p:val>
                                        </p:tav>
                                      </p:tavLst>
                                    </p:anim>
                                    <p:animEffect transition="out" filter="fade">
                                      <p:cBhvr>
                                        <p:cTn id="24" dur="500"/>
                                        <p:tgtEl>
                                          <p:spTgt spid="44"/>
                                        </p:tgtEl>
                                      </p:cBhvr>
                                    </p:animEffect>
                                    <p:set>
                                      <p:cBhvr>
                                        <p:cTn id="25" dur="1" fill="hold">
                                          <p:stCondLst>
                                            <p:cond delay="499"/>
                                          </p:stCondLst>
                                        </p:cTn>
                                        <p:tgtEl>
                                          <p:spTgt spid="44"/>
                                        </p:tgtEl>
                                        <p:attrNameLst>
                                          <p:attrName>style.visibility</p:attrName>
                                        </p:attrNameLst>
                                      </p:cBhvr>
                                      <p:to>
                                        <p:strVal val="hidden"/>
                                      </p:to>
                                    </p:set>
                                  </p:childTnLst>
                                </p:cTn>
                              </p:par>
                              <p:par>
                                <p:cTn id="26" presetID="53" presetClass="exit" presetSubtype="32" fill="hold" grpId="2" nodeType="withEffect">
                                  <p:stCondLst>
                                    <p:cond delay="2000"/>
                                  </p:stCondLst>
                                  <p:childTnLst>
                                    <p:anim calcmode="lin" valueType="num">
                                      <p:cBhvr>
                                        <p:cTn id="27" dur="500"/>
                                        <p:tgtEl>
                                          <p:spTgt spid="56"/>
                                        </p:tgtEl>
                                        <p:attrNameLst>
                                          <p:attrName>ppt_w</p:attrName>
                                        </p:attrNameLst>
                                      </p:cBhvr>
                                      <p:tavLst>
                                        <p:tav tm="0">
                                          <p:val>
                                            <p:strVal val="ppt_w"/>
                                          </p:val>
                                        </p:tav>
                                        <p:tav tm="100000">
                                          <p:val>
                                            <p:fltVal val="0"/>
                                          </p:val>
                                        </p:tav>
                                      </p:tavLst>
                                    </p:anim>
                                    <p:anim calcmode="lin" valueType="num">
                                      <p:cBhvr>
                                        <p:cTn id="28" dur="500"/>
                                        <p:tgtEl>
                                          <p:spTgt spid="56"/>
                                        </p:tgtEl>
                                        <p:attrNameLst>
                                          <p:attrName>ppt_h</p:attrName>
                                        </p:attrNameLst>
                                      </p:cBhvr>
                                      <p:tavLst>
                                        <p:tav tm="0">
                                          <p:val>
                                            <p:strVal val="ppt_h"/>
                                          </p:val>
                                        </p:tav>
                                        <p:tav tm="100000">
                                          <p:val>
                                            <p:fltVal val="0"/>
                                          </p:val>
                                        </p:tav>
                                      </p:tavLst>
                                    </p:anim>
                                    <p:animEffect transition="out" filter="fade">
                                      <p:cBhvr>
                                        <p:cTn id="29" dur="500"/>
                                        <p:tgtEl>
                                          <p:spTgt spid="56"/>
                                        </p:tgtEl>
                                      </p:cBhvr>
                                    </p:animEffect>
                                    <p:set>
                                      <p:cBhvr>
                                        <p:cTn id="30" dur="1" fill="hold">
                                          <p:stCondLst>
                                            <p:cond delay="499"/>
                                          </p:stCondLst>
                                        </p:cTn>
                                        <p:tgtEl>
                                          <p:spTgt spid="56"/>
                                        </p:tgtEl>
                                        <p:attrNameLst>
                                          <p:attrName>style.visibility</p:attrName>
                                        </p:attrNameLst>
                                      </p:cBhvr>
                                      <p:to>
                                        <p:strVal val="hidden"/>
                                      </p:to>
                                    </p:set>
                                  </p:childTnLst>
                                </p:cTn>
                              </p:par>
                              <p:par>
                                <p:cTn id="31" presetID="22" presetClass="entr" presetSubtype="4" fill="hold" grpId="0" nodeType="withEffect">
                                  <p:stCondLst>
                                    <p:cond delay="2000"/>
                                  </p:stCondLst>
                                  <p:childTnLst>
                                    <p:set>
                                      <p:cBhvr>
                                        <p:cTn id="32" dur="1" fill="hold">
                                          <p:stCondLst>
                                            <p:cond delay="0"/>
                                          </p:stCondLst>
                                        </p:cTn>
                                        <p:tgtEl>
                                          <p:spTgt spid="57"/>
                                        </p:tgtEl>
                                        <p:attrNameLst>
                                          <p:attrName>style.visibility</p:attrName>
                                        </p:attrNameLst>
                                      </p:cBhvr>
                                      <p:to>
                                        <p:strVal val="visible"/>
                                      </p:to>
                                    </p:set>
                                    <p:animEffect transition="in" filter="wipe(down)">
                                      <p:cBhvr>
                                        <p:cTn id="33"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AsOne/>
      </p:bldGraphic>
      <p:bldP spid="44" grpId="0" animBg="1"/>
      <p:bldP spid="44" grpId="1" animBg="1"/>
      <p:bldP spid="44" grpId="2" animBg="1"/>
      <p:bldP spid="56" grpId="0"/>
      <p:bldP spid="56" grpId="1"/>
      <p:bldP spid="56" grpId="2"/>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231936" y="3661641"/>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4510561" y="4481249"/>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4550206" y="4678958"/>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7276806" y="3953718"/>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Tree>
    <p:extLst>
      <p:ext uri="{BB962C8B-B14F-4D97-AF65-F5344CB8AC3E}">
        <p14:creationId xmlns:p14="http://schemas.microsoft.com/office/powerpoint/2010/main" val="992844595"/>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0"/>
                                  </p:stCondLst>
                                  <p:childTnLst>
                                    <p:animEffect transition="out" filter="wipe(up)">
                                      <p:cBhvr>
                                        <p:cTn id="6" dur="500"/>
                                        <p:tgtEl>
                                          <p:spTgt spid="52"/>
                                        </p:tgtEl>
                                      </p:cBhvr>
                                    </p:animEffect>
                                    <p:set>
                                      <p:cBhvr>
                                        <p:cTn id="7" dur="1" fill="hold">
                                          <p:stCondLst>
                                            <p:cond delay="499"/>
                                          </p:stCondLst>
                                        </p:cTn>
                                        <p:tgtEl>
                                          <p:spTgt spid="52"/>
                                        </p:tgtEl>
                                        <p:attrNameLst>
                                          <p:attrName>style.visibility</p:attrName>
                                        </p:attrNameLst>
                                      </p:cBhvr>
                                      <p:to>
                                        <p:strVal val="hidden"/>
                                      </p:to>
                                    </p:set>
                                  </p:childTnLst>
                                </p:cTn>
                              </p:par>
                              <p:par>
                                <p:cTn id="8" presetID="22" presetClass="exit" presetSubtype="1" fill="hold" grpId="0" nodeType="withEffect">
                                  <p:stCondLst>
                                    <p:cond delay="0"/>
                                  </p:stCondLst>
                                  <p:childTnLst>
                                    <p:animEffect transition="out" filter="wipe(up)">
                                      <p:cBhvr>
                                        <p:cTn id="9" dur="500"/>
                                        <p:tgtEl>
                                          <p:spTgt spid="51"/>
                                        </p:tgtEl>
                                      </p:cBhvr>
                                    </p:animEffect>
                                    <p:set>
                                      <p:cBhvr>
                                        <p:cTn id="10" dur="1" fill="hold">
                                          <p:stCondLst>
                                            <p:cond delay="499"/>
                                          </p:stCondLst>
                                        </p:cTn>
                                        <p:tgtEl>
                                          <p:spTgt spid="51"/>
                                        </p:tgtEl>
                                        <p:attrNameLst>
                                          <p:attrName>style.visibility</p:attrName>
                                        </p:attrNameLst>
                                      </p:cBhvr>
                                      <p:to>
                                        <p:strVal val="hidden"/>
                                      </p:to>
                                    </p:set>
                                  </p:childTnLst>
                                </p:cTn>
                              </p:par>
                              <p:par>
                                <p:cTn id="11" presetID="42" presetClass="exit" presetSubtype="0" fill="hold" grpId="1" nodeType="withEffect">
                                  <p:stCondLst>
                                    <p:cond delay="0"/>
                                  </p:stCondLst>
                                  <p:childTnLst>
                                    <p:animEffect transition="out" filter="fade">
                                      <p:cBhvr>
                                        <p:cTn id="12" dur="1000"/>
                                        <p:tgtEl>
                                          <p:spTgt spid="52"/>
                                        </p:tgtEl>
                                      </p:cBhvr>
                                    </p:animEffect>
                                    <p:anim calcmode="lin" valueType="num">
                                      <p:cBhvr>
                                        <p:cTn id="13" dur="1000"/>
                                        <p:tgtEl>
                                          <p:spTgt spid="52"/>
                                        </p:tgtEl>
                                        <p:attrNameLst>
                                          <p:attrName>ppt_x</p:attrName>
                                        </p:attrNameLst>
                                      </p:cBhvr>
                                      <p:tavLst>
                                        <p:tav tm="0">
                                          <p:val>
                                            <p:strVal val="ppt_x"/>
                                          </p:val>
                                        </p:tav>
                                        <p:tav tm="100000">
                                          <p:val>
                                            <p:strVal val="ppt_x"/>
                                          </p:val>
                                        </p:tav>
                                      </p:tavLst>
                                    </p:anim>
                                    <p:anim calcmode="lin" valueType="num">
                                      <p:cBhvr>
                                        <p:cTn id="14" dur="1000"/>
                                        <p:tgtEl>
                                          <p:spTgt spid="52"/>
                                        </p:tgtEl>
                                        <p:attrNameLst>
                                          <p:attrName>ppt_y</p:attrName>
                                        </p:attrNameLst>
                                      </p:cBhvr>
                                      <p:tavLst>
                                        <p:tav tm="0">
                                          <p:val>
                                            <p:strVal val="ppt_y"/>
                                          </p:val>
                                        </p:tav>
                                        <p:tav tm="100000">
                                          <p:val>
                                            <p:strVal val="ppt_y+.1"/>
                                          </p:val>
                                        </p:tav>
                                      </p:tavLst>
                                    </p:anim>
                                    <p:set>
                                      <p:cBhvr>
                                        <p:cTn id="15" dur="1" fill="hold">
                                          <p:stCondLst>
                                            <p:cond delay="999"/>
                                          </p:stCondLst>
                                        </p:cTn>
                                        <p:tgtEl>
                                          <p:spTgt spid="52"/>
                                        </p:tgtEl>
                                        <p:attrNameLst>
                                          <p:attrName>style.visibility</p:attrName>
                                        </p:attrNameLst>
                                      </p:cBhvr>
                                      <p:to>
                                        <p:strVal val="hidden"/>
                                      </p:to>
                                    </p:set>
                                  </p:childTnLst>
                                </p:cTn>
                              </p:par>
                              <p:par>
                                <p:cTn id="16" presetID="42" presetClass="exit" presetSubtype="0" fill="hold" grpId="1" nodeType="withEffect">
                                  <p:stCondLst>
                                    <p:cond delay="0"/>
                                  </p:stCondLst>
                                  <p:childTnLst>
                                    <p:animEffect transition="out" filter="fade">
                                      <p:cBhvr>
                                        <p:cTn id="17" dur="1000"/>
                                        <p:tgtEl>
                                          <p:spTgt spid="51"/>
                                        </p:tgtEl>
                                      </p:cBhvr>
                                    </p:animEffect>
                                    <p:anim calcmode="lin" valueType="num">
                                      <p:cBhvr>
                                        <p:cTn id="18" dur="1000"/>
                                        <p:tgtEl>
                                          <p:spTgt spid="51"/>
                                        </p:tgtEl>
                                        <p:attrNameLst>
                                          <p:attrName>ppt_x</p:attrName>
                                        </p:attrNameLst>
                                      </p:cBhvr>
                                      <p:tavLst>
                                        <p:tav tm="0">
                                          <p:val>
                                            <p:strVal val="ppt_x"/>
                                          </p:val>
                                        </p:tav>
                                        <p:tav tm="100000">
                                          <p:val>
                                            <p:strVal val="ppt_x"/>
                                          </p:val>
                                        </p:tav>
                                      </p:tavLst>
                                    </p:anim>
                                    <p:anim calcmode="lin" valueType="num">
                                      <p:cBhvr>
                                        <p:cTn id="19" dur="1000"/>
                                        <p:tgtEl>
                                          <p:spTgt spid="51"/>
                                        </p:tgtEl>
                                        <p:attrNameLst>
                                          <p:attrName>ppt_y</p:attrName>
                                        </p:attrNameLst>
                                      </p:cBhvr>
                                      <p:tavLst>
                                        <p:tav tm="0">
                                          <p:val>
                                            <p:strVal val="ppt_y"/>
                                          </p:val>
                                        </p:tav>
                                        <p:tav tm="100000">
                                          <p:val>
                                            <p:strVal val="ppt_y+.1"/>
                                          </p:val>
                                        </p:tav>
                                      </p:tavLst>
                                    </p:anim>
                                    <p:set>
                                      <p:cBhvr>
                                        <p:cTn id="20" dur="1" fill="hold">
                                          <p:stCondLst>
                                            <p:cond delay="999"/>
                                          </p:stCondLst>
                                        </p:cTn>
                                        <p:tgtEl>
                                          <p:spTgt spid="51"/>
                                        </p:tgtEl>
                                        <p:attrNameLst>
                                          <p:attrName>style.visibility</p:attrName>
                                        </p:attrNameLst>
                                      </p:cBhvr>
                                      <p:to>
                                        <p:strVal val="hidden"/>
                                      </p:to>
                                    </p:set>
                                  </p:childTnLst>
                                </p:cTn>
                              </p:par>
                              <p:par>
                                <p:cTn id="21" presetID="53" presetClass="exit" presetSubtype="32" fill="hold" grpId="2" nodeType="withEffect">
                                  <p:stCondLst>
                                    <p:cond delay="0"/>
                                  </p:stCondLst>
                                  <p:childTnLst>
                                    <p:anim calcmode="lin" valueType="num">
                                      <p:cBhvr>
                                        <p:cTn id="22" dur="500"/>
                                        <p:tgtEl>
                                          <p:spTgt spid="52"/>
                                        </p:tgtEl>
                                        <p:attrNameLst>
                                          <p:attrName>ppt_w</p:attrName>
                                        </p:attrNameLst>
                                      </p:cBhvr>
                                      <p:tavLst>
                                        <p:tav tm="0">
                                          <p:val>
                                            <p:strVal val="ppt_w"/>
                                          </p:val>
                                        </p:tav>
                                        <p:tav tm="100000">
                                          <p:val>
                                            <p:fltVal val="0"/>
                                          </p:val>
                                        </p:tav>
                                      </p:tavLst>
                                    </p:anim>
                                    <p:anim calcmode="lin" valueType="num">
                                      <p:cBhvr>
                                        <p:cTn id="23" dur="500"/>
                                        <p:tgtEl>
                                          <p:spTgt spid="52"/>
                                        </p:tgtEl>
                                        <p:attrNameLst>
                                          <p:attrName>ppt_h</p:attrName>
                                        </p:attrNameLst>
                                      </p:cBhvr>
                                      <p:tavLst>
                                        <p:tav tm="0">
                                          <p:val>
                                            <p:strVal val="ppt_h"/>
                                          </p:val>
                                        </p:tav>
                                        <p:tav tm="100000">
                                          <p:val>
                                            <p:fltVal val="0"/>
                                          </p:val>
                                        </p:tav>
                                      </p:tavLst>
                                    </p:anim>
                                    <p:animEffect transition="out" filter="fade">
                                      <p:cBhvr>
                                        <p:cTn id="24" dur="500"/>
                                        <p:tgtEl>
                                          <p:spTgt spid="52"/>
                                        </p:tgtEl>
                                      </p:cBhvr>
                                    </p:animEffect>
                                    <p:set>
                                      <p:cBhvr>
                                        <p:cTn id="25" dur="1" fill="hold">
                                          <p:stCondLst>
                                            <p:cond delay="499"/>
                                          </p:stCondLst>
                                        </p:cTn>
                                        <p:tgtEl>
                                          <p:spTgt spid="52"/>
                                        </p:tgtEl>
                                        <p:attrNameLst>
                                          <p:attrName>style.visibility</p:attrName>
                                        </p:attrNameLst>
                                      </p:cBhvr>
                                      <p:to>
                                        <p:strVal val="hidden"/>
                                      </p:to>
                                    </p:set>
                                  </p:childTnLst>
                                </p:cTn>
                              </p:par>
                              <p:par>
                                <p:cTn id="26" presetID="53" presetClass="exit" presetSubtype="32" fill="hold" grpId="2" nodeType="withEffect">
                                  <p:stCondLst>
                                    <p:cond delay="0"/>
                                  </p:stCondLst>
                                  <p:childTnLst>
                                    <p:anim calcmode="lin" valueType="num">
                                      <p:cBhvr>
                                        <p:cTn id="27" dur="500"/>
                                        <p:tgtEl>
                                          <p:spTgt spid="51"/>
                                        </p:tgtEl>
                                        <p:attrNameLst>
                                          <p:attrName>ppt_w</p:attrName>
                                        </p:attrNameLst>
                                      </p:cBhvr>
                                      <p:tavLst>
                                        <p:tav tm="0">
                                          <p:val>
                                            <p:strVal val="ppt_w"/>
                                          </p:val>
                                        </p:tav>
                                        <p:tav tm="100000">
                                          <p:val>
                                            <p:fltVal val="0"/>
                                          </p:val>
                                        </p:tav>
                                      </p:tavLst>
                                    </p:anim>
                                    <p:anim calcmode="lin" valueType="num">
                                      <p:cBhvr>
                                        <p:cTn id="28" dur="500"/>
                                        <p:tgtEl>
                                          <p:spTgt spid="51"/>
                                        </p:tgtEl>
                                        <p:attrNameLst>
                                          <p:attrName>ppt_h</p:attrName>
                                        </p:attrNameLst>
                                      </p:cBhvr>
                                      <p:tavLst>
                                        <p:tav tm="0">
                                          <p:val>
                                            <p:strVal val="ppt_h"/>
                                          </p:val>
                                        </p:tav>
                                        <p:tav tm="100000">
                                          <p:val>
                                            <p:fltVal val="0"/>
                                          </p:val>
                                        </p:tav>
                                      </p:tavLst>
                                    </p:anim>
                                    <p:animEffect transition="out" filter="fade">
                                      <p:cBhvr>
                                        <p:cTn id="29" dur="500"/>
                                        <p:tgtEl>
                                          <p:spTgt spid="51"/>
                                        </p:tgtEl>
                                      </p:cBhvr>
                                    </p:animEffect>
                                    <p:set>
                                      <p:cBhvr>
                                        <p:cTn id="30" dur="1" fill="hold">
                                          <p:stCondLst>
                                            <p:cond delay="499"/>
                                          </p:stCondLst>
                                        </p:cTn>
                                        <p:tgtEl>
                                          <p:spTgt spid="51"/>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animEffect transition="in" filter="wipe(down)">
                                      <p:cBhvr>
                                        <p:cTn id="33"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AsOne/>
      </p:bldGraphic>
      <p:bldP spid="51" grpId="0" animBg="1"/>
      <p:bldP spid="51" grpId="1" animBg="1"/>
      <p:bldP spid="51" grpId="2" animBg="1"/>
      <p:bldP spid="52" grpId="0"/>
      <p:bldP spid="52" grpId="1"/>
      <p:bldP spid="52" grpId="2"/>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graphicFrame>
        <p:nvGraphicFramePr>
          <p:cNvPr id="56" name="Chart 55">
            <a:extLst>
              <a:ext uri="{FF2B5EF4-FFF2-40B4-BE49-F238E27FC236}">
                <a16:creationId xmlns:a16="http://schemas.microsoft.com/office/drawing/2014/main" id="{C83016FF-5324-4402-880A-26ADAE7C339F}"/>
              </a:ext>
            </a:extLst>
          </p:cNvPr>
          <p:cNvGraphicFramePr>
            <a:graphicFrameLocks/>
          </p:cNvGraphicFramePr>
          <p:nvPr/>
        </p:nvGraphicFramePr>
        <p:xfrm>
          <a:off x="3915345" y="2290358"/>
          <a:ext cx="2028825" cy="3676650"/>
        </p:xfrm>
        <a:graphic>
          <a:graphicData uri="http://schemas.openxmlformats.org/drawingml/2006/chart">
            <c:chart xmlns:c="http://schemas.openxmlformats.org/drawingml/2006/chart" xmlns:r="http://schemas.openxmlformats.org/officeDocument/2006/relationships" r:id="rId4"/>
          </a:graphicData>
        </a:graphic>
      </p:graphicFrame>
      <p:sp>
        <p:nvSpPr>
          <p:cNvPr id="50" name="Pie 2"/>
          <p:cNvSpPr/>
          <p:nvPr/>
        </p:nvSpPr>
        <p:spPr>
          <a:xfrm>
            <a:off x="4419460" y="3651483"/>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4464330" y="3943560"/>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Tree>
    <p:extLst>
      <p:ext uri="{BB962C8B-B14F-4D97-AF65-F5344CB8AC3E}">
        <p14:creationId xmlns:p14="http://schemas.microsoft.com/office/powerpoint/2010/main" val="1010224790"/>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0"/>
                                  </p:stCondLst>
                                  <p:childTnLst>
                                    <p:animEffect transition="out" filter="wipe(up)">
                                      <p:cBhvr>
                                        <p:cTn id="6" dur="500"/>
                                        <p:tgtEl>
                                          <p:spTgt spid="54"/>
                                        </p:tgtEl>
                                      </p:cBhvr>
                                    </p:animEffect>
                                    <p:set>
                                      <p:cBhvr>
                                        <p:cTn id="7" dur="1" fill="hold">
                                          <p:stCondLst>
                                            <p:cond delay="499"/>
                                          </p:stCondLst>
                                        </p:cTn>
                                        <p:tgtEl>
                                          <p:spTgt spid="54"/>
                                        </p:tgtEl>
                                        <p:attrNameLst>
                                          <p:attrName>style.visibility</p:attrName>
                                        </p:attrNameLst>
                                      </p:cBhvr>
                                      <p:to>
                                        <p:strVal val="hidden"/>
                                      </p:to>
                                    </p:set>
                                  </p:childTnLst>
                                </p:cTn>
                              </p:par>
                              <p:par>
                                <p:cTn id="8" presetID="22" presetClass="exit" presetSubtype="1" fill="hold" grpId="0" nodeType="withEffect">
                                  <p:stCondLst>
                                    <p:cond delay="250"/>
                                  </p:stCondLst>
                                  <p:childTnLst>
                                    <p:animEffect transition="out" filter="wipe(up)">
                                      <p:cBhvr>
                                        <p:cTn id="9" dur="500"/>
                                        <p:tgtEl>
                                          <p:spTgt spid="50"/>
                                        </p:tgtEl>
                                      </p:cBhvr>
                                    </p:animEffect>
                                    <p:set>
                                      <p:cBhvr>
                                        <p:cTn id="10" dur="1" fill="hold">
                                          <p:stCondLst>
                                            <p:cond delay="499"/>
                                          </p:stCondLst>
                                        </p:cTn>
                                        <p:tgtEl>
                                          <p:spTgt spid="50"/>
                                        </p:tgtEl>
                                        <p:attrNameLst>
                                          <p:attrName>style.visibility</p:attrName>
                                        </p:attrNameLst>
                                      </p:cBhvr>
                                      <p:to>
                                        <p:strVal val="hidden"/>
                                      </p:to>
                                    </p:set>
                                  </p:childTnLst>
                                </p:cTn>
                              </p:par>
                              <p:par>
                                <p:cTn id="11" presetID="42" presetClass="exit" presetSubtype="0" fill="hold" grpId="1" nodeType="withEffect">
                                  <p:stCondLst>
                                    <p:cond delay="250"/>
                                  </p:stCondLst>
                                  <p:childTnLst>
                                    <p:animEffect transition="out" filter="fade">
                                      <p:cBhvr>
                                        <p:cTn id="12" dur="1000"/>
                                        <p:tgtEl>
                                          <p:spTgt spid="54"/>
                                        </p:tgtEl>
                                      </p:cBhvr>
                                    </p:animEffect>
                                    <p:anim calcmode="lin" valueType="num">
                                      <p:cBhvr>
                                        <p:cTn id="13" dur="1000"/>
                                        <p:tgtEl>
                                          <p:spTgt spid="54"/>
                                        </p:tgtEl>
                                        <p:attrNameLst>
                                          <p:attrName>ppt_x</p:attrName>
                                        </p:attrNameLst>
                                      </p:cBhvr>
                                      <p:tavLst>
                                        <p:tav tm="0">
                                          <p:val>
                                            <p:strVal val="ppt_x"/>
                                          </p:val>
                                        </p:tav>
                                        <p:tav tm="100000">
                                          <p:val>
                                            <p:strVal val="ppt_x"/>
                                          </p:val>
                                        </p:tav>
                                      </p:tavLst>
                                    </p:anim>
                                    <p:anim calcmode="lin" valueType="num">
                                      <p:cBhvr>
                                        <p:cTn id="14" dur="1000"/>
                                        <p:tgtEl>
                                          <p:spTgt spid="54"/>
                                        </p:tgtEl>
                                        <p:attrNameLst>
                                          <p:attrName>ppt_y</p:attrName>
                                        </p:attrNameLst>
                                      </p:cBhvr>
                                      <p:tavLst>
                                        <p:tav tm="0">
                                          <p:val>
                                            <p:strVal val="ppt_y"/>
                                          </p:val>
                                        </p:tav>
                                        <p:tav tm="100000">
                                          <p:val>
                                            <p:strVal val="ppt_y+.1"/>
                                          </p:val>
                                        </p:tav>
                                      </p:tavLst>
                                    </p:anim>
                                    <p:set>
                                      <p:cBhvr>
                                        <p:cTn id="15" dur="1" fill="hold">
                                          <p:stCondLst>
                                            <p:cond delay="999"/>
                                          </p:stCondLst>
                                        </p:cTn>
                                        <p:tgtEl>
                                          <p:spTgt spid="54"/>
                                        </p:tgtEl>
                                        <p:attrNameLst>
                                          <p:attrName>style.visibility</p:attrName>
                                        </p:attrNameLst>
                                      </p:cBhvr>
                                      <p:to>
                                        <p:strVal val="hidden"/>
                                      </p:to>
                                    </p:set>
                                  </p:childTnLst>
                                </p:cTn>
                              </p:par>
                              <p:par>
                                <p:cTn id="16" presetID="42" presetClass="exit" presetSubtype="0" fill="hold" grpId="1" nodeType="withEffect">
                                  <p:stCondLst>
                                    <p:cond delay="250"/>
                                  </p:stCondLst>
                                  <p:childTnLst>
                                    <p:animEffect transition="out" filter="fade">
                                      <p:cBhvr>
                                        <p:cTn id="17" dur="1000"/>
                                        <p:tgtEl>
                                          <p:spTgt spid="50"/>
                                        </p:tgtEl>
                                      </p:cBhvr>
                                    </p:animEffect>
                                    <p:anim calcmode="lin" valueType="num">
                                      <p:cBhvr>
                                        <p:cTn id="18" dur="1000"/>
                                        <p:tgtEl>
                                          <p:spTgt spid="50"/>
                                        </p:tgtEl>
                                        <p:attrNameLst>
                                          <p:attrName>ppt_x</p:attrName>
                                        </p:attrNameLst>
                                      </p:cBhvr>
                                      <p:tavLst>
                                        <p:tav tm="0">
                                          <p:val>
                                            <p:strVal val="ppt_x"/>
                                          </p:val>
                                        </p:tav>
                                        <p:tav tm="100000">
                                          <p:val>
                                            <p:strVal val="ppt_x"/>
                                          </p:val>
                                        </p:tav>
                                      </p:tavLst>
                                    </p:anim>
                                    <p:anim calcmode="lin" valueType="num">
                                      <p:cBhvr>
                                        <p:cTn id="19" dur="1000"/>
                                        <p:tgtEl>
                                          <p:spTgt spid="50"/>
                                        </p:tgtEl>
                                        <p:attrNameLst>
                                          <p:attrName>ppt_y</p:attrName>
                                        </p:attrNameLst>
                                      </p:cBhvr>
                                      <p:tavLst>
                                        <p:tav tm="0">
                                          <p:val>
                                            <p:strVal val="ppt_y"/>
                                          </p:val>
                                        </p:tav>
                                        <p:tav tm="100000">
                                          <p:val>
                                            <p:strVal val="ppt_y+.1"/>
                                          </p:val>
                                        </p:tav>
                                      </p:tavLst>
                                    </p:anim>
                                    <p:set>
                                      <p:cBhvr>
                                        <p:cTn id="20" dur="1" fill="hold">
                                          <p:stCondLst>
                                            <p:cond delay="999"/>
                                          </p:stCondLst>
                                        </p:cTn>
                                        <p:tgtEl>
                                          <p:spTgt spid="50"/>
                                        </p:tgtEl>
                                        <p:attrNameLst>
                                          <p:attrName>style.visibility</p:attrName>
                                        </p:attrNameLst>
                                      </p:cBhvr>
                                      <p:to>
                                        <p:strVal val="hidden"/>
                                      </p:to>
                                    </p:set>
                                  </p:childTnLst>
                                </p:cTn>
                              </p:par>
                              <p:par>
                                <p:cTn id="21" presetID="53" presetClass="exit" presetSubtype="32" fill="hold" grpId="2" nodeType="withEffect">
                                  <p:stCondLst>
                                    <p:cond delay="250"/>
                                  </p:stCondLst>
                                  <p:childTnLst>
                                    <p:anim calcmode="lin" valueType="num">
                                      <p:cBhvr>
                                        <p:cTn id="22" dur="500"/>
                                        <p:tgtEl>
                                          <p:spTgt spid="54"/>
                                        </p:tgtEl>
                                        <p:attrNameLst>
                                          <p:attrName>ppt_w</p:attrName>
                                        </p:attrNameLst>
                                      </p:cBhvr>
                                      <p:tavLst>
                                        <p:tav tm="0">
                                          <p:val>
                                            <p:strVal val="ppt_w"/>
                                          </p:val>
                                        </p:tav>
                                        <p:tav tm="100000">
                                          <p:val>
                                            <p:fltVal val="0"/>
                                          </p:val>
                                        </p:tav>
                                      </p:tavLst>
                                    </p:anim>
                                    <p:anim calcmode="lin" valueType="num">
                                      <p:cBhvr>
                                        <p:cTn id="23" dur="500"/>
                                        <p:tgtEl>
                                          <p:spTgt spid="54"/>
                                        </p:tgtEl>
                                        <p:attrNameLst>
                                          <p:attrName>ppt_h</p:attrName>
                                        </p:attrNameLst>
                                      </p:cBhvr>
                                      <p:tavLst>
                                        <p:tav tm="0">
                                          <p:val>
                                            <p:strVal val="ppt_h"/>
                                          </p:val>
                                        </p:tav>
                                        <p:tav tm="100000">
                                          <p:val>
                                            <p:fltVal val="0"/>
                                          </p:val>
                                        </p:tav>
                                      </p:tavLst>
                                    </p:anim>
                                    <p:animEffect transition="out" filter="fade">
                                      <p:cBhvr>
                                        <p:cTn id="24" dur="500"/>
                                        <p:tgtEl>
                                          <p:spTgt spid="54"/>
                                        </p:tgtEl>
                                      </p:cBhvr>
                                    </p:animEffect>
                                    <p:set>
                                      <p:cBhvr>
                                        <p:cTn id="25" dur="1" fill="hold">
                                          <p:stCondLst>
                                            <p:cond delay="499"/>
                                          </p:stCondLst>
                                        </p:cTn>
                                        <p:tgtEl>
                                          <p:spTgt spid="54"/>
                                        </p:tgtEl>
                                        <p:attrNameLst>
                                          <p:attrName>style.visibility</p:attrName>
                                        </p:attrNameLst>
                                      </p:cBhvr>
                                      <p:to>
                                        <p:strVal val="hidden"/>
                                      </p:to>
                                    </p:set>
                                  </p:childTnLst>
                                </p:cTn>
                              </p:par>
                              <p:par>
                                <p:cTn id="26" presetID="53" presetClass="exit" presetSubtype="32" fill="hold" grpId="2" nodeType="withEffect">
                                  <p:stCondLst>
                                    <p:cond delay="250"/>
                                  </p:stCondLst>
                                  <p:childTnLst>
                                    <p:anim calcmode="lin" valueType="num">
                                      <p:cBhvr>
                                        <p:cTn id="27" dur="500"/>
                                        <p:tgtEl>
                                          <p:spTgt spid="50"/>
                                        </p:tgtEl>
                                        <p:attrNameLst>
                                          <p:attrName>ppt_w</p:attrName>
                                        </p:attrNameLst>
                                      </p:cBhvr>
                                      <p:tavLst>
                                        <p:tav tm="0">
                                          <p:val>
                                            <p:strVal val="ppt_w"/>
                                          </p:val>
                                        </p:tav>
                                        <p:tav tm="100000">
                                          <p:val>
                                            <p:fltVal val="0"/>
                                          </p:val>
                                        </p:tav>
                                      </p:tavLst>
                                    </p:anim>
                                    <p:anim calcmode="lin" valueType="num">
                                      <p:cBhvr>
                                        <p:cTn id="28" dur="500"/>
                                        <p:tgtEl>
                                          <p:spTgt spid="50"/>
                                        </p:tgtEl>
                                        <p:attrNameLst>
                                          <p:attrName>ppt_h</p:attrName>
                                        </p:attrNameLst>
                                      </p:cBhvr>
                                      <p:tavLst>
                                        <p:tav tm="0">
                                          <p:val>
                                            <p:strVal val="ppt_h"/>
                                          </p:val>
                                        </p:tav>
                                        <p:tav tm="100000">
                                          <p:val>
                                            <p:fltVal val="0"/>
                                          </p:val>
                                        </p:tav>
                                      </p:tavLst>
                                    </p:anim>
                                    <p:animEffect transition="out" filter="fade">
                                      <p:cBhvr>
                                        <p:cTn id="29" dur="500"/>
                                        <p:tgtEl>
                                          <p:spTgt spid="50"/>
                                        </p:tgtEl>
                                      </p:cBhvr>
                                    </p:animEffect>
                                    <p:set>
                                      <p:cBhvr>
                                        <p:cTn id="30" dur="1" fill="hold">
                                          <p:stCondLst>
                                            <p:cond delay="499"/>
                                          </p:stCondLst>
                                        </p:cTn>
                                        <p:tgtEl>
                                          <p:spTgt spid="50"/>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down)">
                                      <p:cBhvr>
                                        <p:cTn id="33" dur="1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6" grpId="0">
        <p:bldAsOne/>
      </p:bldGraphic>
      <p:bldP spid="50" grpId="0" animBg="1"/>
      <p:bldP spid="50" grpId="1" animBg="1"/>
      <p:bldP spid="50" grpId="2" animBg="1"/>
      <p:bldP spid="54" grpId="0"/>
      <p:bldP spid="54" grpId="1"/>
      <p:bldP spid="54" grpId="2"/>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2" name="Chart 51"/>
          <p:cNvGraphicFramePr>
            <a:graphicFrameLocks/>
          </p:cNvGraphicFramePr>
          <p:nvPr/>
        </p:nvGraphicFramePr>
        <p:xfrm>
          <a:off x="3915345" y="2290358"/>
          <a:ext cx="2028825" cy="36766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extLst>
              <p:ext uri="{D42A27DB-BD31-4B8C-83A1-F6EECF244321}">
                <p14:modId xmlns:p14="http://schemas.microsoft.com/office/powerpoint/2010/main" val="2052793668"/>
              </p:ext>
            </p:extLst>
          </p:nvPr>
        </p:nvGraphicFramePr>
        <p:xfrm>
          <a:off x="3915345" y="2290358"/>
          <a:ext cx="2028825" cy="3676650"/>
        </p:xfrm>
        <a:graphic>
          <a:graphicData uri="http://schemas.openxmlformats.org/drawingml/2006/chart">
            <c:chart xmlns:c="http://schemas.openxmlformats.org/drawingml/2006/chart" xmlns:r="http://schemas.openxmlformats.org/officeDocument/2006/relationships" r:id="rId5"/>
          </a:graphicData>
        </a:graphic>
      </p:graphicFrame>
      <p:sp>
        <p:nvSpPr>
          <p:cNvPr id="49" name="Pie 1"/>
          <p:cNvSpPr/>
          <p:nvPr/>
        </p:nvSpPr>
        <p:spPr>
          <a:xfrm>
            <a:off x="4515324" y="2697737"/>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TextBox 52"/>
          <p:cNvSpPr txBox="1"/>
          <p:nvPr/>
        </p:nvSpPr>
        <p:spPr>
          <a:xfrm>
            <a:off x="4596343" y="2878240"/>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18" name="Action Button: Go Forward or Next 1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6"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8851797"/>
      </p:ext>
    </p:extLst>
  </p:cSld>
  <p:clrMapOvr>
    <a:masterClrMapping/>
  </p:clrMapOvr>
  <mc:AlternateContent xmlns:mc="http://schemas.openxmlformats.org/markup-compatibility/2006" xmlns:p159="http://schemas.microsoft.com/office/powerpoint/2015/09/main">
    <mc:Choice Requires="p159">
      <p:transition spd="slow"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0"/>
                                  </p:stCondLst>
                                  <p:childTnLst>
                                    <p:animEffect transition="out" filter="wipe(up)">
                                      <p:cBhvr>
                                        <p:cTn id="6" dur="500"/>
                                        <p:tgtEl>
                                          <p:spTgt spid="53"/>
                                        </p:tgtEl>
                                      </p:cBhvr>
                                    </p:animEffect>
                                    <p:set>
                                      <p:cBhvr>
                                        <p:cTn id="7" dur="1" fill="hold">
                                          <p:stCondLst>
                                            <p:cond delay="499"/>
                                          </p:stCondLst>
                                        </p:cTn>
                                        <p:tgtEl>
                                          <p:spTgt spid="53"/>
                                        </p:tgtEl>
                                        <p:attrNameLst>
                                          <p:attrName>style.visibility</p:attrName>
                                        </p:attrNameLst>
                                      </p:cBhvr>
                                      <p:to>
                                        <p:strVal val="hidden"/>
                                      </p:to>
                                    </p:set>
                                  </p:childTnLst>
                                </p:cTn>
                              </p:par>
                              <p:par>
                                <p:cTn id="8" presetID="22" presetClass="exit" presetSubtype="1" fill="hold" grpId="0" nodeType="withEffect">
                                  <p:stCondLst>
                                    <p:cond delay="500"/>
                                  </p:stCondLst>
                                  <p:childTnLst>
                                    <p:animEffect transition="out" filter="wipe(up)">
                                      <p:cBhvr>
                                        <p:cTn id="9" dur="500"/>
                                        <p:tgtEl>
                                          <p:spTgt spid="49"/>
                                        </p:tgtEl>
                                      </p:cBhvr>
                                    </p:animEffect>
                                    <p:set>
                                      <p:cBhvr>
                                        <p:cTn id="10" dur="1" fill="hold">
                                          <p:stCondLst>
                                            <p:cond delay="499"/>
                                          </p:stCondLst>
                                        </p:cTn>
                                        <p:tgtEl>
                                          <p:spTgt spid="49"/>
                                        </p:tgtEl>
                                        <p:attrNameLst>
                                          <p:attrName>style.visibility</p:attrName>
                                        </p:attrNameLst>
                                      </p:cBhvr>
                                      <p:to>
                                        <p:strVal val="hidden"/>
                                      </p:to>
                                    </p:set>
                                  </p:childTnLst>
                                </p:cTn>
                              </p:par>
                              <p:par>
                                <p:cTn id="11" presetID="42" presetClass="exit" presetSubtype="0" fill="hold" grpId="1" nodeType="withEffect">
                                  <p:stCondLst>
                                    <p:cond delay="500"/>
                                  </p:stCondLst>
                                  <p:childTnLst>
                                    <p:animEffect transition="out" filter="fade">
                                      <p:cBhvr>
                                        <p:cTn id="12" dur="1000"/>
                                        <p:tgtEl>
                                          <p:spTgt spid="53"/>
                                        </p:tgtEl>
                                      </p:cBhvr>
                                    </p:animEffect>
                                    <p:anim calcmode="lin" valueType="num">
                                      <p:cBhvr>
                                        <p:cTn id="13" dur="1000"/>
                                        <p:tgtEl>
                                          <p:spTgt spid="53"/>
                                        </p:tgtEl>
                                        <p:attrNameLst>
                                          <p:attrName>ppt_x</p:attrName>
                                        </p:attrNameLst>
                                      </p:cBhvr>
                                      <p:tavLst>
                                        <p:tav tm="0">
                                          <p:val>
                                            <p:strVal val="ppt_x"/>
                                          </p:val>
                                        </p:tav>
                                        <p:tav tm="100000">
                                          <p:val>
                                            <p:strVal val="ppt_x"/>
                                          </p:val>
                                        </p:tav>
                                      </p:tavLst>
                                    </p:anim>
                                    <p:anim calcmode="lin" valueType="num">
                                      <p:cBhvr>
                                        <p:cTn id="14" dur="1000"/>
                                        <p:tgtEl>
                                          <p:spTgt spid="53"/>
                                        </p:tgtEl>
                                        <p:attrNameLst>
                                          <p:attrName>ppt_y</p:attrName>
                                        </p:attrNameLst>
                                      </p:cBhvr>
                                      <p:tavLst>
                                        <p:tav tm="0">
                                          <p:val>
                                            <p:strVal val="ppt_y"/>
                                          </p:val>
                                        </p:tav>
                                        <p:tav tm="100000">
                                          <p:val>
                                            <p:strVal val="ppt_y+.1"/>
                                          </p:val>
                                        </p:tav>
                                      </p:tavLst>
                                    </p:anim>
                                    <p:set>
                                      <p:cBhvr>
                                        <p:cTn id="15" dur="1" fill="hold">
                                          <p:stCondLst>
                                            <p:cond delay="999"/>
                                          </p:stCondLst>
                                        </p:cTn>
                                        <p:tgtEl>
                                          <p:spTgt spid="53"/>
                                        </p:tgtEl>
                                        <p:attrNameLst>
                                          <p:attrName>style.visibility</p:attrName>
                                        </p:attrNameLst>
                                      </p:cBhvr>
                                      <p:to>
                                        <p:strVal val="hidden"/>
                                      </p:to>
                                    </p:set>
                                  </p:childTnLst>
                                </p:cTn>
                              </p:par>
                              <p:par>
                                <p:cTn id="16" presetID="42" presetClass="exit" presetSubtype="0" fill="hold" grpId="1" nodeType="withEffect">
                                  <p:stCondLst>
                                    <p:cond delay="500"/>
                                  </p:stCondLst>
                                  <p:childTnLst>
                                    <p:animEffect transition="out" filter="fade">
                                      <p:cBhvr>
                                        <p:cTn id="17" dur="1000"/>
                                        <p:tgtEl>
                                          <p:spTgt spid="49"/>
                                        </p:tgtEl>
                                      </p:cBhvr>
                                    </p:animEffect>
                                    <p:anim calcmode="lin" valueType="num">
                                      <p:cBhvr>
                                        <p:cTn id="18" dur="1000"/>
                                        <p:tgtEl>
                                          <p:spTgt spid="49"/>
                                        </p:tgtEl>
                                        <p:attrNameLst>
                                          <p:attrName>ppt_x</p:attrName>
                                        </p:attrNameLst>
                                      </p:cBhvr>
                                      <p:tavLst>
                                        <p:tav tm="0">
                                          <p:val>
                                            <p:strVal val="ppt_x"/>
                                          </p:val>
                                        </p:tav>
                                        <p:tav tm="100000">
                                          <p:val>
                                            <p:strVal val="ppt_x"/>
                                          </p:val>
                                        </p:tav>
                                      </p:tavLst>
                                    </p:anim>
                                    <p:anim calcmode="lin" valueType="num">
                                      <p:cBhvr>
                                        <p:cTn id="19" dur="1000"/>
                                        <p:tgtEl>
                                          <p:spTgt spid="49"/>
                                        </p:tgtEl>
                                        <p:attrNameLst>
                                          <p:attrName>ppt_y</p:attrName>
                                        </p:attrNameLst>
                                      </p:cBhvr>
                                      <p:tavLst>
                                        <p:tav tm="0">
                                          <p:val>
                                            <p:strVal val="ppt_y"/>
                                          </p:val>
                                        </p:tav>
                                        <p:tav tm="100000">
                                          <p:val>
                                            <p:strVal val="ppt_y+.1"/>
                                          </p:val>
                                        </p:tav>
                                      </p:tavLst>
                                    </p:anim>
                                    <p:set>
                                      <p:cBhvr>
                                        <p:cTn id="20" dur="1" fill="hold">
                                          <p:stCondLst>
                                            <p:cond delay="999"/>
                                          </p:stCondLst>
                                        </p:cTn>
                                        <p:tgtEl>
                                          <p:spTgt spid="49"/>
                                        </p:tgtEl>
                                        <p:attrNameLst>
                                          <p:attrName>style.visibility</p:attrName>
                                        </p:attrNameLst>
                                      </p:cBhvr>
                                      <p:to>
                                        <p:strVal val="hidden"/>
                                      </p:to>
                                    </p:set>
                                  </p:childTnLst>
                                </p:cTn>
                              </p:par>
                              <p:par>
                                <p:cTn id="21" presetID="53" presetClass="exit" presetSubtype="32" fill="hold" grpId="2" nodeType="withEffect">
                                  <p:stCondLst>
                                    <p:cond delay="500"/>
                                  </p:stCondLst>
                                  <p:childTnLst>
                                    <p:anim calcmode="lin" valueType="num">
                                      <p:cBhvr>
                                        <p:cTn id="22" dur="500"/>
                                        <p:tgtEl>
                                          <p:spTgt spid="53"/>
                                        </p:tgtEl>
                                        <p:attrNameLst>
                                          <p:attrName>ppt_w</p:attrName>
                                        </p:attrNameLst>
                                      </p:cBhvr>
                                      <p:tavLst>
                                        <p:tav tm="0">
                                          <p:val>
                                            <p:strVal val="ppt_w"/>
                                          </p:val>
                                        </p:tav>
                                        <p:tav tm="100000">
                                          <p:val>
                                            <p:fltVal val="0"/>
                                          </p:val>
                                        </p:tav>
                                      </p:tavLst>
                                    </p:anim>
                                    <p:anim calcmode="lin" valueType="num">
                                      <p:cBhvr>
                                        <p:cTn id="23" dur="500"/>
                                        <p:tgtEl>
                                          <p:spTgt spid="53"/>
                                        </p:tgtEl>
                                        <p:attrNameLst>
                                          <p:attrName>ppt_h</p:attrName>
                                        </p:attrNameLst>
                                      </p:cBhvr>
                                      <p:tavLst>
                                        <p:tav tm="0">
                                          <p:val>
                                            <p:strVal val="ppt_h"/>
                                          </p:val>
                                        </p:tav>
                                        <p:tav tm="100000">
                                          <p:val>
                                            <p:fltVal val="0"/>
                                          </p:val>
                                        </p:tav>
                                      </p:tavLst>
                                    </p:anim>
                                    <p:animEffect transition="out" filter="fade">
                                      <p:cBhvr>
                                        <p:cTn id="24" dur="500"/>
                                        <p:tgtEl>
                                          <p:spTgt spid="53"/>
                                        </p:tgtEl>
                                      </p:cBhvr>
                                    </p:animEffect>
                                    <p:set>
                                      <p:cBhvr>
                                        <p:cTn id="25" dur="1" fill="hold">
                                          <p:stCondLst>
                                            <p:cond delay="499"/>
                                          </p:stCondLst>
                                        </p:cTn>
                                        <p:tgtEl>
                                          <p:spTgt spid="53"/>
                                        </p:tgtEl>
                                        <p:attrNameLst>
                                          <p:attrName>style.visibility</p:attrName>
                                        </p:attrNameLst>
                                      </p:cBhvr>
                                      <p:to>
                                        <p:strVal val="hidden"/>
                                      </p:to>
                                    </p:set>
                                  </p:childTnLst>
                                </p:cTn>
                              </p:par>
                              <p:par>
                                <p:cTn id="26" presetID="53" presetClass="exit" presetSubtype="32" fill="hold" grpId="2" nodeType="withEffect">
                                  <p:stCondLst>
                                    <p:cond delay="500"/>
                                  </p:stCondLst>
                                  <p:childTnLst>
                                    <p:anim calcmode="lin" valueType="num">
                                      <p:cBhvr>
                                        <p:cTn id="27" dur="500"/>
                                        <p:tgtEl>
                                          <p:spTgt spid="49"/>
                                        </p:tgtEl>
                                        <p:attrNameLst>
                                          <p:attrName>ppt_w</p:attrName>
                                        </p:attrNameLst>
                                      </p:cBhvr>
                                      <p:tavLst>
                                        <p:tav tm="0">
                                          <p:val>
                                            <p:strVal val="ppt_w"/>
                                          </p:val>
                                        </p:tav>
                                        <p:tav tm="100000">
                                          <p:val>
                                            <p:fltVal val="0"/>
                                          </p:val>
                                        </p:tav>
                                      </p:tavLst>
                                    </p:anim>
                                    <p:anim calcmode="lin" valueType="num">
                                      <p:cBhvr>
                                        <p:cTn id="28" dur="500"/>
                                        <p:tgtEl>
                                          <p:spTgt spid="49"/>
                                        </p:tgtEl>
                                        <p:attrNameLst>
                                          <p:attrName>ppt_h</p:attrName>
                                        </p:attrNameLst>
                                      </p:cBhvr>
                                      <p:tavLst>
                                        <p:tav tm="0">
                                          <p:val>
                                            <p:strVal val="ppt_h"/>
                                          </p:val>
                                        </p:tav>
                                        <p:tav tm="100000">
                                          <p:val>
                                            <p:fltVal val="0"/>
                                          </p:val>
                                        </p:tav>
                                      </p:tavLst>
                                    </p:anim>
                                    <p:animEffect transition="out" filter="fade">
                                      <p:cBhvr>
                                        <p:cTn id="29" dur="500"/>
                                        <p:tgtEl>
                                          <p:spTgt spid="49"/>
                                        </p:tgtEl>
                                      </p:cBhvr>
                                    </p:animEffect>
                                    <p:set>
                                      <p:cBhvr>
                                        <p:cTn id="30" dur="1" fill="hold">
                                          <p:stCondLst>
                                            <p:cond delay="499"/>
                                          </p:stCondLst>
                                        </p:cTn>
                                        <p:tgtEl>
                                          <p:spTgt spid="49"/>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wipe(down)">
                                      <p:cBhvr>
                                        <p:cTn id="33"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1" grpId="0">
        <p:bldAsOne/>
      </p:bldGraphic>
      <p:bldP spid="49" grpId="0" animBg="1"/>
      <p:bldP spid="49" grpId="1" animBg="1"/>
      <p:bldP spid="49" grpId="2" animBg="1"/>
      <p:bldP spid="53" grpId="0"/>
      <p:bldP spid="53" grpId="1"/>
      <p:bldP spid="53" grpId="2"/>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93FFE3B-E4E3-4FE2-8DEC-DDA9DE229DB7}"/>
              </a:ext>
            </a:extLst>
          </p:cNvPr>
          <p:cNvSpPr txBox="1"/>
          <p:nvPr/>
        </p:nvSpPr>
        <p:spPr>
          <a:xfrm>
            <a:off x="247651" y="1166097"/>
            <a:ext cx="11695564" cy="4401205"/>
          </a:xfrm>
          <a:prstGeom prst="rect">
            <a:avLst/>
          </a:prstGeom>
          <a:noFill/>
        </p:spPr>
        <p:txBody>
          <a:bodyPr wrap="square" rtlCol="0">
            <a:spAutoFit/>
          </a:bodyPr>
          <a:lstStyle/>
          <a:p>
            <a:pPr algn="ctr"/>
            <a:r>
              <a:rPr lang="en-US" sz="2800" dirty="0">
                <a:solidFill>
                  <a:schemeClr val="accent2">
                    <a:lumMod val="40000"/>
                    <a:lumOff val="60000"/>
                  </a:schemeClr>
                </a:solidFill>
              </a:rPr>
              <a:t>THIS PRESENTATION IS A VISUAL REPRESENTATION OF THE TRIBAL TRANSPORTATION FORMULA ESTABLISHED IN LAW – </a:t>
            </a:r>
          </a:p>
          <a:p>
            <a:pPr algn="ctr"/>
            <a:r>
              <a:rPr lang="en-US" sz="2800" dirty="0">
                <a:solidFill>
                  <a:schemeClr val="accent2">
                    <a:lumMod val="40000"/>
                    <a:lumOff val="60000"/>
                  </a:schemeClr>
                </a:solidFill>
              </a:rPr>
              <a:t> 23 UNITED STATES CODE SECTION 202.</a:t>
            </a:r>
          </a:p>
          <a:p>
            <a:pPr algn="ctr"/>
            <a:endParaRPr lang="en-US" sz="2800" dirty="0">
              <a:solidFill>
                <a:schemeClr val="accent2">
                  <a:lumMod val="40000"/>
                  <a:lumOff val="60000"/>
                </a:schemeClr>
              </a:solidFill>
            </a:endParaRPr>
          </a:p>
          <a:p>
            <a:pPr algn="ctr"/>
            <a:r>
              <a:rPr lang="en-US" sz="2800" dirty="0">
                <a:solidFill>
                  <a:schemeClr val="accent2">
                    <a:lumMod val="40000"/>
                    <a:lumOff val="60000"/>
                  </a:schemeClr>
                </a:solidFill>
              </a:rPr>
              <a:t>EACH PART OF THE FORMULA WILL BE EXPLAINED, INCLUDING A MATHEMATICAL EXAMPLE.</a:t>
            </a:r>
          </a:p>
          <a:p>
            <a:pPr algn="ctr"/>
            <a:endParaRPr lang="en-US" sz="2800" dirty="0">
              <a:solidFill>
                <a:schemeClr val="accent2">
                  <a:lumMod val="40000"/>
                  <a:lumOff val="60000"/>
                </a:schemeClr>
              </a:solidFill>
            </a:endParaRPr>
          </a:p>
          <a:p>
            <a:pPr algn="ctr"/>
            <a:r>
              <a:rPr lang="en-US" sz="2800" dirty="0">
                <a:solidFill>
                  <a:srgbClr val="3C3B45"/>
                </a:solidFill>
              </a:rPr>
              <a:t>THE EXAMPLES WILL INCLUDE NUMBERS THAT REPRESENT THE AVERAGE VALUES FOR TRIBES, BUT THE NUMBERS DO NOT REPRESENT ACTUAL VALUES FOR ANY REAL TRIBE.</a:t>
            </a:r>
          </a:p>
        </p:txBody>
      </p:sp>
    </p:spTree>
    <p:extLst>
      <p:ext uri="{BB962C8B-B14F-4D97-AF65-F5344CB8AC3E}">
        <p14:creationId xmlns:p14="http://schemas.microsoft.com/office/powerpoint/2010/main" val="3301502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3" name="Pie 3"/>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1"/>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Pie 2"/>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34" name="Action Button: Go Forward or Next 33">
            <a:hlinkClick r:id="" action="ppaction://hlinkshowjump?jump=nextslide" highlightClick="1"/>
          </p:cNvPr>
          <p:cNvSpPr/>
          <p:nvPr/>
        </p:nvSpPr>
        <p:spPr>
          <a:xfrm>
            <a:off x="10807335" y="2817466"/>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cxnSp>
        <p:nvCxnSpPr>
          <p:cNvPr id="45" name="!!Straight Arrow Connector 44"/>
          <p:cNvCxnSpPr>
            <a:stCxn id="42" idx="1"/>
            <a:endCxn id="28" idx="0"/>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41" idx="2"/>
            <a:endCxn id="28" idx="3"/>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8" name="!!Straight Arrow Connector 44"/>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
        <p:nvSpPr>
          <p:cNvPr id="44" name="TextBox 43">
            <a:extLst>
              <a:ext uri="{FF2B5EF4-FFF2-40B4-BE49-F238E27FC236}">
                <a16:creationId xmlns:a16="http://schemas.microsoft.com/office/drawing/2014/main" id="{D7CC8E24-93C0-405B-AE6C-DB6F7417D360}"/>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grpSp>
        <p:nvGrpSpPr>
          <p:cNvPr id="2" name="Group 1">
            <a:extLst>
              <a:ext uri="{FF2B5EF4-FFF2-40B4-BE49-F238E27FC236}">
                <a16:creationId xmlns:a16="http://schemas.microsoft.com/office/drawing/2014/main" id="{849A286A-718F-45C1-9AF0-DC87956F808C}"/>
              </a:ext>
            </a:extLst>
          </p:cNvPr>
          <p:cNvGrpSpPr/>
          <p:nvPr/>
        </p:nvGrpSpPr>
        <p:grpSpPr>
          <a:xfrm>
            <a:off x="657089" y="1231431"/>
            <a:ext cx="1262432" cy="4099867"/>
            <a:chOff x="657089" y="1231431"/>
            <a:chExt cx="1262432" cy="4099867"/>
          </a:xfrm>
        </p:grpSpPr>
        <p:sp>
          <p:nvSpPr>
            <p:cNvPr id="38" name="!!Safety">
              <a:extLst>
                <a:ext uri="{FF2B5EF4-FFF2-40B4-BE49-F238E27FC236}">
                  <a16:creationId xmlns:a16="http://schemas.microsoft.com/office/drawing/2014/main" id="{0103D00F-37BC-4438-B7F0-9E680F8F3C7C}"/>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PP">
              <a:extLst>
                <a:ext uri="{FF2B5EF4-FFF2-40B4-BE49-F238E27FC236}">
                  <a16:creationId xmlns:a16="http://schemas.microsoft.com/office/drawing/2014/main" id="{F5726410-468C-451F-897C-48722B50D697}"/>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lanning">
              <a:extLst>
                <a:ext uri="{FF2B5EF4-FFF2-40B4-BE49-F238E27FC236}">
                  <a16:creationId xmlns:a16="http://schemas.microsoft.com/office/drawing/2014/main" id="{B4AFB62A-CAED-4E9A-9F3A-DAE4D21839C2}"/>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PMO">
              <a:extLst>
                <a:ext uri="{FF2B5EF4-FFF2-40B4-BE49-F238E27FC236}">
                  <a16:creationId xmlns:a16="http://schemas.microsoft.com/office/drawing/2014/main" id="{73ADE889-181C-4EA0-88B0-722C21A0DB99}"/>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 name="TextBox 49">
              <a:extLst>
                <a:ext uri="{FF2B5EF4-FFF2-40B4-BE49-F238E27FC236}">
                  <a16:creationId xmlns:a16="http://schemas.microsoft.com/office/drawing/2014/main" id="{50B43B26-AC31-4077-9544-BB89CA32EF53}"/>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51" name="TextBox 50">
              <a:extLst>
                <a:ext uri="{FF2B5EF4-FFF2-40B4-BE49-F238E27FC236}">
                  <a16:creationId xmlns:a16="http://schemas.microsoft.com/office/drawing/2014/main" id="{D9B3A2B9-7335-4A20-AD33-AE4B528BC2F2}"/>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52" name="TextBox 51">
              <a:extLst>
                <a:ext uri="{FF2B5EF4-FFF2-40B4-BE49-F238E27FC236}">
                  <a16:creationId xmlns:a16="http://schemas.microsoft.com/office/drawing/2014/main" id="{41766600-E1DF-43B1-B12A-758F943AED09}"/>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53" name="TextBox 52">
              <a:extLst>
                <a:ext uri="{FF2B5EF4-FFF2-40B4-BE49-F238E27FC236}">
                  <a16:creationId xmlns:a16="http://schemas.microsoft.com/office/drawing/2014/main" id="{89CB7F3A-A9EC-4E47-A3C2-EDBEC8AB902B}"/>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grpSp>
    </p:spTree>
    <p:extLst>
      <p:ext uri="{BB962C8B-B14F-4D97-AF65-F5344CB8AC3E}">
        <p14:creationId xmlns:p14="http://schemas.microsoft.com/office/powerpoint/2010/main" val="182906662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2" name="Chart 51"/>
          <p:cNvGraphicFramePr>
            <a:graphicFrameLocks/>
          </p:cNvGraphicFramePr>
          <p:nvPr/>
        </p:nvGraphicFramePr>
        <p:xfrm>
          <a:off x="3915345" y="2290358"/>
          <a:ext cx="2028825" cy="36766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nvGraphicFramePr>
        <p:xfrm>
          <a:off x="3915345" y="2290358"/>
          <a:ext cx="2028825" cy="36766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38638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98504566"/>
      </p:ext>
    </p:extLst>
  </p:cSld>
  <p:clrMapOvr>
    <a:masterClrMapping/>
  </p:clrMapOvr>
  <mc:AlternateContent xmlns:mc="http://schemas.openxmlformats.org/markup-compatibility/2006" xmlns:p14="http://schemas.microsoft.com/office/powerpoint/2010/main">
    <mc:Choice Requires="p14">
      <p:transition spd="slow" p14:dur="2000" advClick="0" advTm="0">
        <p:fade/>
      </p:transition>
    </mc:Choice>
    <mc:Fallback xmlns="">
      <p:transition spd="slow" advClick="0" advTm="0">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6189681" y="2659403"/>
            <a:ext cx="4870919"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COMPARE TO THE AMOUNT A TRIBE WAS ELIGIBLE TO RECEIVE IN 2011</a:t>
            </a:r>
          </a:p>
        </p:txBody>
      </p:sp>
    </p:spTree>
    <p:extLst>
      <p:ext uri="{BB962C8B-B14F-4D97-AF65-F5344CB8AC3E}">
        <p14:creationId xmlns:p14="http://schemas.microsoft.com/office/powerpoint/2010/main" val="13854752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6189681" y="2659403"/>
            <a:ext cx="4870919"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45" name="Oval 44"/>
          <p:cNvSpPr/>
          <p:nvPr/>
        </p:nvSpPr>
        <p:spPr>
          <a:xfrm>
            <a:off x="7916522" y="3837063"/>
            <a:ext cx="1655419" cy="1645920"/>
          </a:xfrm>
          <a:prstGeom prst="ellipse">
            <a:avLst/>
          </a:prstGeom>
          <a:solidFill>
            <a:srgbClr val="AE3C6D"/>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1" name="TextBox 50"/>
          <p:cNvSpPr txBox="1"/>
          <p:nvPr/>
        </p:nvSpPr>
        <p:spPr>
          <a:xfrm>
            <a:off x="7916522" y="4198358"/>
            <a:ext cx="1690009"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RELATIVE NEED DISTRIBUTION FACTOR</a:t>
            </a:r>
          </a:p>
        </p:txBody>
      </p:sp>
      <p:sp>
        <p:nvSpPr>
          <p:cNvPr id="52" name="Oval 51"/>
          <p:cNvSpPr/>
          <p:nvPr/>
        </p:nvSpPr>
        <p:spPr>
          <a:xfrm>
            <a:off x="7868440" y="4055606"/>
            <a:ext cx="1367715" cy="1371600"/>
          </a:xfrm>
          <a:prstGeom prst="ellipse">
            <a:avLst/>
          </a:prstGeom>
          <a:solidFill>
            <a:srgbClr val="C0487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3" name="TextBox 52"/>
          <p:cNvSpPr txBox="1"/>
          <p:nvPr/>
        </p:nvSpPr>
        <p:spPr>
          <a:xfrm>
            <a:off x="7753267" y="4391514"/>
            <a:ext cx="1598059"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POPULATION ADJUSTMENT FACTOR</a:t>
            </a:r>
          </a:p>
        </p:txBody>
      </p:sp>
      <p:sp>
        <p:nvSpPr>
          <p:cNvPr id="54" name="Oval 53"/>
          <p:cNvSpPr/>
          <p:nvPr/>
        </p:nvSpPr>
        <p:spPr>
          <a:xfrm>
            <a:off x="7844770" y="3750625"/>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6" name="TextBox 29"/>
          <p:cNvSpPr txBox="1"/>
          <p:nvPr/>
        </p:nvSpPr>
        <p:spPr>
          <a:xfrm>
            <a:off x="8223752" y="3785093"/>
            <a:ext cx="1070833"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a:t>
            </a:r>
          </a:p>
        </p:txBody>
      </p:sp>
      <p:sp>
        <p:nvSpPr>
          <p:cNvPr id="57" name="Rectangle 56"/>
          <p:cNvSpPr/>
          <p:nvPr/>
        </p:nvSpPr>
        <p:spPr>
          <a:xfrm>
            <a:off x="8018162" y="4277143"/>
            <a:ext cx="1482619" cy="1077218"/>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Tree>
    <p:extLst>
      <p:ext uri="{BB962C8B-B14F-4D97-AF65-F5344CB8AC3E}">
        <p14:creationId xmlns:p14="http://schemas.microsoft.com/office/powerpoint/2010/main" val="110544256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276846"/>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4" name="Oval 53"/>
          <p:cNvSpPr/>
          <p:nvPr/>
        </p:nvSpPr>
        <p:spPr>
          <a:xfrm>
            <a:off x="5961343" y="3684327"/>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45030102"/>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250"/>
                                  </p:stCondLst>
                                  <p:childTnLst>
                                    <p:animEffect transition="out" filter="wipe(up)">
                                      <p:cBhvr>
                                        <p:cTn id="6" dur="1000"/>
                                        <p:tgtEl>
                                          <p:spTgt spid="54"/>
                                        </p:tgtEl>
                                      </p:cBhvr>
                                    </p:animEffect>
                                    <p:set>
                                      <p:cBhvr>
                                        <p:cTn id="7" dur="1" fill="hold">
                                          <p:stCondLst>
                                            <p:cond delay="999"/>
                                          </p:stCondLst>
                                        </p:cTn>
                                        <p:tgtEl>
                                          <p:spTgt spid="54"/>
                                        </p:tgtEl>
                                        <p:attrNameLst>
                                          <p:attrName>style.visibility</p:attrName>
                                        </p:attrNameLst>
                                      </p:cBhvr>
                                      <p:to>
                                        <p:strVal val="hidden"/>
                                      </p:to>
                                    </p:set>
                                  </p:childTnLst>
                                </p:cTn>
                              </p:par>
                              <p:par>
                                <p:cTn id="8" presetID="42" presetClass="exit" presetSubtype="0" fill="hold" grpId="1" nodeType="withEffect">
                                  <p:stCondLst>
                                    <p:cond delay="0"/>
                                  </p:stCondLst>
                                  <p:childTnLst>
                                    <p:animEffect transition="out" filter="fade">
                                      <p:cBhvr>
                                        <p:cTn id="9" dur="1000"/>
                                        <p:tgtEl>
                                          <p:spTgt spid="54"/>
                                        </p:tgtEl>
                                      </p:cBhvr>
                                    </p:animEffect>
                                    <p:anim calcmode="lin" valueType="num">
                                      <p:cBhvr>
                                        <p:cTn id="10" dur="1000"/>
                                        <p:tgtEl>
                                          <p:spTgt spid="54"/>
                                        </p:tgtEl>
                                        <p:attrNameLst>
                                          <p:attrName>ppt_x</p:attrName>
                                        </p:attrNameLst>
                                      </p:cBhvr>
                                      <p:tavLst>
                                        <p:tav tm="0">
                                          <p:val>
                                            <p:strVal val="ppt_x"/>
                                          </p:val>
                                        </p:tav>
                                        <p:tav tm="100000">
                                          <p:val>
                                            <p:strVal val="ppt_x"/>
                                          </p:val>
                                        </p:tav>
                                      </p:tavLst>
                                    </p:anim>
                                    <p:anim calcmode="lin" valueType="num">
                                      <p:cBhvr>
                                        <p:cTn id="11" dur="1000"/>
                                        <p:tgtEl>
                                          <p:spTgt spid="54"/>
                                        </p:tgtEl>
                                        <p:attrNameLst>
                                          <p:attrName>ppt_y</p:attrName>
                                        </p:attrNameLst>
                                      </p:cBhvr>
                                      <p:tavLst>
                                        <p:tav tm="0">
                                          <p:val>
                                            <p:strVal val="ppt_y"/>
                                          </p:val>
                                        </p:tav>
                                        <p:tav tm="100000">
                                          <p:val>
                                            <p:strVal val="ppt_y+.1"/>
                                          </p:val>
                                        </p:tav>
                                      </p:tavLst>
                                    </p:anim>
                                    <p:set>
                                      <p:cBhvr>
                                        <p:cTn id="12" dur="1" fill="hold">
                                          <p:stCondLst>
                                            <p:cond delay="999"/>
                                          </p:stCondLst>
                                        </p:cTn>
                                        <p:tgtEl>
                                          <p:spTgt spid="54"/>
                                        </p:tgtEl>
                                        <p:attrNameLst>
                                          <p:attrName>style.visibility</p:attrName>
                                        </p:attrNameLst>
                                      </p:cBhvr>
                                      <p:to>
                                        <p:strVal val="hidden"/>
                                      </p:to>
                                    </p:set>
                                  </p:childTnLst>
                                </p:cTn>
                              </p:par>
                              <p:par>
                                <p:cTn id="13" presetID="53" presetClass="exit" presetSubtype="32" fill="hold" grpId="2" nodeType="withEffect">
                                  <p:stCondLst>
                                    <p:cond delay="250"/>
                                  </p:stCondLst>
                                  <p:childTnLst>
                                    <p:anim calcmode="lin" valueType="num">
                                      <p:cBhvr>
                                        <p:cTn id="14" dur="1000"/>
                                        <p:tgtEl>
                                          <p:spTgt spid="54"/>
                                        </p:tgtEl>
                                        <p:attrNameLst>
                                          <p:attrName>ppt_w</p:attrName>
                                        </p:attrNameLst>
                                      </p:cBhvr>
                                      <p:tavLst>
                                        <p:tav tm="0">
                                          <p:val>
                                            <p:strVal val="ppt_w"/>
                                          </p:val>
                                        </p:tav>
                                        <p:tav tm="100000">
                                          <p:val>
                                            <p:fltVal val="0"/>
                                          </p:val>
                                        </p:tav>
                                      </p:tavLst>
                                    </p:anim>
                                    <p:anim calcmode="lin" valueType="num">
                                      <p:cBhvr>
                                        <p:cTn id="15" dur="1000"/>
                                        <p:tgtEl>
                                          <p:spTgt spid="54"/>
                                        </p:tgtEl>
                                        <p:attrNameLst>
                                          <p:attrName>ppt_h</p:attrName>
                                        </p:attrNameLst>
                                      </p:cBhvr>
                                      <p:tavLst>
                                        <p:tav tm="0">
                                          <p:val>
                                            <p:strVal val="ppt_h"/>
                                          </p:val>
                                        </p:tav>
                                        <p:tav tm="100000">
                                          <p:val>
                                            <p:fltVal val="0"/>
                                          </p:val>
                                        </p:tav>
                                      </p:tavLst>
                                    </p:anim>
                                    <p:animEffect transition="out" filter="fade">
                                      <p:cBhvr>
                                        <p:cTn id="16" dur="1000"/>
                                        <p:tgtEl>
                                          <p:spTgt spid="54"/>
                                        </p:tgtEl>
                                      </p:cBhvr>
                                    </p:animEffect>
                                    <p:set>
                                      <p:cBhvr>
                                        <p:cTn id="17" dur="1" fill="hold">
                                          <p:stCondLst>
                                            <p:cond delay="999"/>
                                          </p:stCondLst>
                                        </p:cTn>
                                        <p:tgtEl>
                                          <p:spTgt spid="54"/>
                                        </p:tgtEl>
                                        <p:attrNameLst>
                                          <p:attrName>style.visibility</p:attrName>
                                        </p:attrNameLst>
                                      </p:cBhvr>
                                      <p:to>
                                        <p:strVal val="hidden"/>
                                      </p:to>
                                    </p:set>
                                  </p:childTnLst>
                                </p:cTn>
                              </p:par>
                              <p:par>
                                <p:cTn id="18" presetID="22" presetClass="entr" presetSubtype="4" fill="hold" grpId="0"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4" grpId="2" animBg="1"/>
      <p:bldGraphic spid="58" grpId="0">
        <p:bldAsOne/>
      </p:bldGraphic>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4314333" y="2276846"/>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3"/>
          </a:graphicData>
        </a:graphic>
      </p:graphicFrame>
      <p:sp>
        <p:nvSpPr>
          <p:cNvPr id="15" name="Action Button: Go Forward or Next 14">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6" name="Action Button: Go Back or Previous 15">
            <a:hlinkClick r:id="rId4"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23829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7" name="TextBox 46"/>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4314333" y="2276846"/>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49885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Box 51"/>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TextBox 53"/>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7" name="Chart 56"/>
          <p:cNvGraphicFramePr>
            <a:graphicFrameLocks/>
          </p:cNvGraphicFramePr>
          <p:nvPr/>
        </p:nvGraphicFramePr>
        <p:xfrm>
          <a:off x="4314333" y="2276846"/>
          <a:ext cx="2028825" cy="3386381"/>
        </p:xfrm>
        <a:graphic>
          <a:graphicData uri="http://schemas.openxmlformats.org/drawingml/2006/chart">
            <c:chart xmlns:c="http://schemas.openxmlformats.org/drawingml/2006/chart" xmlns:r="http://schemas.openxmlformats.org/officeDocument/2006/relationships" r:id="rId3"/>
          </a:graphicData>
        </a:graphic>
      </p:graphicFrame>
      <p:sp>
        <p:nvSpPr>
          <p:cNvPr id="51" name="TextBox 50"/>
          <p:cNvSpPr txBox="1"/>
          <p:nvPr/>
        </p:nvSpPr>
        <p:spPr>
          <a:xfrm>
            <a:off x="3971499" y="3167890"/>
            <a:ext cx="4258101" cy="1938992"/>
          </a:xfrm>
          <a:prstGeom prst="rect">
            <a:avLst/>
          </a:prstGeom>
          <a:solidFill>
            <a:srgbClr val="FFFFFF">
              <a:alpha val="85098"/>
            </a:srgbClr>
          </a:solid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1">
                    <a:lumMod val="50000"/>
                  </a:schemeClr>
                </a:solidFill>
                <a:effectLst/>
                <a:uLnTx/>
                <a:uFillTx/>
              </a:rPr>
              <a:t>IF THE 2011 AMOUNT IS LESS THAN THE TRANSITION FUNDING AND TRIBAL SHARES, THE TRIBE IS NOT ELIGIBLE FOR SUPPLEMENTAL FUNDING.</a:t>
            </a:r>
          </a:p>
        </p:txBody>
      </p:sp>
      <p:sp>
        <p:nvSpPr>
          <p:cNvPr id="17" name="Action Button: Go Forward or Next 1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55235966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Box 51"/>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TextBox 53"/>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7" name="Chart 56"/>
          <p:cNvGraphicFramePr>
            <a:graphicFrameLocks/>
          </p:cNvGraphicFramePr>
          <p:nvPr/>
        </p:nvGraphicFramePr>
        <p:xfrm>
          <a:off x="4314333" y="3138580"/>
          <a:ext cx="2028825" cy="252464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688701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CALCULATE THE AMOUNT OF TRANSITION FUNDING (A) AND TRIBAL SHARES (B) FOR EACH TRIBE</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9" name="TextBox 48"/>
          <p:cNvSpPr txBox="1"/>
          <p:nvPr/>
        </p:nvSpPr>
        <p:spPr>
          <a:xfrm>
            <a:off x="8624569" y="3030724"/>
            <a:ext cx="2367300"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A TRIBE WAS ELIGIBLE TO RECEIVE IN 2011</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Box 51"/>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TextBox 53"/>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7" name="Chart 56"/>
          <p:cNvGraphicFramePr>
            <a:graphicFrameLocks/>
          </p:cNvGraphicFramePr>
          <p:nvPr/>
        </p:nvGraphicFramePr>
        <p:xfrm>
          <a:off x="4314333" y="3138580"/>
          <a:ext cx="2028825" cy="2524646"/>
        </p:xfrm>
        <a:graphic>
          <a:graphicData uri="http://schemas.openxmlformats.org/drawingml/2006/chart">
            <c:chart xmlns:c="http://schemas.openxmlformats.org/drawingml/2006/chart" xmlns:r="http://schemas.openxmlformats.org/officeDocument/2006/relationships" r:id="rId3"/>
          </a:graphicData>
        </a:graphic>
      </p:graphicFrame>
      <p:sp>
        <p:nvSpPr>
          <p:cNvPr id="47" name="TextBox 46"/>
          <p:cNvSpPr txBox="1"/>
          <p:nvPr/>
        </p:nvSpPr>
        <p:spPr>
          <a:xfrm>
            <a:off x="3971499" y="3167890"/>
            <a:ext cx="4258101" cy="1938992"/>
          </a:xfrm>
          <a:prstGeom prst="rect">
            <a:avLst/>
          </a:prstGeom>
          <a:solidFill>
            <a:srgbClr val="FFFFFF">
              <a:alpha val="85098"/>
            </a:srgbClr>
          </a:solid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1">
                    <a:lumMod val="50000"/>
                  </a:schemeClr>
                </a:solidFill>
                <a:effectLst/>
                <a:uLnTx/>
                <a:uFillTx/>
              </a:rPr>
              <a:t>IF THE 2011 AMOUNT IS MORE THAN THE TRANSITION FUNDING AND TRIBAL SHARES, THE TRIBE WILL RECEIVE SUPPLEMENTAL FUNDING.</a:t>
            </a:r>
          </a:p>
        </p:txBody>
      </p:sp>
      <p:sp>
        <p:nvSpPr>
          <p:cNvPr id="17" name="Action Button: Go Forward or Next 1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8" name="Action Button: Go Back or Previous 17">
            <a:hlinkClick r:id="rId4"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453488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Box 51"/>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TextBox 53"/>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7" name="Chart 56"/>
          <p:cNvGraphicFramePr>
            <a:graphicFrameLocks/>
          </p:cNvGraphicFramePr>
          <p:nvPr/>
        </p:nvGraphicFramePr>
        <p:xfrm>
          <a:off x="4314333" y="3138580"/>
          <a:ext cx="2028825" cy="252464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5582591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4" name="Pie 1"/>
          <p:cNvSpPr/>
          <p:nvPr/>
        </p:nvSpPr>
        <p:spPr>
          <a:xfrm rot="5248959">
            <a:off x="10220828" y="975571"/>
            <a:ext cx="649224" cy="649224"/>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8" name="Pie 2"/>
          <p:cNvSpPr/>
          <p:nvPr/>
        </p:nvSpPr>
        <p:spPr>
          <a:xfrm rot="19688319">
            <a:off x="9636456" y="393351"/>
            <a:ext cx="694944" cy="694944"/>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40" name="Pie 3"/>
          <p:cNvSpPr/>
          <p:nvPr/>
        </p:nvSpPr>
        <p:spPr>
          <a:xfrm rot="11590903">
            <a:off x="9157166" y="1000245"/>
            <a:ext cx="576072" cy="576072"/>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Oval 17"/>
          <p:cNvSpPr/>
          <p:nvPr/>
        </p:nvSpPr>
        <p:spPr>
          <a:xfrm>
            <a:off x="8625141" y="398048"/>
            <a:ext cx="578330" cy="57833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sp>
        <p:nvSpPr>
          <p:cNvPr id="23" name="TextBox 22"/>
          <p:cNvSpPr txBox="1"/>
          <p:nvPr/>
        </p:nvSpPr>
        <p:spPr>
          <a:xfrm>
            <a:off x="8693300" y="474733"/>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2" name="Oval 11"/>
          <p:cNvSpPr/>
          <p:nvPr/>
        </p:nvSpPr>
        <p:spPr>
          <a:xfrm>
            <a:off x="10764385" y="398048"/>
            <a:ext cx="722913" cy="722913"/>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sp>
        <p:nvSpPr>
          <p:cNvPr id="24" name="TextBox 23"/>
          <p:cNvSpPr txBox="1"/>
          <p:nvPr/>
        </p:nvSpPr>
        <p:spPr>
          <a:xfrm>
            <a:off x="10850541" y="547834"/>
            <a:ext cx="549676"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25" name="TextBox 24"/>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26" name="TextBox 25"/>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27" name="TextBox 26"/>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29" name="TextBox 28"/>
          <p:cNvSpPr txBox="1"/>
          <p:nvPr/>
        </p:nvSpPr>
        <p:spPr>
          <a:xfrm>
            <a:off x="8516020" y="173031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
        <p:nvSpPr>
          <p:cNvPr id="31" name="TextBox 30"/>
          <p:cNvSpPr txBox="1"/>
          <p:nvPr/>
        </p:nvSpPr>
        <p:spPr>
          <a:xfrm>
            <a:off x="8932964" y="1717588"/>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2" name="TextBox 31"/>
          <p:cNvSpPr txBox="1"/>
          <p:nvPr/>
        </p:nvSpPr>
        <p:spPr>
          <a:xfrm>
            <a:off x="9713429" y="171758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3" name="TextBox 32"/>
          <p:cNvSpPr txBox="1"/>
          <p:nvPr/>
        </p:nvSpPr>
        <p:spPr>
          <a:xfrm>
            <a:off x="10101868" y="1717276"/>
            <a:ext cx="258849"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35" name="!!TextBox 34"/>
          <p:cNvSpPr txBox="1"/>
          <p:nvPr/>
        </p:nvSpPr>
        <p:spPr>
          <a:xfrm>
            <a:off x="10521048" y="171758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6" name="TextBox 35"/>
          <p:cNvSpPr txBox="1"/>
          <p:nvPr/>
        </p:nvSpPr>
        <p:spPr>
          <a:xfrm>
            <a:off x="10882334" y="1730315"/>
            <a:ext cx="892668" cy="496533"/>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37" name="TextBox 36"/>
          <p:cNvSpPr txBox="1"/>
          <p:nvPr/>
        </p:nvSpPr>
        <p:spPr>
          <a:xfrm>
            <a:off x="9308868" y="173031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cxnSp>
        <p:nvCxnSpPr>
          <p:cNvPr id="45" name="!!Straight Arrow Connector 44"/>
          <p:cNvCxnSpPr>
            <a:stCxn id="38" idx="1"/>
            <a:endCxn id="28" idx="0"/>
          </p:cNvCxnSpPr>
          <p:nvPr/>
        </p:nvCxnSpPr>
        <p:spPr>
          <a:xfrm>
            <a:off x="9983062" y="1088248"/>
            <a:ext cx="3132" cy="17339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34" idx="2"/>
            <a:endCxn id="28" idx="3"/>
          </p:cNvCxnSpPr>
          <p:nvPr/>
        </p:nvCxnSpPr>
        <p:spPr>
          <a:xfrm flipH="1">
            <a:off x="10085519" y="1313447"/>
            <a:ext cx="135580" cy="115482"/>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p:cNvCxnSpPr/>
          <p:nvPr/>
        </p:nvCxnSpPr>
        <p:spPr>
          <a:xfrm>
            <a:off x="9742771" y="1300183"/>
            <a:ext cx="127480" cy="121168"/>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D9B85E32-F241-46AF-9D02-749E917449E6}"/>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grpSp>
        <p:nvGrpSpPr>
          <p:cNvPr id="39" name="Group 38">
            <a:extLst>
              <a:ext uri="{FF2B5EF4-FFF2-40B4-BE49-F238E27FC236}">
                <a16:creationId xmlns:a16="http://schemas.microsoft.com/office/drawing/2014/main" id="{3D2255C4-6D11-482E-A1A8-821EB5B9675A}"/>
              </a:ext>
            </a:extLst>
          </p:cNvPr>
          <p:cNvGrpSpPr/>
          <p:nvPr/>
        </p:nvGrpSpPr>
        <p:grpSpPr>
          <a:xfrm>
            <a:off x="657089" y="1231431"/>
            <a:ext cx="1262432" cy="4099867"/>
            <a:chOff x="657089" y="1231431"/>
            <a:chExt cx="1262432" cy="4099867"/>
          </a:xfrm>
        </p:grpSpPr>
        <p:sp>
          <p:nvSpPr>
            <p:cNvPr id="42" name="!!Safety">
              <a:extLst>
                <a:ext uri="{FF2B5EF4-FFF2-40B4-BE49-F238E27FC236}">
                  <a16:creationId xmlns:a16="http://schemas.microsoft.com/office/drawing/2014/main" id="{85B1EB80-2EED-454E-8D74-97C75A2C8138}"/>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HPP">
              <a:extLst>
                <a:ext uri="{FF2B5EF4-FFF2-40B4-BE49-F238E27FC236}">
                  <a16:creationId xmlns:a16="http://schemas.microsoft.com/office/drawing/2014/main" id="{2FD2750C-8C31-4D43-B76D-E78C0F6F4631}"/>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lanning">
              <a:extLst>
                <a:ext uri="{FF2B5EF4-FFF2-40B4-BE49-F238E27FC236}">
                  <a16:creationId xmlns:a16="http://schemas.microsoft.com/office/drawing/2014/main" id="{B6E7A577-CE16-480D-B36B-CBD73A752A9A}"/>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PMO">
              <a:extLst>
                <a:ext uri="{FF2B5EF4-FFF2-40B4-BE49-F238E27FC236}">
                  <a16:creationId xmlns:a16="http://schemas.microsoft.com/office/drawing/2014/main" id="{F30E238C-7E17-4DEE-A9E2-8BA6A7E231A2}"/>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7" name="TextBox 56">
              <a:extLst>
                <a:ext uri="{FF2B5EF4-FFF2-40B4-BE49-F238E27FC236}">
                  <a16:creationId xmlns:a16="http://schemas.microsoft.com/office/drawing/2014/main" id="{E3057C28-2922-404C-8E5D-7DB01605144E}"/>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58" name="TextBox 57">
              <a:extLst>
                <a:ext uri="{FF2B5EF4-FFF2-40B4-BE49-F238E27FC236}">
                  <a16:creationId xmlns:a16="http://schemas.microsoft.com/office/drawing/2014/main" id="{CA6CA7B5-1C29-42E8-BC6B-F92870FB6EDB}"/>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59" name="TextBox 58">
              <a:extLst>
                <a:ext uri="{FF2B5EF4-FFF2-40B4-BE49-F238E27FC236}">
                  <a16:creationId xmlns:a16="http://schemas.microsoft.com/office/drawing/2014/main" id="{3EF39C6F-1894-4510-B9C9-075843838E67}"/>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60" name="TextBox 59">
              <a:extLst>
                <a:ext uri="{FF2B5EF4-FFF2-40B4-BE49-F238E27FC236}">
                  <a16:creationId xmlns:a16="http://schemas.microsoft.com/office/drawing/2014/main" id="{F4E6FB84-B210-48BE-BE46-05725001DCE0}"/>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grpSp>
    </p:spTree>
    <p:extLst>
      <p:ext uri="{BB962C8B-B14F-4D97-AF65-F5344CB8AC3E}">
        <p14:creationId xmlns:p14="http://schemas.microsoft.com/office/powerpoint/2010/main" val="27332439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56" name="TextBox 29"/>
          <p:cNvSpPr txBox="1"/>
          <p:nvPr/>
        </p:nvSpPr>
        <p:spPr>
          <a:xfrm>
            <a:off x="6313302" y="5579425"/>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58" name="Chart 57"/>
          <p:cNvGraphicFramePr>
            <a:graphicFrameLocks/>
          </p:cNvGraphicFramePr>
          <p:nvPr/>
        </p:nvGraphicFramePr>
        <p:xfrm>
          <a:off x="5861330"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Box 51"/>
          <p:cNvSpPr txBox="1"/>
          <p:nvPr/>
        </p:nvSpPr>
        <p:spPr>
          <a:xfrm>
            <a:off x="494919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5443384"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TextBox 53"/>
          <p:cNvSpPr txBox="1"/>
          <p:nvPr/>
        </p:nvSpPr>
        <p:spPr>
          <a:xfrm>
            <a:off x="5214106"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7" name="Chart 56"/>
          <p:cNvGraphicFramePr>
            <a:graphicFrameLocks/>
          </p:cNvGraphicFramePr>
          <p:nvPr/>
        </p:nvGraphicFramePr>
        <p:xfrm>
          <a:off x="4314333" y="3138580"/>
          <a:ext cx="2028825" cy="2524646"/>
        </p:xfrm>
        <a:graphic>
          <a:graphicData uri="http://schemas.openxmlformats.org/drawingml/2006/chart">
            <c:chart xmlns:c="http://schemas.openxmlformats.org/drawingml/2006/chart" xmlns:r="http://schemas.openxmlformats.org/officeDocument/2006/relationships" r:id="rId3"/>
          </a:graphicData>
        </a:graphic>
      </p:graphicFrame>
      <p:sp>
        <p:nvSpPr>
          <p:cNvPr id="47" name="TextBox 46"/>
          <p:cNvSpPr txBox="1"/>
          <p:nvPr/>
        </p:nvSpPr>
        <p:spPr>
          <a:xfrm>
            <a:off x="3966948" y="3901725"/>
            <a:ext cx="4258101" cy="1200329"/>
          </a:xfrm>
          <a:prstGeom prst="rect">
            <a:avLst/>
          </a:prstGeom>
          <a:solidFill>
            <a:srgbClr val="FFFFFF">
              <a:alpha val="85098"/>
            </a:srgbClr>
          </a:solidFill>
          <a:effectLst>
            <a:innerShdw blurRad="254000">
              <a:srgbClr val="C46627"/>
            </a:inn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1">
                    <a:lumMod val="50000"/>
                  </a:schemeClr>
                </a:solidFill>
                <a:effectLst/>
                <a:uLnTx/>
                <a:uFillTx/>
              </a:rPr>
              <a:t>FOR TRIBES ELIGIBLE TO RECEIVE SUPPLEMENTAL FUNDING, CALCULATE THE DIFFERENCE.</a:t>
            </a:r>
          </a:p>
        </p:txBody>
      </p:sp>
    </p:spTree>
    <p:extLst>
      <p:ext uri="{BB962C8B-B14F-4D97-AF65-F5344CB8AC3E}">
        <p14:creationId xmlns:p14="http://schemas.microsoft.com/office/powerpoint/2010/main" val="1500781937"/>
      </p:ext>
    </p:extLst>
  </p:cSld>
  <p:clrMapOvr>
    <a:masterClrMapping/>
  </p:clrMapOvr>
  <mc:AlternateContent xmlns:mc="http://schemas.openxmlformats.org/markup-compatibility/2006" xmlns:p14="http://schemas.microsoft.com/office/powerpoint/2010/main">
    <mc:Choice Requires="p14">
      <p:transition spd="med" p14:dur="700" advClick="0" advTm="4000">
        <p:fade/>
      </p:transition>
    </mc:Choice>
    <mc:Fallback xmlns="">
      <p:transition spd="med" advClick="0" advTm="4000">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graphicFrame>
        <p:nvGraphicFramePr>
          <p:cNvPr id="58" name="Chart 57"/>
          <p:cNvGraphicFramePr>
            <a:graphicFrameLocks/>
          </p:cNvGraphicFramePr>
          <p:nvPr/>
        </p:nvGraphicFramePr>
        <p:xfrm>
          <a:off x="5072904"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5683250" y="3454400"/>
            <a:ext cx="812800" cy="2101850"/>
          </a:xfrm>
          <a:prstGeom prst="rect">
            <a:avLst/>
          </a:prstGeom>
          <a:solidFill>
            <a:srgbClr val="3C3B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7" name="Chart 56"/>
          <p:cNvGraphicFramePr>
            <a:graphicFrameLocks/>
          </p:cNvGraphicFramePr>
          <p:nvPr>
            <p:extLst>
              <p:ext uri="{D42A27DB-BD31-4B8C-83A1-F6EECF244321}">
                <p14:modId xmlns:p14="http://schemas.microsoft.com/office/powerpoint/2010/main" val="2127494404"/>
              </p:ext>
            </p:extLst>
          </p:nvPr>
        </p:nvGraphicFramePr>
        <p:xfrm>
          <a:off x="5072904" y="3138581"/>
          <a:ext cx="2028825" cy="252464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411145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graphicFrame>
        <p:nvGraphicFramePr>
          <p:cNvPr id="58" name="Chart 57"/>
          <p:cNvGraphicFramePr>
            <a:graphicFrameLocks/>
          </p:cNvGraphicFramePr>
          <p:nvPr/>
        </p:nvGraphicFramePr>
        <p:xfrm>
          <a:off x="5072904" y="2724137"/>
          <a:ext cx="2028825" cy="2939090"/>
        </p:xfrm>
        <a:graphic>
          <a:graphicData uri="http://schemas.openxmlformats.org/drawingml/2006/chart">
            <c:chart xmlns:c="http://schemas.openxmlformats.org/drawingml/2006/chart" xmlns:r="http://schemas.openxmlformats.org/officeDocument/2006/relationships" r:id="rId2"/>
          </a:graphicData>
        </a:graphic>
      </p:graphicFrame>
      <p:sp>
        <p:nvSpPr>
          <p:cNvPr id="42" name="Rectangle 41"/>
          <p:cNvSpPr/>
          <p:nvPr/>
        </p:nvSpPr>
        <p:spPr>
          <a:xfrm>
            <a:off x="5683250" y="3454400"/>
            <a:ext cx="812800" cy="2101850"/>
          </a:xfrm>
          <a:prstGeom prst="rect">
            <a:avLst/>
          </a:prstGeom>
          <a:solidFill>
            <a:srgbClr val="3C3B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7" name="Chart 56"/>
          <p:cNvGraphicFramePr>
            <a:graphicFrameLocks/>
          </p:cNvGraphicFramePr>
          <p:nvPr/>
        </p:nvGraphicFramePr>
        <p:xfrm>
          <a:off x="5072904" y="3138581"/>
          <a:ext cx="2028825" cy="25246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1" name="Chart 40">
            <a:extLst>
              <a:ext uri="{FF2B5EF4-FFF2-40B4-BE49-F238E27FC236}">
                <a16:creationId xmlns:a16="http://schemas.microsoft.com/office/drawing/2014/main" id="{C83016FF-5324-4402-880A-26ADAE7C339F}"/>
              </a:ext>
            </a:extLst>
          </p:cNvPr>
          <p:cNvGraphicFramePr>
            <a:graphicFrameLocks/>
          </p:cNvGraphicFramePr>
          <p:nvPr>
            <p:extLst>
              <p:ext uri="{D42A27DB-BD31-4B8C-83A1-F6EECF244321}">
                <p14:modId xmlns:p14="http://schemas.microsoft.com/office/powerpoint/2010/main" val="1251502969"/>
              </p:ext>
            </p:extLst>
          </p:nvPr>
        </p:nvGraphicFramePr>
        <p:xfrm>
          <a:off x="5072904" y="2902744"/>
          <a:ext cx="2028825" cy="6910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5310575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000"/>
                                        <p:tgtEl>
                                          <p:spTgt spid="57"/>
                                        </p:tgtEl>
                                      </p:cBhvr>
                                    </p:animEffect>
                                    <p:set>
                                      <p:cBhvr>
                                        <p:cTn id="7" dur="1" fill="hold">
                                          <p:stCondLst>
                                            <p:cond delay="1999"/>
                                          </p:stCondLst>
                                        </p:cTn>
                                        <p:tgtEl>
                                          <p:spTgt spid="57"/>
                                        </p:tgtEl>
                                        <p:attrNameLst>
                                          <p:attrName>style.visibility</p:attrName>
                                        </p:attrNameLst>
                                      </p:cBhvr>
                                      <p:to>
                                        <p:strVal val="hidden"/>
                                      </p:to>
                                    </p:set>
                                  </p:childTnLst>
                                </p:cTn>
                              </p:par>
                              <p:par>
                                <p:cTn id="8" presetID="10" presetClass="entr" presetSubtype="0" fill="hold" grpId="0" nodeType="withEffect">
                                  <p:stCondLst>
                                    <p:cond delay="25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0"/>
                                        <p:tgtEl>
                                          <p:spTgt spid="41"/>
                                        </p:tgtEl>
                                      </p:cBhvr>
                                    </p:animEffect>
                                  </p:childTnLst>
                                </p:cTn>
                              </p:par>
                            </p:childTnLst>
                          </p:cTn>
                        </p:par>
                        <p:par>
                          <p:cTn id="11" fill="hold">
                            <p:stCondLst>
                              <p:cond delay="2250"/>
                            </p:stCondLst>
                            <p:childTnLst>
                              <p:par>
                                <p:cTn id="12" presetID="1" presetClass="exit" presetSubtype="0" fill="hold" grpId="0" nodeType="afterEffect">
                                  <p:stCondLst>
                                    <p:cond delay="0"/>
                                  </p:stCondLst>
                                  <p:childTnLst>
                                    <p:set>
                                      <p:cBhvr>
                                        <p:cTn id="13" dur="1" fill="hold">
                                          <p:stCondLst>
                                            <p:cond delay="0"/>
                                          </p:stCondLst>
                                        </p:cTn>
                                        <p:tgtEl>
                                          <p:spTgt spid="58"/>
                                        </p:tgtEl>
                                        <p:attrNameLst>
                                          <p:attrName>style.visibility</p:attrName>
                                        </p:attrNameLst>
                                      </p:cBhvr>
                                      <p:to>
                                        <p:strVal val="hidden"/>
                                      </p:to>
                                    </p:set>
                                  </p:childTnLst>
                                </p:cTn>
                              </p:par>
                            </p:childTnLst>
                          </p:cTn>
                        </p:par>
                        <p:par>
                          <p:cTn id="14" fill="hold">
                            <p:stCondLst>
                              <p:cond delay="2250"/>
                            </p:stCondLst>
                            <p:childTnLst>
                              <p:par>
                                <p:cTn id="15" presetID="1" presetClass="exit" presetSubtype="0" fill="hold" grpId="0" nodeType="afterEffect">
                                  <p:stCondLst>
                                    <p:cond delay="0"/>
                                  </p:stCondLst>
                                  <p:childTnLst>
                                    <p:set>
                                      <p:cBhvr>
                                        <p:cTn id="16" dur="1" fill="hold">
                                          <p:stCondLst>
                                            <p:cond delay="0"/>
                                          </p:stCondLst>
                                        </p:cTn>
                                        <p:tgtEl>
                                          <p:spTgt spid="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AsOne/>
      </p:bldGraphic>
      <p:bldP spid="42" grpId="0" animBg="1"/>
      <p:bldGraphic spid="57" grpId="0">
        <p:bldAsOne/>
      </p:bldGraphic>
      <p:bldGraphic spid="41" grpId="0">
        <p:bldAsOne/>
      </p:bldGraphic>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graphicFrame>
        <p:nvGraphicFramePr>
          <p:cNvPr id="47" name="Chart 46"/>
          <p:cNvGraphicFramePr>
            <a:graphicFrameLocks/>
          </p:cNvGraphicFramePr>
          <p:nvPr>
            <p:extLst>
              <p:ext uri="{D42A27DB-BD31-4B8C-83A1-F6EECF244321}">
                <p14:modId xmlns:p14="http://schemas.microsoft.com/office/powerpoint/2010/main" val="2628400409"/>
              </p:ext>
            </p:extLst>
          </p:nvPr>
        </p:nvGraphicFramePr>
        <p:xfrm>
          <a:off x="5072904" y="2902744"/>
          <a:ext cx="2028825" cy="6910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1673526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graphicFrame>
        <p:nvGraphicFramePr>
          <p:cNvPr id="47" name="Chart 46"/>
          <p:cNvGraphicFramePr>
            <a:graphicFrameLocks/>
          </p:cNvGraphicFramePr>
          <p:nvPr>
            <p:extLst>
              <p:ext uri="{D42A27DB-BD31-4B8C-83A1-F6EECF244321}">
                <p14:modId xmlns:p14="http://schemas.microsoft.com/office/powerpoint/2010/main" val="3093096261"/>
              </p:ext>
            </p:extLst>
          </p:nvPr>
        </p:nvGraphicFramePr>
        <p:xfrm>
          <a:off x="5072904" y="2902744"/>
          <a:ext cx="2028825" cy="691037"/>
        </p:xfrm>
        <a:graphic>
          <a:graphicData uri="http://schemas.openxmlformats.org/drawingml/2006/chart">
            <c:chart xmlns:c="http://schemas.openxmlformats.org/drawingml/2006/chart" xmlns:r="http://schemas.openxmlformats.org/officeDocument/2006/relationships" r:id="rId2"/>
          </a:graphicData>
        </a:graphic>
      </p:graphicFrame>
      <p:sp>
        <p:nvSpPr>
          <p:cNvPr id="48" name="TextBox 47"/>
          <p:cNvSpPr txBox="1"/>
          <p:nvPr/>
        </p:nvSpPr>
        <p:spPr>
          <a:xfrm>
            <a:off x="4189052" y="3911550"/>
            <a:ext cx="379652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THIS DIFFERENCE IS INFORMALLY KNOWN AS “THE DELTA” FOR THE TRIBE.</a:t>
            </a:r>
          </a:p>
        </p:txBody>
      </p:sp>
      <p:sp>
        <p:nvSpPr>
          <p:cNvPr id="9" name="Action Button: Go Forward or Next 8">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0" name="Action Button: Go Back or Previous 9">
            <a:hlinkClick r:id="rId3"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1862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4196622" y="2587726"/>
            <a:ext cx="379652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FIND THE DELTAS FOR ALL ELIGIBLE TRIBES IN A REGION.</a:t>
            </a:r>
          </a:p>
        </p:txBody>
      </p:sp>
    </p:spTree>
    <p:extLst>
      <p:ext uri="{BB962C8B-B14F-4D97-AF65-F5344CB8AC3E}">
        <p14:creationId xmlns:p14="http://schemas.microsoft.com/office/powerpoint/2010/main" val="40894687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4196622" y="2587726"/>
            <a:ext cx="3796527"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FIND THE DELTAS FOR ALL ELIGIBLE TRIBES IN A REGION.</a:t>
            </a:r>
          </a:p>
        </p:txBody>
      </p:sp>
    </p:spTree>
    <p:extLst>
      <p:ext uri="{BB962C8B-B14F-4D97-AF65-F5344CB8AC3E}">
        <p14:creationId xmlns:p14="http://schemas.microsoft.com/office/powerpoint/2010/main" val="35739256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Tree>
    <p:extLst>
      <p:ext uri="{BB962C8B-B14F-4D97-AF65-F5344CB8AC3E}">
        <p14:creationId xmlns:p14="http://schemas.microsoft.com/office/powerpoint/2010/main" val="30739365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1" name="TextBox 50"/>
          <p:cNvSpPr txBox="1"/>
          <p:nvPr/>
        </p:nvSpPr>
        <p:spPr>
          <a:xfrm>
            <a:off x="531585"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Tree>
    <p:extLst>
      <p:ext uri="{BB962C8B-B14F-4D97-AF65-F5344CB8AC3E}">
        <p14:creationId xmlns:p14="http://schemas.microsoft.com/office/powerpoint/2010/main" val="400241879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1" name="TextBox 50"/>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3" name="Oval 62"/>
          <p:cNvSpPr/>
          <p:nvPr/>
        </p:nvSpPr>
        <p:spPr>
          <a:xfrm>
            <a:off x="6431079" y="3419694"/>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extBox 63"/>
          <p:cNvSpPr txBox="1"/>
          <p:nvPr/>
        </p:nvSpPr>
        <p:spPr>
          <a:xfrm>
            <a:off x="6719120" y="443450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5" name="TextBox 64"/>
          <p:cNvSpPr txBox="1"/>
          <p:nvPr/>
        </p:nvSpPr>
        <p:spPr>
          <a:xfrm>
            <a:off x="9543293" y="443450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66" name="Pie 1"/>
          <p:cNvSpPr/>
          <p:nvPr/>
        </p:nvSpPr>
        <p:spPr>
          <a:xfrm>
            <a:off x="10426689" y="3535079"/>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7" name="Pie 2"/>
          <p:cNvSpPr/>
          <p:nvPr/>
        </p:nvSpPr>
        <p:spPr>
          <a:xfrm>
            <a:off x="9171910" y="3431402"/>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8" name="Pie 3"/>
          <p:cNvSpPr/>
          <p:nvPr/>
        </p:nvSpPr>
        <p:spPr>
          <a:xfrm>
            <a:off x="8085504" y="3513651"/>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9" name="TextBox 68"/>
          <p:cNvSpPr txBox="1"/>
          <p:nvPr/>
        </p:nvSpPr>
        <p:spPr>
          <a:xfrm>
            <a:off x="8125149" y="3711360"/>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70" name="TextBox 69"/>
          <p:cNvSpPr txBox="1"/>
          <p:nvPr/>
        </p:nvSpPr>
        <p:spPr>
          <a:xfrm>
            <a:off x="10507708" y="3715582"/>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71" name="TextBox 70"/>
          <p:cNvSpPr txBox="1"/>
          <p:nvPr/>
        </p:nvSpPr>
        <p:spPr>
          <a:xfrm>
            <a:off x="9216780" y="3723479"/>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72" name="TextBox 71"/>
          <p:cNvSpPr txBox="1"/>
          <p:nvPr/>
        </p:nvSpPr>
        <p:spPr>
          <a:xfrm>
            <a:off x="8085504" y="4367794"/>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3" name="Rectangle 72"/>
          <p:cNvSpPr/>
          <p:nvPr/>
        </p:nvSpPr>
        <p:spPr>
          <a:xfrm>
            <a:off x="6474544" y="3811211"/>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19112180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grpSp>
        <p:nvGrpSpPr>
          <p:cNvPr id="43" name="Group 42"/>
          <p:cNvGrpSpPr>
            <a:grpSpLocks noChangeAspect="1"/>
          </p:cNvGrpSpPr>
          <p:nvPr/>
        </p:nvGrpSpPr>
        <p:grpSpPr>
          <a:xfrm>
            <a:off x="8516020" y="398048"/>
            <a:ext cx="3258982" cy="1828800"/>
            <a:chOff x="2051720" y="395000"/>
            <a:chExt cx="9893357" cy="5551724"/>
          </a:xfrm>
        </p:grpSpPr>
        <p:sp>
          <p:nvSpPr>
            <p:cNvPr id="44" name="Oval 43"/>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TextBox 44"/>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6" name="Oval 45"/>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TextBox 49"/>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TextBox 50"/>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2" name="TextBox 51"/>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3" name="TextBox 52"/>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4" name="TextBox 53"/>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5" name="Straight Arrow Connector 54"/>
            <p:cNvCxnSpPr>
              <a:stCxn id="49" idx="0"/>
              <a:endCxn id="54"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1"/>
              <a:endCxn id="54"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7" idx="2"/>
              <a:endCxn id="54"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9" name="TextBox 58"/>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0" name="TextBox 59"/>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2" name="TextBox 61"/>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3" name="TextBox 62"/>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4" name="TextBox 63"/>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65" name="Rectangle 64"/>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Rectangle 1"/>
          <p:cNvSpPr/>
          <p:nvPr/>
        </p:nvSpPr>
        <p:spPr>
          <a:xfrm>
            <a:off x="3107471" y="2327369"/>
            <a:ext cx="6096000" cy="1938992"/>
          </a:xfrm>
          <a:prstGeom prst="rect">
            <a:avLst/>
          </a:prstGeom>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5">
                    <a:lumMod val="20000"/>
                    <a:lumOff val="80000"/>
                  </a:schemeClr>
                </a:solidFill>
                <a:effectLst/>
                <a:uLnTx/>
                <a:uFillTx/>
              </a:rPr>
              <a:t>TRIBAL TRANSPORTATION SET-ASIDES ARE DEFINED IN STATUTE BY PERCENTAGES DEDUCTED FROM THE TOTAL TRIBAL TRANSPORTATION PROGRAM FUNDING ALLOCATION.</a:t>
            </a:r>
          </a:p>
        </p:txBody>
      </p:sp>
      <p:sp>
        <p:nvSpPr>
          <p:cNvPr id="38" name="Action Button: Go Forward or Next 3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9" name="TextBox 38">
            <a:extLst>
              <a:ext uri="{FF2B5EF4-FFF2-40B4-BE49-F238E27FC236}">
                <a16:creationId xmlns:a16="http://schemas.microsoft.com/office/drawing/2014/main" id="{6E9089E7-B919-40D9-B265-CBC0F600A40E}"/>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40" name="!!Safety">
            <a:extLst>
              <a:ext uri="{FF2B5EF4-FFF2-40B4-BE49-F238E27FC236}">
                <a16:creationId xmlns:a16="http://schemas.microsoft.com/office/drawing/2014/main" id="{331EF8DA-0100-400A-981C-388428E8D92F}"/>
              </a:ext>
            </a:extLst>
          </p:cNvPr>
          <p:cNvSpPr/>
          <p:nvPr/>
        </p:nvSpPr>
        <p:spPr>
          <a:xfrm rot="16200000">
            <a:off x="741921" y="2863827"/>
            <a:ext cx="1104892" cy="1104892"/>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240">
                <a:moveTo>
                  <a:pt x="0" y="388620"/>
                </a:moveTo>
                <a:cubicBezTo>
                  <a:pt x="0" y="156686"/>
                  <a:pt x="173991" y="0"/>
                  <a:pt x="388620" y="0"/>
                </a:cubicBezTo>
                <a:cubicBezTo>
                  <a:pt x="603249" y="0"/>
                  <a:pt x="777240" y="173991"/>
                  <a:pt x="777240" y="388620"/>
                </a:cubicBezTo>
                <a:cubicBezTo>
                  <a:pt x="777240" y="603249"/>
                  <a:pt x="603249" y="777240"/>
                  <a:pt x="388620" y="777240"/>
                </a:cubicBezTo>
                <a:cubicBezTo>
                  <a:pt x="173991" y="777240"/>
                  <a:pt x="0" y="620554"/>
                  <a:pt x="0" y="388620"/>
                </a:cubicBezTo>
                <a:close/>
              </a:path>
            </a:pathLst>
          </a:custGeom>
          <a:solidFill>
            <a:srgbClr val="A063C6"/>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PP">
            <a:extLst>
              <a:ext uri="{FF2B5EF4-FFF2-40B4-BE49-F238E27FC236}">
                <a16:creationId xmlns:a16="http://schemas.microsoft.com/office/drawing/2014/main" id="{8F0FDE4F-151B-4EAB-9188-DCB7BB266127}"/>
              </a:ext>
            </a:extLst>
          </p:cNvPr>
          <p:cNvSpPr/>
          <p:nvPr/>
        </p:nvSpPr>
        <p:spPr>
          <a:xfrm>
            <a:off x="1011277" y="2153153"/>
            <a:ext cx="566181" cy="566192"/>
          </a:xfrm>
          <a:custGeom>
            <a:avLst/>
            <a:gdLst>
              <a:gd name="connsiteX0" fmla="*/ 0 w 960120"/>
              <a:gd name="connsiteY0" fmla="*/ 480060 h 960120"/>
              <a:gd name="connsiteX1" fmla="*/ 480060 w 960120"/>
              <a:gd name="connsiteY1" fmla="*/ 0 h 960120"/>
              <a:gd name="connsiteX2" fmla="*/ 960120 w 960120"/>
              <a:gd name="connsiteY2" fmla="*/ 480060 h 960120"/>
              <a:gd name="connsiteX3" fmla="*/ 480060 w 960120"/>
              <a:gd name="connsiteY3" fmla="*/ 960120 h 960120"/>
              <a:gd name="connsiteX4" fmla="*/ 0 w 960120"/>
              <a:gd name="connsiteY4" fmla="*/ 480060 h 960120"/>
              <a:gd name="connsiteX0" fmla="*/ 0 w 960120"/>
              <a:gd name="connsiteY0" fmla="*/ 480079 h 960139"/>
              <a:gd name="connsiteX1" fmla="*/ 480060 w 960120"/>
              <a:gd name="connsiteY1" fmla="*/ 19 h 960139"/>
              <a:gd name="connsiteX2" fmla="*/ 960120 w 960120"/>
              <a:gd name="connsiteY2" fmla="*/ 480079 h 960139"/>
              <a:gd name="connsiteX3" fmla="*/ 480060 w 960120"/>
              <a:gd name="connsiteY3" fmla="*/ 960139 h 960139"/>
              <a:gd name="connsiteX4" fmla="*/ 0 w 960120"/>
              <a:gd name="connsiteY4" fmla="*/ 480079 h 9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0" h="960139">
                <a:moveTo>
                  <a:pt x="0" y="480079"/>
                </a:moveTo>
                <a:cubicBezTo>
                  <a:pt x="0" y="214949"/>
                  <a:pt x="217311" y="2400"/>
                  <a:pt x="480060" y="19"/>
                </a:cubicBezTo>
                <a:cubicBezTo>
                  <a:pt x="742809" y="-2362"/>
                  <a:pt x="960120" y="214949"/>
                  <a:pt x="960120" y="480079"/>
                </a:cubicBezTo>
                <a:cubicBezTo>
                  <a:pt x="960120" y="745209"/>
                  <a:pt x="745190" y="960139"/>
                  <a:pt x="480060" y="960139"/>
                </a:cubicBezTo>
                <a:cubicBezTo>
                  <a:pt x="214930" y="960139"/>
                  <a:pt x="0" y="745209"/>
                  <a:pt x="0" y="480079"/>
                </a:cubicBezTo>
                <a:close/>
              </a:path>
            </a:pathLst>
          </a:custGeom>
          <a:solidFill>
            <a:srgbClr val="B6B2B2"/>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lanning">
            <a:extLst>
              <a:ext uri="{FF2B5EF4-FFF2-40B4-BE49-F238E27FC236}">
                <a16:creationId xmlns:a16="http://schemas.microsoft.com/office/drawing/2014/main" id="{ED8F15B4-12A0-44A0-A10F-4604EA355618}"/>
              </a:ext>
            </a:extLst>
          </p:cNvPr>
          <p:cNvSpPr/>
          <p:nvPr/>
        </p:nvSpPr>
        <p:spPr>
          <a:xfrm rot="16200000">
            <a:off x="899399" y="1231384"/>
            <a:ext cx="777240" cy="777333"/>
          </a:xfrm>
          <a:custGeom>
            <a:avLst/>
            <a:gdLst>
              <a:gd name="connsiteX0" fmla="*/ 0 w 777240"/>
              <a:gd name="connsiteY0" fmla="*/ 388620 h 777240"/>
              <a:gd name="connsiteX1" fmla="*/ 388620 w 777240"/>
              <a:gd name="connsiteY1" fmla="*/ 0 h 777240"/>
              <a:gd name="connsiteX2" fmla="*/ 777240 w 777240"/>
              <a:gd name="connsiteY2" fmla="*/ 388620 h 777240"/>
              <a:gd name="connsiteX3" fmla="*/ 388620 w 777240"/>
              <a:gd name="connsiteY3" fmla="*/ 777240 h 777240"/>
              <a:gd name="connsiteX4" fmla="*/ 0 w 777240"/>
              <a:gd name="connsiteY4" fmla="*/ 388620 h 777240"/>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 name="connsiteX0" fmla="*/ 0 w 777240"/>
              <a:gd name="connsiteY0" fmla="*/ 388713 h 777333"/>
              <a:gd name="connsiteX1" fmla="*/ 388620 w 777240"/>
              <a:gd name="connsiteY1" fmla="*/ 93 h 777333"/>
              <a:gd name="connsiteX2" fmla="*/ 777240 w 777240"/>
              <a:gd name="connsiteY2" fmla="*/ 388713 h 777333"/>
              <a:gd name="connsiteX3" fmla="*/ 388620 w 777240"/>
              <a:gd name="connsiteY3" fmla="*/ 777333 h 777333"/>
              <a:gd name="connsiteX4" fmla="*/ 0 w 777240"/>
              <a:gd name="connsiteY4" fmla="*/ 388713 h 77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777333">
                <a:moveTo>
                  <a:pt x="0" y="388713"/>
                </a:moveTo>
                <a:cubicBezTo>
                  <a:pt x="0" y="174084"/>
                  <a:pt x="173991" y="4855"/>
                  <a:pt x="388620" y="93"/>
                </a:cubicBezTo>
                <a:cubicBezTo>
                  <a:pt x="603249" y="-4669"/>
                  <a:pt x="777240" y="174084"/>
                  <a:pt x="777240" y="388713"/>
                </a:cubicBezTo>
                <a:cubicBezTo>
                  <a:pt x="777240" y="603342"/>
                  <a:pt x="603249" y="777333"/>
                  <a:pt x="388620" y="777333"/>
                </a:cubicBezTo>
                <a:cubicBezTo>
                  <a:pt x="173991" y="777333"/>
                  <a:pt x="0" y="603342"/>
                  <a:pt x="0" y="388713"/>
                </a:cubicBezTo>
                <a:close/>
              </a:path>
            </a:pathLst>
          </a:custGeom>
          <a:solidFill>
            <a:srgbClr val="FFE16A"/>
          </a:solidFill>
          <a:ln>
            <a:solidFill>
              <a:srgbClr val="000000"/>
            </a:solidFill>
          </a:ln>
          <a:scene3d>
            <a:camera prst="orthographicFront"/>
            <a:lightRig rig="threePt" dir="t"/>
          </a:scene3d>
          <a:sp3d prstMaterial="soft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PMO">
            <a:extLst>
              <a:ext uri="{FF2B5EF4-FFF2-40B4-BE49-F238E27FC236}">
                <a16:creationId xmlns:a16="http://schemas.microsoft.com/office/drawing/2014/main" id="{79783D34-EED4-4354-8661-61E9484F05A7}"/>
              </a:ext>
            </a:extLst>
          </p:cNvPr>
          <p:cNvSpPr/>
          <p:nvPr/>
        </p:nvSpPr>
        <p:spPr>
          <a:xfrm rot="16200000">
            <a:off x="664455" y="4076232"/>
            <a:ext cx="1247700" cy="1262432"/>
          </a:xfrm>
          <a:custGeom>
            <a:avLst/>
            <a:gdLst>
              <a:gd name="connsiteX0" fmla="*/ 1920240 w 1920240"/>
              <a:gd name="connsiteY0" fmla="*/ 960120 h 1920240"/>
              <a:gd name="connsiteX1" fmla="*/ 1202592 w 1920240"/>
              <a:gd name="connsiteY1" fmla="*/ 1889118 h 1920240"/>
              <a:gd name="connsiteX2" fmla="*/ 122469 w 1920240"/>
              <a:gd name="connsiteY2" fmla="*/ 1429345 h 1920240"/>
              <a:gd name="connsiteX3" fmla="*/ 960120 w 1920240"/>
              <a:gd name="connsiteY3" fmla="*/ 960120 h 1920240"/>
              <a:gd name="connsiteX4" fmla="*/ 1920240 w 1920240"/>
              <a:gd name="connsiteY4" fmla="*/ 960120 h 1920240"/>
              <a:gd name="connsiteX0" fmla="*/ 1797771 w 1797771"/>
              <a:gd name="connsiteY0" fmla="*/ 0 h 960208"/>
              <a:gd name="connsiteX1" fmla="*/ 1080123 w 1797771"/>
              <a:gd name="connsiteY1" fmla="*/ 928998 h 960208"/>
              <a:gd name="connsiteX2" fmla="*/ 0 w 1797771"/>
              <a:gd name="connsiteY2" fmla="*/ 469225 h 960208"/>
              <a:gd name="connsiteX3" fmla="*/ 837651 w 1797771"/>
              <a:gd name="connsiteY3" fmla="*/ 0 h 960208"/>
              <a:gd name="connsiteX4" fmla="*/ 1797771 w 1797771"/>
              <a:gd name="connsiteY4" fmla="*/ 0 h 960208"/>
              <a:gd name="connsiteX0" fmla="*/ 1797771 w 1797771"/>
              <a:gd name="connsiteY0" fmla="*/ 314323 h 1274531"/>
              <a:gd name="connsiteX1" fmla="*/ 1080123 w 1797771"/>
              <a:gd name="connsiteY1" fmla="*/ 1243321 h 1274531"/>
              <a:gd name="connsiteX2" fmla="*/ 0 w 1797771"/>
              <a:gd name="connsiteY2" fmla="*/ 783548 h 1274531"/>
              <a:gd name="connsiteX3" fmla="*/ 982908 w 1797771"/>
              <a:gd name="connsiteY3" fmla="*/ 0 h 1274531"/>
              <a:gd name="connsiteX4" fmla="*/ 1797771 w 1797771"/>
              <a:gd name="connsiteY4" fmla="*/ 314323 h 1274531"/>
              <a:gd name="connsiteX0" fmla="*/ 1435821 w 1435821"/>
              <a:gd name="connsiteY0" fmla="*/ 314323 h 1245197"/>
              <a:gd name="connsiteX1" fmla="*/ 718173 w 1435821"/>
              <a:gd name="connsiteY1" fmla="*/ 1243321 h 1245197"/>
              <a:gd name="connsiteX2" fmla="*/ 0 w 1435821"/>
              <a:gd name="connsiteY2" fmla="*/ 507323 h 1245197"/>
              <a:gd name="connsiteX3" fmla="*/ 620958 w 1435821"/>
              <a:gd name="connsiteY3" fmla="*/ 0 h 1245197"/>
              <a:gd name="connsiteX4" fmla="*/ 1435821 w 1435821"/>
              <a:gd name="connsiteY4" fmla="*/ 314323 h 1245197"/>
              <a:gd name="connsiteX0" fmla="*/ 1200077 w 1200077"/>
              <a:gd name="connsiteY0" fmla="*/ 628648 h 1244724"/>
              <a:gd name="connsiteX1" fmla="*/ 718173 w 1200077"/>
              <a:gd name="connsiteY1" fmla="*/ 1243321 h 1244724"/>
              <a:gd name="connsiteX2" fmla="*/ 0 w 1200077"/>
              <a:gd name="connsiteY2" fmla="*/ 507323 h 1244724"/>
              <a:gd name="connsiteX3" fmla="*/ 620958 w 1200077"/>
              <a:gd name="connsiteY3" fmla="*/ 0 h 1244724"/>
              <a:gd name="connsiteX4" fmla="*/ 1200077 w 1200077"/>
              <a:gd name="connsiteY4" fmla="*/ 628648 h 1244724"/>
              <a:gd name="connsiteX0" fmla="*/ 1240555 w 1240555"/>
              <a:gd name="connsiteY0" fmla="*/ 626270 h 1244660"/>
              <a:gd name="connsiteX1" fmla="*/ 718173 w 1240555"/>
              <a:gd name="connsiteY1" fmla="*/ 1243321 h 1244660"/>
              <a:gd name="connsiteX2" fmla="*/ 0 w 1240555"/>
              <a:gd name="connsiteY2" fmla="*/ 507323 h 1244660"/>
              <a:gd name="connsiteX3" fmla="*/ 620958 w 1240555"/>
              <a:gd name="connsiteY3" fmla="*/ 0 h 1244660"/>
              <a:gd name="connsiteX4" fmla="*/ 1240555 w 1240555"/>
              <a:gd name="connsiteY4" fmla="*/ 626270 h 1244660"/>
              <a:gd name="connsiteX0" fmla="*/ 1240555 w 1240555"/>
              <a:gd name="connsiteY0" fmla="*/ 626270 h 1256502"/>
              <a:gd name="connsiteX1" fmla="*/ 615780 w 1240555"/>
              <a:gd name="connsiteY1" fmla="*/ 1255230 h 1256502"/>
              <a:gd name="connsiteX2" fmla="*/ 0 w 1240555"/>
              <a:gd name="connsiteY2" fmla="*/ 507323 h 1256502"/>
              <a:gd name="connsiteX3" fmla="*/ 620958 w 1240555"/>
              <a:gd name="connsiteY3" fmla="*/ 0 h 1256502"/>
              <a:gd name="connsiteX4" fmla="*/ 1240555 w 1240555"/>
              <a:gd name="connsiteY4" fmla="*/ 626270 h 1256502"/>
              <a:gd name="connsiteX0" fmla="*/ 1266750 w 1266750"/>
              <a:gd name="connsiteY0" fmla="*/ 626270 h 1255234"/>
              <a:gd name="connsiteX1" fmla="*/ 641975 w 1266750"/>
              <a:gd name="connsiteY1" fmla="*/ 1255230 h 1255234"/>
              <a:gd name="connsiteX2" fmla="*/ 0 w 1266750"/>
              <a:gd name="connsiteY2" fmla="*/ 633531 h 1255234"/>
              <a:gd name="connsiteX3" fmla="*/ 647153 w 1266750"/>
              <a:gd name="connsiteY3" fmla="*/ 0 h 1255234"/>
              <a:gd name="connsiteX4" fmla="*/ 1266750 w 1266750"/>
              <a:gd name="connsiteY4" fmla="*/ 626270 h 1255234"/>
              <a:gd name="connsiteX0" fmla="*/ 1266750 w 1266750"/>
              <a:gd name="connsiteY0" fmla="*/ 626270 h 1255234"/>
              <a:gd name="connsiteX1" fmla="*/ 641975 w 1266750"/>
              <a:gd name="connsiteY1" fmla="*/ 1255230 h 1255234"/>
              <a:gd name="connsiteX2" fmla="*/ 0 w 1266750"/>
              <a:gd name="connsiteY2" fmla="*/ 633531 h 1255234"/>
              <a:gd name="connsiteX3" fmla="*/ 635247 w 1266750"/>
              <a:gd name="connsiteY3" fmla="*/ 0 h 1255234"/>
              <a:gd name="connsiteX4" fmla="*/ 1266750 w 1266750"/>
              <a:gd name="connsiteY4" fmla="*/ 626270 h 1255234"/>
              <a:gd name="connsiteX0" fmla="*/ 1257225 w 1257225"/>
              <a:gd name="connsiteY0" fmla="*/ 631032 h 1255230"/>
              <a:gd name="connsiteX1" fmla="*/ 641975 w 1257225"/>
              <a:gd name="connsiteY1" fmla="*/ 1255230 h 1255230"/>
              <a:gd name="connsiteX2" fmla="*/ 0 w 1257225"/>
              <a:gd name="connsiteY2" fmla="*/ 633531 h 1255230"/>
              <a:gd name="connsiteX3" fmla="*/ 635247 w 1257225"/>
              <a:gd name="connsiteY3" fmla="*/ 0 h 1255230"/>
              <a:gd name="connsiteX4" fmla="*/ 1257225 w 1257225"/>
              <a:gd name="connsiteY4" fmla="*/ 631032 h 1255230"/>
              <a:gd name="connsiteX0" fmla="*/ 1257225 w 1257225"/>
              <a:gd name="connsiteY0" fmla="*/ 631032 h 1262377"/>
              <a:gd name="connsiteX1" fmla="*/ 637212 w 1257225"/>
              <a:gd name="connsiteY1" fmla="*/ 1262377 h 1262377"/>
              <a:gd name="connsiteX2" fmla="*/ 0 w 1257225"/>
              <a:gd name="connsiteY2" fmla="*/ 633531 h 1262377"/>
              <a:gd name="connsiteX3" fmla="*/ 635247 w 1257225"/>
              <a:gd name="connsiteY3" fmla="*/ 0 h 1262377"/>
              <a:gd name="connsiteX4" fmla="*/ 1257225 w 1257225"/>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377"/>
              <a:gd name="connsiteX1" fmla="*/ 627687 w 1247700"/>
              <a:gd name="connsiteY1" fmla="*/ 1262377 h 1262377"/>
              <a:gd name="connsiteX2" fmla="*/ 0 w 1247700"/>
              <a:gd name="connsiteY2" fmla="*/ 631150 h 1262377"/>
              <a:gd name="connsiteX3" fmla="*/ 625722 w 1247700"/>
              <a:gd name="connsiteY3" fmla="*/ 0 h 1262377"/>
              <a:gd name="connsiteX4" fmla="*/ 1247700 w 1247700"/>
              <a:gd name="connsiteY4" fmla="*/ 631032 h 1262377"/>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 name="connsiteX0" fmla="*/ 1247700 w 1247700"/>
              <a:gd name="connsiteY0" fmla="*/ 631032 h 1262432"/>
              <a:gd name="connsiteX1" fmla="*/ 627687 w 1247700"/>
              <a:gd name="connsiteY1" fmla="*/ 1262377 h 1262432"/>
              <a:gd name="connsiteX2" fmla="*/ 0 w 1247700"/>
              <a:gd name="connsiteY2" fmla="*/ 631150 h 1262432"/>
              <a:gd name="connsiteX3" fmla="*/ 625722 w 1247700"/>
              <a:gd name="connsiteY3" fmla="*/ 0 h 1262432"/>
              <a:gd name="connsiteX4" fmla="*/ 1247700 w 1247700"/>
              <a:gd name="connsiteY4" fmla="*/ 631032 h 126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700" h="1262432">
                <a:moveTo>
                  <a:pt x="1247700" y="631032"/>
                </a:moveTo>
                <a:cubicBezTo>
                  <a:pt x="1240556" y="1001231"/>
                  <a:pt x="968987" y="1257591"/>
                  <a:pt x="627687" y="1262377"/>
                </a:cubicBezTo>
                <a:cubicBezTo>
                  <a:pt x="286387" y="1267163"/>
                  <a:pt x="1576" y="962294"/>
                  <a:pt x="0" y="631150"/>
                </a:cubicBezTo>
                <a:cubicBezTo>
                  <a:pt x="4435" y="289787"/>
                  <a:pt x="279659" y="2403"/>
                  <a:pt x="625722" y="0"/>
                </a:cubicBezTo>
                <a:cubicBezTo>
                  <a:pt x="974166" y="2361"/>
                  <a:pt x="1244991" y="253948"/>
                  <a:pt x="1247700" y="631032"/>
                </a:cubicBezTo>
                <a:close/>
              </a:path>
            </a:pathLst>
          </a:custGeom>
          <a:solidFill>
            <a:srgbClr val="74B34A"/>
          </a:solidFill>
          <a:ln>
            <a:solidFill>
              <a:srgbClr val="0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7" name="TextBox 66">
            <a:extLst>
              <a:ext uri="{FF2B5EF4-FFF2-40B4-BE49-F238E27FC236}">
                <a16:creationId xmlns:a16="http://schemas.microsoft.com/office/drawing/2014/main" id="{C7C12E0E-8A78-4AED-AFAD-2F028B337225}"/>
              </a:ext>
            </a:extLst>
          </p:cNvPr>
          <p:cNvSpPr txBox="1"/>
          <p:nvPr/>
        </p:nvSpPr>
        <p:spPr>
          <a:xfrm>
            <a:off x="6857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PLANNING</a:t>
            </a:r>
          </a:p>
        </p:txBody>
      </p:sp>
      <p:sp>
        <p:nvSpPr>
          <p:cNvPr id="68" name="TextBox 67">
            <a:extLst>
              <a:ext uri="{FF2B5EF4-FFF2-40B4-BE49-F238E27FC236}">
                <a16:creationId xmlns:a16="http://schemas.microsoft.com/office/drawing/2014/main" id="{6A8C8FE3-7962-438C-8AF6-2B90DCA187AA}"/>
              </a:ext>
            </a:extLst>
          </p:cNvPr>
          <p:cNvSpPr txBox="1"/>
          <p:nvPr/>
        </p:nvSpPr>
        <p:spPr>
          <a:xfrm>
            <a:off x="1011277" y="2268069"/>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HPP</a:t>
            </a:r>
          </a:p>
        </p:txBody>
      </p:sp>
      <p:sp>
        <p:nvSpPr>
          <p:cNvPr id="69" name="TextBox 68">
            <a:extLst>
              <a:ext uri="{FF2B5EF4-FFF2-40B4-BE49-F238E27FC236}">
                <a16:creationId xmlns:a16="http://schemas.microsoft.com/office/drawing/2014/main" id="{8CEBAAF2-C145-420F-BC7D-043C9C697EA1}"/>
              </a:ext>
            </a:extLst>
          </p:cNvPr>
          <p:cNvSpPr txBox="1"/>
          <p:nvPr/>
        </p:nvSpPr>
        <p:spPr>
          <a:xfrm>
            <a:off x="846120" y="325425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SAFETY</a:t>
            </a:r>
          </a:p>
        </p:txBody>
      </p:sp>
      <p:sp>
        <p:nvSpPr>
          <p:cNvPr id="70" name="TextBox 69">
            <a:extLst>
              <a:ext uri="{FF2B5EF4-FFF2-40B4-BE49-F238E27FC236}">
                <a16:creationId xmlns:a16="http://schemas.microsoft.com/office/drawing/2014/main" id="{6BB79055-8D13-4133-82DE-F38ED008FE37}"/>
              </a:ext>
            </a:extLst>
          </p:cNvPr>
          <p:cNvSpPr txBox="1"/>
          <p:nvPr/>
        </p:nvSpPr>
        <p:spPr>
          <a:xfrm>
            <a:off x="951887"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tx1">
                      <a:lumMod val="85000"/>
                      <a:lumOff val="15000"/>
                      <a:alpha val="40000"/>
                    </a:schemeClr>
                  </a:glow>
                </a:effectLst>
                <a:uLnTx/>
                <a:uFillTx/>
              </a:rPr>
              <a:t>PMO</a:t>
            </a:r>
          </a:p>
        </p:txBody>
      </p:sp>
    </p:spTree>
    <p:extLst>
      <p:ext uri="{BB962C8B-B14F-4D97-AF65-F5344CB8AC3E}">
        <p14:creationId xmlns:p14="http://schemas.microsoft.com/office/powerpoint/2010/main" val="1041867151"/>
      </p:ext>
    </p:extLst>
  </p:cSld>
  <p:clrMapOvr>
    <a:masterClrMapping/>
  </p:clrMapOvr>
  <p:transition spd="slow" advClick="0">
    <p:fade/>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3" name="Oval 62"/>
          <p:cNvSpPr/>
          <p:nvPr/>
        </p:nvSpPr>
        <p:spPr>
          <a:xfrm>
            <a:off x="6584370" y="4615194"/>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Pie 1"/>
          <p:cNvSpPr/>
          <p:nvPr/>
        </p:nvSpPr>
        <p:spPr>
          <a:xfrm>
            <a:off x="6669301" y="2067023"/>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7" name="Pie 2"/>
          <p:cNvSpPr/>
          <p:nvPr/>
        </p:nvSpPr>
        <p:spPr>
          <a:xfrm>
            <a:off x="6574056" y="2865006"/>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8" name="Pie 3"/>
          <p:cNvSpPr/>
          <p:nvPr/>
        </p:nvSpPr>
        <p:spPr>
          <a:xfrm>
            <a:off x="6622102" y="3837409"/>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9" name="TextBox 68"/>
          <p:cNvSpPr txBox="1"/>
          <p:nvPr/>
        </p:nvSpPr>
        <p:spPr>
          <a:xfrm>
            <a:off x="6661747" y="4035118"/>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70" name="TextBox 69"/>
          <p:cNvSpPr txBox="1"/>
          <p:nvPr/>
        </p:nvSpPr>
        <p:spPr>
          <a:xfrm>
            <a:off x="6750320" y="2247526"/>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71" name="TextBox 70"/>
          <p:cNvSpPr txBox="1"/>
          <p:nvPr/>
        </p:nvSpPr>
        <p:spPr>
          <a:xfrm>
            <a:off x="6618926" y="3157083"/>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73" name="Rectangle 72"/>
          <p:cNvSpPr/>
          <p:nvPr/>
        </p:nvSpPr>
        <p:spPr>
          <a:xfrm>
            <a:off x="6627835" y="5006711"/>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graphicFrame>
        <p:nvGraphicFramePr>
          <p:cNvPr id="60" name="Chart 59"/>
          <p:cNvGraphicFramePr>
            <a:graphicFrameLocks/>
          </p:cNvGraphicFramePr>
          <p:nvPr/>
        </p:nvGraphicFramePr>
        <p:xfrm>
          <a:off x="6034513" y="2000157"/>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extLst>
              <p:ext uri="{D42A27DB-BD31-4B8C-83A1-F6EECF244321}">
                <p14:modId xmlns:p14="http://schemas.microsoft.com/office/powerpoint/2010/main" val="1379690081"/>
              </p:ext>
            </p:extLst>
          </p:nvPr>
        </p:nvGraphicFramePr>
        <p:xfrm>
          <a:off x="6034513" y="2000157"/>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62" name="TextBox 61"/>
          <p:cNvSpPr txBox="1"/>
          <p:nvPr/>
        </p:nvSpPr>
        <p:spPr>
          <a:xfrm>
            <a:off x="6669374" y="5313706"/>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74" name="TextBox 73"/>
          <p:cNvSpPr txBox="1"/>
          <p:nvPr/>
        </p:nvSpPr>
        <p:spPr>
          <a:xfrm>
            <a:off x="7163564" y="5313706"/>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75" name="TextBox 74"/>
          <p:cNvSpPr txBox="1"/>
          <p:nvPr/>
        </p:nvSpPr>
        <p:spPr>
          <a:xfrm>
            <a:off x="6934286" y="530273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76" name="Chart 75"/>
          <p:cNvGraphicFramePr>
            <a:graphicFrameLocks/>
          </p:cNvGraphicFramePr>
          <p:nvPr>
            <p:extLst>
              <p:ext uri="{D42A27DB-BD31-4B8C-83A1-F6EECF244321}">
                <p14:modId xmlns:p14="http://schemas.microsoft.com/office/powerpoint/2010/main" val="3303078337"/>
              </p:ext>
            </p:extLst>
          </p:nvPr>
        </p:nvGraphicFramePr>
        <p:xfrm>
          <a:off x="6034513" y="2013669"/>
          <a:ext cx="2028825" cy="36766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7" name="Chart 76"/>
          <p:cNvGraphicFramePr>
            <a:graphicFrameLocks/>
          </p:cNvGraphicFramePr>
          <p:nvPr>
            <p:extLst>
              <p:ext uri="{D42A27DB-BD31-4B8C-83A1-F6EECF244321}">
                <p14:modId xmlns:p14="http://schemas.microsoft.com/office/powerpoint/2010/main" val="1397838522"/>
              </p:ext>
            </p:extLst>
          </p:nvPr>
        </p:nvGraphicFramePr>
        <p:xfrm>
          <a:off x="6034513" y="2013669"/>
          <a:ext cx="2028825" cy="3676650"/>
        </p:xfrm>
        <a:graphic>
          <a:graphicData uri="http://schemas.openxmlformats.org/drawingml/2006/chart">
            <c:chart xmlns:c="http://schemas.openxmlformats.org/drawingml/2006/chart" xmlns:r="http://schemas.openxmlformats.org/officeDocument/2006/relationships" r:id="rId5"/>
          </a:graphicData>
        </a:graphic>
      </p:graphicFrame>
      <p:sp>
        <p:nvSpPr>
          <p:cNvPr id="80" name="TextBox 79"/>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Tree>
    <p:extLst>
      <p:ext uri="{BB962C8B-B14F-4D97-AF65-F5344CB8AC3E}">
        <p14:creationId xmlns:p14="http://schemas.microsoft.com/office/powerpoint/2010/main" val="42512520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750"/>
                                        <p:tgtEl>
                                          <p:spTgt spid="7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750"/>
                                        <p:tgtEl>
                                          <p:spTgt spid="77"/>
                                        </p:tgtEl>
                                      </p:cBhvr>
                                    </p:animEffect>
                                  </p:childTnLst>
                                </p:cTn>
                              </p:par>
                              <p:par>
                                <p:cTn id="11" presetID="10" presetClass="exit" presetSubtype="0" fill="hold" grpId="0" nodeType="withEffect">
                                  <p:stCondLst>
                                    <p:cond delay="0"/>
                                  </p:stCondLst>
                                  <p:childTnLst>
                                    <p:animEffect transition="out" filter="fade">
                                      <p:cBhvr>
                                        <p:cTn id="12" dur="750"/>
                                        <p:tgtEl>
                                          <p:spTgt spid="63"/>
                                        </p:tgtEl>
                                      </p:cBhvr>
                                    </p:animEffect>
                                    <p:set>
                                      <p:cBhvr>
                                        <p:cTn id="13" dur="1" fill="hold">
                                          <p:stCondLst>
                                            <p:cond delay="749"/>
                                          </p:stCondLst>
                                        </p:cTn>
                                        <p:tgtEl>
                                          <p:spTgt spid="63"/>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750"/>
                                        <p:tgtEl>
                                          <p:spTgt spid="66"/>
                                        </p:tgtEl>
                                      </p:cBhvr>
                                    </p:animEffect>
                                    <p:set>
                                      <p:cBhvr>
                                        <p:cTn id="16" dur="1" fill="hold">
                                          <p:stCondLst>
                                            <p:cond delay="749"/>
                                          </p:stCondLst>
                                        </p:cTn>
                                        <p:tgtEl>
                                          <p:spTgt spid="66"/>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750"/>
                                        <p:tgtEl>
                                          <p:spTgt spid="67"/>
                                        </p:tgtEl>
                                      </p:cBhvr>
                                    </p:animEffect>
                                    <p:set>
                                      <p:cBhvr>
                                        <p:cTn id="19" dur="1" fill="hold">
                                          <p:stCondLst>
                                            <p:cond delay="749"/>
                                          </p:stCondLst>
                                        </p:cTn>
                                        <p:tgtEl>
                                          <p:spTgt spid="67"/>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750"/>
                                        <p:tgtEl>
                                          <p:spTgt spid="68"/>
                                        </p:tgtEl>
                                      </p:cBhvr>
                                    </p:animEffect>
                                    <p:set>
                                      <p:cBhvr>
                                        <p:cTn id="22" dur="1" fill="hold">
                                          <p:stCondLst>
                                            <p:cond delay="749"/>
                                          </p:stCondLst>
                                        </p:cTn>
                                        <p:tgtEl>
                                          <p:spTgt spid="68"/>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750"/>
                                        <p:tgtEl>
                                          <p:spTgt spid="69"/>
                                        </p:tgtEl>
                                      </p:cBhvr>
                                    </p:animEffect>
                                    <p:set>
                                      <p:cBhvr>
                                        <p:cTn id="25" dur="1" fill="hold">
                                          <p:stCondLst>
                                            <p:cond delay="749"/>
                                          </p:stCondLst>
                                        </p:cTn>
                                        <p:tgtEl>
                                          <p:spTgt spid="69"/>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750"/>
                                        <p:tgtEl>
                                          <p:spTgt spid="70"/>
                                        </p:tgtEl>
                                      </p:cBhvr>
                                    </p:animEffect>
                                    <p:set>
                                      <p:cBhvr>
                                        <p:cTn id="28" dur="1" fill="hold">
                                          <p:stCondLst>
                                            <p:cond delay="749"/>
                                          </p:stCondLst>
                                        </p:cTn>
                                        <p:tgtEl>
                                          <p:spTgt spid="70"/>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750"/>
                                        <p:tgtEl>
                                          <p:spTgt spid="71"/>
                                        </p:tgtEl>
                                      </p:cBhvr>
                                    </p:animEffect>
                                    <p:set>
                                      <p:cBhvr>
                                        <p:cTn id="31" dur="1" fill="hold">
                                          <p:stCondLst>
                                            <p:cond delay="749"/>
                                          </p:stCondLst>
                                        </p:cTn>
                                        <p:tgtEl>
                                          <p:spTgt spid="71"/>
                                        </p:tgtEl>
                                        <p:attrNameLst>
                                          <p:attrName>style.visibility</p:attrName>
                                        </p:attrNameLst>
                                      </p:cBhvr>
                                      <p:to>
                                        <p:strVal val="hidden"/>
                                      </p:to>
                                    </p:se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750"/>
                                        <p:tgtEl>
                                          <p:spTgt spid="6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fade">
                                      <p:cBhvr>
                                        <p:cTn id="37" dur="75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6" grpId="0" animBg="1"/>
      <p:bldP spid="67" grpId="0" animBg="1"/>
      <p:bldP spid="68" grpId="0" animBg="1"/>
      <p:bldP spid="69" grpId="0"/>
      <p:bldP spid="70" grpId="0"/>
      <p:bldP spid="71" grpId="0"/>
      <p:bldGraphic spid="60" grpId="0">
        <p:bldAsOne/>
      </p:bldGraphic>
      <p:bldGraphic spid="61" grpId="0">
        <p:bldAsOne/>
      </p:bldGraphic>
      <p:bldGraphic spid="76" grpId="0">
        <p:bldAsOne/>
      </p:bldGraphic>
      <p:bldGraphic spid="77" grpId="0">
        <p:bldAsOne/>
      </p:bldGraphic>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81" name="Oval 80"/>
          <p:cNvSpPr/>
          <p:nvPr/>
        </p:nvSpPr>
        <p:spPr>
          <a:xfrm>
            <a:off x="9258551" y="3317845"/>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2" name="TextBox 29"/>
          <p:cNvSpPr txBox="1"/>
          <p:nvPr/>
        </p:nvSpPr>
        <p:spPr>
          <a:xfrm>
            <a:off x="9637533" y="3352313"/>
            <a:ext cx="1070833"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a:t>
            </a:r>
          </a:p>
        </p:txBody>
      </p:sp>
      <p:sp>
        <p:nvSpPr>
          <p:cNvPr id="83" name="Rectangle 82"/>
          <p:cNvSpPr/>
          <p:nvPr/>
        </p:nvSpPr>
        <p:spPr>
          <a:xfrm>
            <a:off x="9431943" y="3844363"/>
            <a:ext cx="1482619" cy="1077218"/>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
        <p:nvSpPr>
          <p:cNvPr id="84" name="TextBox 83"/>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graphicFrame>
        <p:nvGraphicFramePr>
          <p:cNvPr id="93" name="Chart 92"/>
          <p:cNvGraphicFramePr>
            <a:graphicFrameLocks/>
          </p:cNvGraphicFramePr>
          <p:nvPr/>
        </p:nvGraphicFramePr>
        <p:xfrm>
          <a:off x="6034513" y="2000157"/>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4" name="Chart 93"/>
          <p:cNvGraphicFramePr>
            <a:graphicFrameLocks/>
          </p:cNvGraphicFramePr>
          <p:nvPr/>
        </p:nvGraphicFramePr>
        <p:xfrm>
          <a:off x="6034513" y="2000157"/>
          <a:ext cx="2028825" cy="3676650"/>
        </p:xfrm>
        <a:graphic>
          <a:graphicData uri="http://schemas.openxmlformats.org/drawingml/2006/chart">
            <c:chart xmlns:c="http://schemas.openxmlformats.org/drawingml/2006/chart" xmlns:r="http://schemas.openxmlformats.org/officeDocument/2006/relationships" r:id="rId3"/>
          </a:graphicData>
        </a:graphic>
      </p:graphicFrame>
      <p:sp>
        <p:nvSpPr>
          <p:cNvPr id="95" name="TextBox 94"/>
          <p:cNvSpPr txBox="1"/>
          <p:nvPr/>
        </p:nvSpPr>
        <p:spPr>
          <a:xfrm>
            <a:off x="6669374" y="5313706"/>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96" name="TextBox 95"/>
          <p:cNvSpPr txBox="1"/>
          <p:nvPr/>
        </p:nvSpPr>
        <p:spPr>
          <a:xfrm>
            <a:off x="7163564" y="5313706"/>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97" name="TextBox 96"/>
          <p:cNvSpPr txBox="1"/>
          <p:nvPr/>
        </p:nvSpPr>
        <p:spPr>
          <a:xfrm>
            <a:off x="6934286" y="530273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98" name="Chart 97"/>
          <p:cNvGraphicFramePr>
            <a:graphicFrameLocks/>
          </p:cNvGraphicFramePr>
          <p:nvPr/>
        </p:nvGraphicFramePr>
        <p:xfrm>
          <a:off x="6034513" y="2013669"/>
          <a:ext cx="2028825" cy="36766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9" name="Chart 98"/>
          <p:cNvGraphicFramePr>
            <a:graphicFrameLocks/>
          </p:cNvGraphicFramePr>
          <p:nvPr/>
        </p:nvGraphicFramePr>
        <p:xfrm>
          <a:off x="6034513" y="2013669"/>
          <a:ext cx="2028825" cy="36766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4" name="Chart 63"/>
          <p:cNvGraphicFramePr>
            <a:graphicFrameLocks/>
          </p:cNvGraphicFramePr>
          <p:nvPr/>
        </p:nvGraphicFramePr>
        <p:xfrm>
          <a:off x="6042608" y="2030477"/>
          <a:ext cx="2028825" cy="338638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58604235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750"/>
                                        <p:tgtEl>
                                          <p:spTgt spid="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750"/>
                                        <p:tgtEl>
                                          <p:spTgt spid="8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75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p:bldP spid="83"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Chart 70"/>
          <p:cNvGraphicFramePr>
            <a:graphicFrameLocks/>
          </p:cNvGraphicFramePr>
          <p:nvPr/>
        </p:nvGraphicFramePr>
        <p:xfrm>
          <a:off x="6042608" y="2030477"/>
          <a:ext cx="2028825" cy="3386381"/>
        </p:xfrm>
        <a:graphic>
          <a:graphicData uri="http://schemas.openxmlformats.org/drawingml/2006/chart">
            <c:chart xmlns:c="http://schemas.openxmlformats.org/drawingml/2006/chart" xmlns:r="http://schemas.openxmlformats.org/officeDocument/2006/relationships" r:id="rId2"/>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81" name="Oval 80"/>
          <p:cNvSpPr/>
          <p:nvPr/>
        </p:nvSpPr>
        <p:spPr>
          <a:xfrm>
            <a:off x="7702437" y="3409055"/>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5" name="TextBox 29"/>
          <p:cNvSpPr txBox="1"/>
          <p:nvPr/>
        </p:nvSpPr>
        <p:spPr>
          <a:xfrm>
            <a:off x="8087943" y="5307031"/>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66" name="Chart 65"/>
          <p:cNvGraphicFramePr>
            <a:graphicFrameLocks/>
          </p:cNvGraphicFramePr>
          <p:nvPr/>
        </p:nvGraphicFramePr>
        <p:xfrm>
          <a:off x="7635971" y="2451743"/>
          <a:ext cx="2028825" cy="2939090"/>
        </p:xfrm>
        <a:graphic>
          <a:graphicData uri="http://schemas.openxmlformats.org/drawingml/2006/chart">
            <c:chart xmlns:c="http://schemas.openxmlformats.org/drawingml/2006/chart" xmlns:r="http://schemas.openxmlformats.org/officeDocument/2006/relationships" r:id="rId3"/>
          </a:graphicData>
        </a:graphic>
      </p:graphicFrame>
      <p:sp>
        <p:nvSpPr>
          <p:cNvPr id="67" name="TextBox 66"/>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8" name="TextBox 67"/>
          <p:cNvSpPr txBox="1"/>
          <p:nvPr/>
        </p:nvSpPr>
        <p:spPr>
          <a:xfrm>
            <a:off x="6669374" y="5313706"/>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9" name="TextBox 68"/>
          <p:cNvSpPr txBox="1"/>
          <p:nvPr/>
        </p:nvSpPr>
        <p:spPr>
          <a:xfrm>
            <a:off x="7163564" y="5313706"/>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70" name="TextBox 69"/>
          <p:cNvSpPr txBox="1"/>
          <p:nvPr/>
        </p:nvSpPr>
        <p:spPr>
          <a:xfrm>
            <a:off x="6934286" y="530273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Tree>
    <p:extLst>
      <p:ext uri="{BB962C8B-B14F-4D97-AF65-F5344CB8AC3E}">
        <p14:creationId xmlns:p14="http://schemas.microsoft.com/office/powerpoint/2010/main" val="3029304467"/>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750"/>
                                        <p:tgtEl>
                                          <p:spTgt spid="66"/>
                                        </p:tgtEl>
                                      </p:cBhvr>
                                    </p:animEffect>
                                  </p:childTnLst>
                                </p:cTn>
                              </p:par>
                              <p:par>
                                <p:cTn id="8" presetID="10" presetClass="exit" presetSubtype="0" fill="hold" grpId="0" nodeType="withEffect">
                                  <p:stCondLst>
                                    <p:cond delay="250"/>
                                  </p:stCondLst>
                                  <p:childTnLst>
                                    <p:animEffect transition="out" filter="fade">
                                      <p:cBhvr>
                                        <p:cTn id="9" dur="1000"/>
                                        <p:tgtEl>
                                          <p:spTgt spid="81"/>
                                        </p:tgtEl>
                                      </p:cBhvr>
                                    </p:animEffect>
                                    <p:set>
                                      <p:cBhvr>
                                        <p:cTn id="10" dur="1" fill="hold">
                                          <p:stCondLst>
                                            <p:cond delay="999"/>
                                          </p:stCondLst>
                                        </p:cTn>
                                        <p:tgtEl>
                                          <p:spTgt spid="81"/>
                                        </p:tgtEl>
                                        <p:attrNameLst>
                                          <p:attrName>style.visibility</p:attrName>
                                        </p:attrNameLst>
                                      </p:cBhvr>
                                      <p:to>
                                        <p:strVal val="hidden"/>
                                      </p:to>
                                    </p:set>
                                  </p:childTnLst>
                                </p:cTn>
                              </p:par>
                              <p:par>
                                <p:cTn id="11" presetID="53" presetClass="exit" presetSubtype="32" fill="hold" grpId="1" nodeType="withEffect">
                                  <p:stCondLst>
                                    <p:cond delay="250"/>
                                  </p:stCondLst>
                                  <p:childTnLst>
                                    <p:anim calcmode="lin" valueType="num">
                                      <p:cBhvr>
                                        <p:cTn id="12" dur="750"/>
                                        <p:tgtEl>
                                          <p:spTgt spid="81"/>
                                        </p:tgtEl>
                                        <p:attrNameLst>
                                          <p:attrName>ppt_w</p:attrName>
                                        </p:attrNameLst>
                                      </p:cBhvr>
                                      <p:tavLst>
                                        <p:tav tm="0">
                                          <p:val>
                                            <p:strVal val="ppt_w"/>
                                          </p:val>
                                        </p:tav>
                                        <p:tav tm="100000">
                                          <p:val>
                                            <p:fltVal val="0"/>
                                          </p:val>
                                        </p:tav>
                                      </p:tavLst>
                                    </p:anim>
                                    <p:anim calcmode="lin" valueType="num">
                                      <p:cBhvr>
                                        <p:cTn id="13" dur="750"/>
                                        <p:tgtEl>
                                          <p:spTgt spid="81"/>
                                        </p:tgtEl>
                                        <p:attrNameLst>
                                          <p:attrName>ppt_h</p:attrName>
                                        </p:attrNameLst>
                                      </p:cBhvr>
                                      <p:tavLst>
                                        <p:tav tm="0">
                                          <p:val>
                                            <p:strVal val="ppt_h"/>
                                          </p:val>
                                        </p:tav>
                                        <p:tav tm="100000">
                                          <p:val>
                                            <p:fltVal val="0"/>
                                          </p:val>
                                        </p:tav>
                                      </p:tavLst>
                                    </p:anim>
                                    <p:animEffect transition="out" filter="fade">
                                      <p:cBhvr>
                                        <p:cTn id="14" dur="750"/>
                                        <p:tgtEl>
                                          <p:spTgt spid="81"/>
                                        </p:tgtEl>
                                      </p:cBhvr>
                                    </p:animEffect>
                                    <p:set>
                                      <p:cBhvr>
                                        <p:cTn id="15" dur="1" fill="hold">
                                          <p:stCondLst>
                                            <p:cond delay="74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Graphic spid="66" grpId="0">
        <p:bldAsOne/>
      </p:bldGraphic>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3" name="TextBox 62"/>
          <p:cNvSpPr txBox="1"/>
          <p:nvPr/>
        </p:nvSpPr>
        <p:spPr>
          <a:xfrm>
            <a:off x="9000519" y="2850239"/>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bg1">
                    <a:lumMod val="95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GREATER THAN</a:t>
            </a:r>
            <a:r>
              <a:rPr kumimoji="0" lang="en-US" sz="2000" b="0" i="0" u="none" strike="noStrike" kern="0" cap="none" spc="0" normalizeH="0" baseline="0" noProof="0" dirty="0">
                <a:ln>
                  <a:solidFill>
                    <a:schemeClr val="bg1">
                      <a:lumMod val="75000"/>
                    </a:schemeClr>
                  </a:solidFill>
                </a:ln>
                <a:solidFill>
                  <a:schemeClr val="accent1">
                    <a:lumMod val="50000"/>
                  </a:schemeClr>
                </a:solidFill>
                <a:effectLst/>
                <a:uLnTx/>
                <a:uFillTx/>
              </a:rPr>
              <a:t> </a:t>
            </a:r>
            <a:r>
              <a:rPr kumimoji="0" lang="en-US" sz="2000" b="0" i="0" u="none" strike="noStrike" kern="0" cap="none" spc="0" normalizeH="0" baseline="0" noProof="0" dirty="0">
                <a:ln>
                  <a:solidFill>
                    <a:schemeClr val="bg1">
                      <a:lumMod val="75000"/>
                    </a:schemeClr>
                  </a:solidFill>
                </a:ln>
                <a:solidFill>
                  <a:schemeClr val="bg1">
                    <a:lumMod val="95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solidFill>
                    <a:schemeClr val="bg1">
                      <a:lumMod val="75000"/>
                    </a:schemeClr>
                  </a:solid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NO DELTA.</a:t>
            </a:r>
          </a:p>
        </p:txBody>
      </p:sp>
      <p:sp>
        <p:nvSpPr>
          <p:cNvPr id="67" name="TextBox 66"/>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graphicFrame>
        <p:nvGraphicFramePr>
          <p:cNvPr id="68" name="Chart 67"/>
          <p:cNvGraphicFramePr>
            <a:graphicFrameLocks/>
          </p:cNvGraphicFramePr>
          <p:nvPr/>
        </p:nvGraphicFramePr>
        <p:xfrm>
          <a:off x="6487195" y="2013669"/>
          <a:ext cx="2028825" cy="338638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9" name="Chart 68"/>
          <p:cNvGraphicFramePr>
            <a:graphicFrameLocks/>
          </p:cNvGraphicFramePr>
          <p:nvPr/>
        </p:nvGraphicFramePr>
        <p:xfrm>
          <a:off x="6487195" y="2460960"/>
          <a:ext cx="2028825" cy="2939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96042834"/>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4510561" y="38638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graphicFrame>
        <p:nvGraphicFramePr>
          <p:cNvPr id="68" name="Chart 67"/>
          <p:cNvGraphicFramePr>
            <a:graphicFrameLocks/>
          </p:cNvGraphicFramePr>
          <p:nvPr/>
        </p:nvGraphicFramePr>
        <p:xfrm>
          <a:off x="6487195" y="2013669"/>
          <a:ext cx="2028825" cy="338638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9" name="Chart 68"/>
          <p:cNvGraphicFramePr>
            <a:graphicFrameLocks/>
          </p:cNvGraphicFramePr>
          <p:nvPr/>
        </p:nvGraphicFramePr>
        <p:xfrm>
          <a:off x="6487195" y="2460960"/>
          <a:ext cx="2028825" cy="2939090"/>
        </p:xfrm>
        <a:graphic>
          <a:graphicData uri="http://schemas.openxmlformats.org/drawingml/2006/chart">
            <c:chart xmlns:c="http://schemas.openxmlformats.org/drawingml/2006/chart" xmlns:r="http://schemas.openxmlformats.org/officeDocument/2006/relationships" r:id="rId3"/>
          </a:graphicData>
        </a:graphic>
      </p:graphicFrame>
      <p:sp>
        <p:nvSpPr>
          <p:cNvPr id="11" name="Multiplication Sign 10"/>
          <p:cNvSpPr/>
          <p:nvPr/>
        </p:nvSpPr>
        <p:spPr>
          <a:xfrm>
            <a:off x="7052483" y="2161898"/>
            <a:ext cx="914400" cy="91440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9000519" y="2850239"/>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GREATER THAN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NO DELTA.</a:t>
            </a:r>
          </a:p>
        </p:txBody>
      </p:sp>
      <p:sp>
        <p:nvSpPr>
          <p:cNvPr id="21" name="Action Button: Go Forward or Next 20">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2" name="Action Button: Go Back or Previous 21">
            <a:hlinkClick r:id="rId4"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7163551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31583" y="334635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2835179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163846" y="352178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Oval 50"/>
          <p:cNvSpPr/>
          <p:nvPr/>
        </p:nvSpPr>
        <p:spPr>
          <a:xfrm>
            <a:off x="6698956" y="3237527"/>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6986997" y="4252338"/>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53" name="TextBox 52"/>
          <p:cNvSpPr txBox="1"/>
          <p:nvPr/>
        </p:nvSpPr>
        <p:spPr>
          <a:xfrm>
            <a:off x="9811170" y="4252338"/>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4" name="Pie 1"/>
          <p:cNvSpPr/>
          <p:nvPr/>
        </p:nvSpPr>
        <p:spPr>
          <a:xfrm>
            <a:off x="10694566" y="3352912"/>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Pie 2"/>
          <p:cNvSpPr/>
          <p:nvPr/>
        </p:nvSpPr>
        <p:spPr>
          <a:xfrm>
            <a:off x="9439787" y="3249235"/>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6" name="Pie 3"/>
          <p:cNvSpPr/>
          <p:nvPr/>
        </p:nvSpPr>
        <p:spPr>
          <a:xfrm>
            <a:off x="8353381" y="3331484"/>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7" name="TextBox 56"/>
          <p:cNvSpPr txBox="1"/>
          <p:nvPr/>
        </p:nvSpPr>
        <p:spPr>
          <a:xfrm>
            <a:off x="8393026" y="3529193"/>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8" name="TextBox 57"/>
          <p:cNvSpPr txBox="1"/>
          <p:nvPr/>
        </p:nvSpPr>
        <p:spPr>
          <a:xfrm>
            <a:off x="10775585" y="3533415"/>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9" name="TextBox 58"/>
          <p:cNvSpPr txBox="1"/>
          <p:nvPr/>
        </p:nvSpPr>
        <p:spPr>
          <a:xfrm>
            <a:off x="9484657" y="3541312"/>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60" name="TextBox 59"/>
          <p:cNvSpPr txBox="1"/>
          <p:nvPr/>
        </p:nvSpPr>
        <p:spPr>
          <a:xfrm>
            <a:off x="8353381" y="418562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Rectangle 60"/>
          <p:cNvSpPr/>
          <p:nvPr/>
        </p:nvSpPr>
        <p:spPr>
          <a:xfrm>
            <a:off x="6742421" y="3629044"/>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31637147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163846" y="352178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Oval 61"/>
          <p:cNvSpPr/>
          <p:nvPr/>
        </p:nvSpPr>
        <p:spPr>
          <a:xfrm>
            <a:off x="6890426" y="4593674"/>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Pie 1"/>
          <p:cNvSpPr/>
          <p:nvPr/>
        </p:nvSpPr>
        <p:spPr>
          <a:xfrm>
            <a:off x="6975357" y="2045503"/>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4" name="Pie 2"/>
          <p:cNvSpPr/>
          <p:nvPr/>
        </p:nvSpPr>
        <p:spPr>
          <a:xfrm>
            <a:off x="6880112" y="2843486"/>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5" name="Pie 3"/>
          <p:cNvSpPr/>
          <p:nvPr/>
        </p:nvSpPr>
        <p:spPr>
          <a:xfrm>
            <a:off x="6928158" y="3815889"/>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6" name="TextBox 65"/>
          <p:cNvSpPr txBox="1"/>
          <p:nvPr/>
        </p:nvSpPr>
        <p:spPr>
          <a:xfrm>
            <a:off x="6967803" y="4013598"/>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68" name="TextBox 67"/>
          <p:cNvSpPr txBox="1"/>
          <p:nvPr/>
        </p:nvSpPr>
        <p:spPr>
          <a:xfrm>
            <a:off x="7056376" y="2226006"/>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69" name="TextBox 68"/>
          <p:cNvSpPr txBox="1"/>
          <p:nvPr/>
        </p:nvSpPr>
        <p:spPr>
          <a:xfrm>
            <a:off x="6924982" y="3135563"/>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70" name="Rectangle 69"/>
          <p:cNvSpPr/>
          <p:nvPr/>
        </p:nvSpPr>
        <p:spPr>
          <a:xfrm>
            <a:off x="6933891" y="4985191"/>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graphicFrame>
        <p:nvGraphicFramePr>
          <p:cNvPr id="71" name="Chart 70"/>
          <p:cNvGraphicFramePr>
            <a:graphicFrameLocks/>
          </p:cNvGraphicFramePr>
          <p:nvPr>
            <p:extLst>
              <p:ext uri="{D42A27DB-BD31-4B8C-83A1-F6EECF244321}">
                <p14:modId xmlns:p14="http://schemas.microsoft.com/office/powerpoint/2010/main" val="3283878007"/>
              </p:ext>
            </p:extLst>
          </p:nvPr>
        </p:nvGraphicFramePr>
        <p:xfrm>
          <a:off x="6340569" y="1978637"/>
          <a:ext cx="2028825" cy="36766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2" name="Chart 71"/>
          <p:cNvGraphicFramePr>
            <a:graphicFrameLocks/>
          </p:cNvGraphicFramePr>
          <p:nvPr/>
        </p:nvGraphicFramePr>
        <p:xfrm>
          <a:off x="6340569" y="2763775"/>
          <a:ext cx="2028825" cy="2891511"/>
        </p:xfrm>
        <a:graphic>
          <a:graphicData uri="http://schemas.openxmlformats.org/drawingml/2006/chart">
            <c:chart xmlns:c="http://schemas.openxmlformats.org/drawingml/2006/chart" xmlns:r="http://schemas.openxmlformats.org/officeDocument/2006/relationships" r:id="rId3"/>
          </a:graphicData>
        </a:graphic>
      </p:graphicFrame>
      <p:sp>
        <p:nvSpPr>
          <p:cNvPr id="73" name="TextBox 72"/>
          <p:cNvSpPr txBox="1"/>
          <p:nvPr/>
        </p:nvSpPr>
        <p:spPr>
          <a:xfrm>
            <a:off x="6975430" y="5292186"/>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74" name="TextBox 73"/>
          <p:cNvSpPr txBox="1"/>
          <p:nvPr/>
        </p:nvSpPr>
        <p:spPr>
          <a:xfrm>
            <a:off x="7469620" y="5292186"/>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75" name="TextBox 74"/>
          <p:cNvSpPr txBox="1"/>
          <p:nvPr/>
        </p:nvSpPr>
        <p:spPr>
          <a:xfrm>
            <a:off x="7240342" y="528121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76" name="Chart 75"/>
          <p:cNvGraphicFramePr>
            <a:graphicFrameLocks/>
          </p:cNvGraphicFramePr>
          <p:nvPr>
            <p:extLst>
              <p:ext uri="{D42A27DB-BD31-4B8C-83A1-F6EECF244321}">
                <p14:modId xmlns:p14="http://schemas.microsoft.com/office/powerpoint/2010/main" val="1548664219"/>
              </p:ext>
            </p:extLst>
          </p:nvPr>
        </p:nvGraphicFramePr>
        <p:xfrm>
          <a:off x="6340569" y="2723508"/>
          <a:ext cx="2028825" cy="298158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7" name="Chart 76"/>
          <p:cNvGraphicFramePr>
            <a:graphicFrameLocks/>
          </p:cNvGraphicFramePr>
          <p:nvPr>
            <p:extLst>
              <p:ext uri="{D42A27DB-BD31-4B8C-83A1-F6EECF244321}">
                <p14:modId xmlns:p14="http://schemas.microsoft.com/office/powerpoint/2010/main" val="1961938732"/>
              </p:ext>
            </p:extLst>
          </p:nvPr>
        </p:nvGraphicFramePr>
        <p:xfrm>
          <a:off x="6340569" y="2497820"/>
          <a:ext cx="2028825" cy="367665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196841476"/>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1000"/>
                                        <p:tgtEl>
                                          <p:spTgt spid="7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1000"/>
                                        <p:tgtEl>
                                          <p:spTgt spid="77"/>
                                        </p:tgtEl>
                                      </p:cBhvr>
                                    </p:animEffect>
                                  </p:childTnLst>
                                </p:cTn>
                              </p:par>
                              <p:par>
                                <p:cTn id="11" presetID="10" presetClass="exit" presetSubtype="0" fill="hold" grpId="0" nodeType="withEffect">
                                  <p:stCondLst>
                                    <p:cond delay="0"/>
                                  </p:stCondLst>
                                  <p:childTnLst>
                                    <p:animEffect transition="out" filter="fade">
                                      <p:cBhvr>
                                        <p:cTn id="12" dur="1000"/>
                                        <p:tgtEl>
                                          <p:spTgt spid="62"/>
                                        </p:tgtEl>
                                      </p:cBhvr>
                                    </p:animEffect>
                                    <p:set>
                                      <p:cBhvr>
                                        <p:cTn id="13" dur="1" fill="hold">
                                          <p:stCondLst>
                                            <p:cond delay="999"/>
                                          </p:stCondLst>
                                        </p:cTn>
                                        <p:tgtEl>
                                          <p:spTgt spid="62"/>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63"/>
                                        </p:tgtEl>
                                      </p:cBhvr>
                                    </p:animEffect>
                                    <p:set>
                                      <p:cBhvr>
                                        <p:cTn id="16" dur="1" fill="hold">
                                          <p:stCondLst>
                                            <p:cond delay="999"/>
                                          </p:stCondLst>
                                        </p:cTn>
                                        <p:tgtEl>
                                          <p:spTgt spid="63"/>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64"/>
                                        </p:tgtEl>
                                      </p:cBhvr>
                                    </p:animEffect>
                                    <p:set>
                                      <p:cBhvr>
                                        <p:cTn id="19" dur="1" fill="hold">
                                          <p:stCondLst>
                                            <p:cond delay="999"/>
                                          </p:stCondLst>
                                        </p:cTn>
                                        <p:tgtEl>
                                          <p:spTgt spid="64"/>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65"/>
                                        </p:tgtEl>
                                      </p:cBhvr>
                                    </p:animEffect>
                                    <p:set>
                                      <p:cBhvr>
                                        <p:cTn id="22" dur="1" fill="hold">
                                          <p:stCondLst>
                                            <p:cond delay="999"/>
                                          </p:stCondLst>
                                        </p:cTn>
                                        <p:tgtEl>
                                          <p:spTgt spid="65"/>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66"/>
                                        </p:tgtEl>
                                      </p:cBhvr>
                                    </p:animEffect>
                                    <p:set>
                                      <p:cBhvr>
                                        <p:cTn id="25" dur="1" fill="hold">
                                          <p:stCondLst>
                                            <p:cond delay="999"/>
                                          </p:stCondLst>
                                        </p:cTn>
                                        <p:tgtEl>
                                          <p:spTgt spid="66"/>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1000"/>
                                        <p:tgtEl>
                                          <p:spTgt spid="68"/>
                                        </p:tgtEl>
                                      </p:cBhvr>
                                    </p:animEffect>
                                    <p:set>
                                      <p:cBhvr>
                                        <p:cTn id="28" dur="1" fill="hold">
                                          <p:stCondLst>
                                            <p:cond delay="999"/>
                                          </p:stCondLst>
                                        </p:cTn>
                                        <p:tgtEl>
                                          <p:spTgt spid="68"/>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69"/>
                                        </p:tgtEl>
                                      </p:cBhvr>
                                    </p:animEffect>
                                    <p:set>
                                      <p:cBhvr>
                                        <p:cTn id="31" dur="1" fill="hold">
                                          <p:stCondLst>
                                            <p:cond delay="999"/>
                                          </p:stCondLst>
                                        </p:cTn>
                                        <p:tgtEl>
                                          <p:spTgt spid="69"/>
                                        </p:tgtEl>
                                        <p:attrNameLst>
                                          <p:attrName>style.visibility</p:attrName>
                                        </p:attrNameLst>
                                      </p:cBhvr>
                                      <p:to>
                                        <p:strVal val="hidden"/>
                                      </p:to>
                                    </p:set>
                                  </p:childTnLst>
                                </p:cTn>
                              </p:par>
                              <p:par>
                                <p:cTn id="32" presetID="10" presetClass="entr" presetSubtype="0" fill="hold" grpId="0" nodeType="withEffect">
                                  <p:stCondLst>
                                    <p:cond delay="0"/>
                                  </p:stCondLst>
                                  <p:childTnLst>
                                    <p:set>
                                      <p:cBhvr>
                                        <p:cTn id="33" dur="1" fill="hold">
                                          <p:stCondLst>
                                            <p:cond delay="0"/>
                                          </p:stCondLst>
                                        </p:cTn>
                                        <p:tgtEl>
                                          <p:spTgt spid="72"/>
                                        </p:tgtEl>
                                        <p:attrNameLst>
                                          <p:attrName>style.visibility</p:attrName>
                                        </p:attrNameLst>
                                      </p:cBhvr>
                                      <p:to>
                                        <p:strVal val="visible"/>
                                      </p:to>
                                    </p:set>
                                    <p:animEffect transition="in" filter="fade">
                                      <p:cBhvr>
                                        <p:cTn id="34" dur="1000"/>
                                        <p:tgtEl>
                                          <p:spTgt spid="7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1"/>
                                        </p:tgtEl>
                                        <p:attrNameLst>
                                          <p:attrName>style.visibility</p:attrName>
                                        </p:attrNameLst>
                                      </p:cBhvr>
                                      <p:to>
                                        <p:strVal val="visible"/>
                                      </p:to>
                                    </p:set>
                                    <p:animEffect transition="in" filter="fade">
                                      <p:cBhvr>
                                        <p:cTn id="37"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p:bldP spid="68" grpId="0"/>
      <p:bldP spid="69" grpId="0"/>
      <p:bldGraphic spid="71" grpId="0">
        <p:bldAsOne/>
      </p:bldGraphic>
      <p:bldGraphic spid="72" grpId="0">
        <p:bldAsOne/>
      </p:bldGraphic>
      <p:bldGraphic spid="76" grpId="0">
        <p:bldAsOne/>
      </p:bldGraphic>
      <p:bldGraphic spid="77" grpId="0">
        <p:bldAsOne/>
      </p:bldGraphic>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163846" y="352178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TextBox 72"/>
          <p:cNvSpPr txBox="1"/>
          <p:nvPr/>
        </p:nvSpPr>
        <p:spPr>
          <a:xfrm>
            <a:off x="6975430" y="5292186"/>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74" name="TextBox 73"/>
          <p:cNvSpPr txBox="1"/>
          <p:nvPr/>
        </p:nvSpPr>
        <p:spPr>
          <a:xfrm>
            <a:off x="7469620" y="5292186"/>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75" name="TextBox 74"/>
          <p:cNvSpPr txBox="1"/>
          <p:nvPr/>
        </p:nvSpPr>
        <p:spPr>
          <a:xfrm>
            <a:off x="7240342" y="528121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78" name="Chart 77"/>
          <p:cNvGraphicFramePr>
            <a:graphicFrameLocks/>
          </p:cNvGraphicFramePr>
          <p:nvPr/>
        </p:nvGraphicFramePr>
        <p:xfrm>
          <a:off x="6352457" y="2537349"/>
          <a:ext cx="2028825" cy="2839694"/>
        </p:xfrm>
        <a:graphic>
          <a:graphicData uri="http://schemas.openxmlformats.org/drawingml/2006/chart">
            <c:chart xmlns:c="http://schemas.openxmlformats.org/drawingml/2006/chart" xmlns:r="http://schemas.openxmlformats.org/officeDocument/2006/relationships" r:id="rId2"/>
          </a:graphicData>
        </a:graphic>
      </p:graphicFrame>
      <p:sp>
        <p:nvSpPr>
          <p:cNvPr id="80" name="TextBox 29"/>
          <p:cNvSpPr txBox="1"/>
          <p:nvPr/>
        </p:nvSpPr>
        <p:spPr>
          <a:xfrm>
            <a:off x="8087943" y="5307031"/>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81" name="Chart 80"/>
          <p:cNvGraphicFramePr>
            <a:graphicFrameLocks/>
          </p:cNvGraphicFramePr>
          <p:nvPr/>
        </p:nvGraphicFramePr>
        <p:xfrm>
          <a:off x="7635971" y="2272192"/>
          <a:ext cx="2028825" cy="311864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8356195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80"/>
                                        </p:tgtEl>
                                        <p:attrNameLst>
                                          <p:attrName>style.visibility</p:attrName>
                                        </p:attrNameLst>
                                      </p:cBhvr>
                                      <p:to>
                                        <p:strVal val="visible"/>
                                      </p:to>
                                    </p:set>
                                    <p:animEffect transition="in" filter="fade">
                                      <p:cBhvr>
                                        <p:cTn id="10" dur="1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Graphic spid="81" grpId="0">
        <p:bldAsOne/>
      </p:bldGraphic>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163846" y="352178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81" name="Chart 80"/>
          <p:cNvGraphicFramePr>
            <a:graphicFrameLocks/>
          </p:cNvGraphicFramePr>
          <p:nvPr/>
        </p:nvGraphicFramePr>
        <p:xfrm>
          <a:off x="6650666" y="2272192"/>
          <a:ext cx="2028825" cy="311864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8" name="Chart 77"/>
          <p:cNvGraphicFramePr>
            <a:graphicFrameLocks/>
          </p:cNvGraphicFramePr>
          <p:nvPr/>
        </p:nvGraphicFramePr>
        <p:xfrm>
          <a:off x="6650680" y="2551140"/>
          <a:ext cx="2028825" cy="2839694"/>
        </p:xfrm>
        <a:graphic>
          <a:graphicData uri="http://schemas.openxmlformats.org/drawingml/2006/chart">
            <c:chart xmlns:c="http://schemas.openxmlformats.org/drawingml/2006/chart" xmlns:r="http://schemas.openxmlformats.org/officeDocument/2006/relationships" r:id="rId3"/>
          </a:graphicData>
        </a:graphic>
      </p:graphicFrame>
      <p:sp>
        <p:nvSpPr>
          <p:cNvPr id="56" name="TextBox 55"/>
          <p:cNvSpPr txBox="1"/>
          <p:nvPr/>
        </p:nvSpPr>
        <p:spPr>
          <a:xfrm>
            <a:off x="9000519" y="2850239"/>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Tree>
    <p:extLst>
      <p:ext uri="{BB962C8B-B14F-4D97-AF65-F5344CB8AC3E}">
        <p14:creationId xmlns:p14="http://schemas.microsoft.com/office/powerpoint/2010/main" val="4188062177"/>
      </p:ext>
    </p:extLst>
  </p:cSld>
  <p:clrMapOvr>
    <a:masterClrMapping/>
  </p:clrMapOvr>
  <mc:AlternateContent xmlns:mc="http://schemas.openxmlformats.org/markup-compatibility/2006" xmlns:p159="http://schemas.microsoft.com/office/powerpoint/2015/09/main">
    <mc:Choice Requires="p159">
      <p:transition spd="slow" advClick="0" advTm="1000">
        <p159:morph option="byObject"/>
      </p:transition>
    </mc:Choice>
    <mc:Fallback xmlns="">
      <p:transition spd="slow" advClick="0" advTm="100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rgbClr val="3C3B45"/>
        </a:solidFill>
        <a:effectLst/>
      </p:bgPr>
    </p:bg>
    <p:spTree>
      <p:nvGrpSpPr>
        <p:cNvPr id="1" name=""/>
        <p:cNvGrpSpPr/>
        <p:nvPr/>
      </p:nvGrpSpPr>
      <p:grpSpPr>
        <a:xfrm>
          <a:off x="0" y="0"/>
          <a:ext cx="0" cy="0"/>
          <a:chOff x="0" y="0"/>
          <a:chExt cx="0" cy="0"/>
        </a:xfrm>
      </p:grpSpPr>
      <p:sp>
        <p:nvSpPr>
          <p:cNvPr id="15" name="!!HPP"/>
          <p:cNvSpPr/>
          <p:nvPr/>
        </p:nvSpPr>
        <p:spPr>
          <a:xfrm>
            <a:off x="662541" y="895608"/>
            <a:ext cx="228600" cy="22860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Safety"/>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PMO"/>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21" name="TextBox 20"/>
          <p:cNvSpPr txBox="1"/>
          <p:nvPr/>
        </p:nvSpPr>
        <p:spPr>
          <a:xfrm>
            <a:off x="589928" y="943895"/>
            <a:ext cx="373825" cy="15457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22" name="TextBox 21"/>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0" name="Rectangle 29"/>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 Planning"/>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 TextBox 87"/>
          <p:cNvSpPr txBox="1"/>
          <p:nvPr/>
        </p:nvSpPr>
        <p:spPr>
          <a:xfrm>
            <a:off x="16001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Tree>
    <p:extLst>
      <p:ext uri="{BB962C8B-B14F-4D97-AF65-F5344CB8AC3E}">
        <p14:creationId xmlns:p14="http://schemas.microsoft.com/office/powerpoint/2010/main" val="4181269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5163846" y="352178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81" name="Chart 80"/>
          <p:cNvGraphicFramePr>
            <a:graphicFrameLocks/>
          </p:cNvGraphicFramePr>
          <p:nvPr/>
        </p:nvGraphicFramePr>
        <p:xfrm>
          <a:off x="6650666" y="2272192"/>
          <a:ext cx="2028825" cy="311864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8" name="Chart 77"/>
          <p:cNvGraphicFramePr>
            <a:graphicFrameLocks/>
          </p:cNvGraphicFramePr>
          <p:nvPr/>
        </p:nvGraphicFramePr>
        <p:xfrm>
          <a:off x="6650680" y="2551140"/>
          <a:ext cx="2028825" cy="283969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3" name="Chart 52"/>
          <p:cNvGraphicFramePr>
            <a:graphicFrameLocks/>
          </p:cNvGraphicFramePr>
          <p:nvPr>
            <p:extLst>
              <p:ext uri="{D42A27DB-BD31-4B8C-83A1-F6EECF244321}">
                <p14:modId xmlns:p14="http://schemas.microsoft.com/office/powerpoint/2010/main" val="1299307500"/>
              </p:ext>
            </p:extLst>
          </p:nvPr>
        </p:nvGraphicFramePr>
        <p:xfrm>
          <a:off x="6650652" y="2479806"/>
          <a:ext cx="2028825" cy="557784"/>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p:cNvSpPr txBox="1"/>
          <p:nvPr/>
        </p:nvSpPr>
        <p:spPr>
          <a:xfrm>
            <a:off x="9000519" y="2850239"/>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22" name="Action Button: Go Forward or Next 2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3" name="Action Button: Go Back or Previous 22">
            <a:hlinkClick r:id="rId5"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0763527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81"/>
                                        </p:tgtEl>
                                      </p:cBhvr>
                                    </p:animEffect>
                                    <p:set>
                                      <p:cBhvr>
                                        <p:cTn id="7" dur="1" fill="hold">
                                          <p:stCondLst>
                                            <p:cond delay="999"/>
                                          </p:stCondLst>
                                        </p:cTn>
                                        <p:tgtEl>
                                          <p:spTgt spid="8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78"/>
                                        </p:tgtEl>
                                      </p:cBhvr>
                                    </p:animEffect>
                                    <p:set>
                                      <p:cBhvr>
                                        <p:cTn id="10" dur="1" fill="hold">
                                          <p:stCondLst>
                                            <p:cond delay="999"/>
                                          </p:stCondLst>
                                        </p:cTn>
                                        <p:tgtEl>
                                          <p:spTgt spid="7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1" grpId="0">
        <p:bldAsOne/>
      </p:bldGraphic>
      <p:bldGraphic spid="78" grpId="0">
        <p:bldAsOne/>
      </p:bldGraphic>
      <p:bldGraphic spid="53" grpId="0">
        <p:bldAsOne/>
      </p:bldGraphic>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010399332"/>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474912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531591" y="334635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spTree>
    <p:extLst>
      <p:ext uri="{BB962C8B-B14F-4D97-AF65-F5344CB8AC3E}">
        <p14:creationId xmlns:p14="http://schemas.microsoft.com/office/powerpoint/2010/main" val="31580259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531590" y="33463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2460305" y="3669444"/>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3048482583"/>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graphicFrame>
        <p:nvGraphicFramePr>
          <p:cNvPr id="52" name="Chart 51"/>
          <p:cNvGraphicFramePr>
            <a:graphicFrameLocks/>
          </p:cNvGraphicFramePr>
          <p:nvPr>
            <p:extLst>
              <p:ext uri="{D42A27DB-BD31-4B8C-83A1-F6EECF244321}">
                <p14:modId xmlns:p14="http://schemas.microsoft.com/office/powerpoint/2010/main" val="19585710"/>
              </p:ext>
            </p:extLst>
          </p:nvPr>
        </p:nvGraphicFramePr>
        <p:xfrm>
          <a:off x="3124069" y="3587816"/>
          <a:ext cx="2028825" cy="49175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452448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AsOne/>
      </p:bldGraphic>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531595"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2460305" y="412040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2460305" y="3669444"/>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3675508842"/>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graphicFrame>
        <p:nvGraphicFramePr>
          <p:cNvPr id="52" name="Chart 51"/>
          <p:cNvGraphicFramePr>
            <a:graphicFrameLocks/>
          </p:cNvGraphicFramePr>
          <p:nvPr>
            <p:extLst>
              <p:ext uri="{D42A27DB-BD31-4B8C-83A1-F6EECF244321}">
                <p14:modId xmlns:p14="http://schemas.microsoft.com/office/powerpoint/2010/main" val="1389890645"/>
              </p:ext>
            </p:extLst>
          </p:nvPr>
        </p:nvGraphicFramePr>
        <p:xfrm>
          <a:off x="3124069" y="3587816"/>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3739355" y="414560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425152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531600" y="334636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2460305" y="4578792"/>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2460305" y="412040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2460305" y="3669444"/>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567660240"/>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graphicFrame>
        <p:nvGraphicFramePr>
          <p:cNvPr id="52" name="Chart 51"/>
          <p:cNvGraphicFramePr>
            <a:graphicFrameLocks/>
          </p:cNvGraphicFramePr>
          <p:nvPr>
            <p:extLst>
              <p:ext uri="{D42A27DB-BD31-4B8C-83A1-F6EECF244321}">
                <p14:modId xmlns:p14="http://schemas.microsoft.com/office/powerpoint/2010/main" val="850604309"/>
              </p:ext>
            </p:extLst>
          </p:nvPr>
        </p:nvGraphicFramePr>
        <p:xfrm>
          <a:off x="3124069" y="3587816"/>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3739355" y="414560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2872173946"/>
              </p:ext>
            </p:extLst>
          </p:nvPr>
        </p:nvGraphicFramePr>
        <p:xfrm>
          <a:off x="3124068" y="4377537"/>
          <a:ext cx="2028825" cy="6935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41305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6" grpId="0">
        <p:bldAsOne/>
      </p:bldGraphic>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1" name="TextBox 40"/>
          <p:cNvSpPr txBox="1"/>
          <p:nvPr/>
        </p:nvSpPr>
        <p:spPr>
          <a:xfrm>
            <a:off x="531603" y="334636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2" name="TextBox 41"/>
          <p:cNvSpPr txBox="1"/>
          <p:nvPr/>
        </p:nvSpPr>
        <p:spPr>
          <a:xfrm>
            <a:off x="531603" y="334833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3" name="TextBox 42"/>
          <p:cNvSpPr txBox="1"/>
          <p:nvPr/>
        </p:nvSpPr>
        <p:spPr>
          <a:xfrm>
            <a:off x="531604" y="33473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2460305" y="5018709"/>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2460305" y="456955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2460305" y="412040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2460305" y="3669444"/>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1342585"/>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graphicFrame>
        <p:nvGraphicFramePr>
          <p:cNvPr id="52" name="Chart 51"/>
          <p:cNvGraphicFramePr>
            <a:graphicFrameLocks/>
          </p:cNvGraphicFramePr>
          <p:nvPr>
            <p:extLst>
              <p:ext uri="{D42A27DB-BD31-4B8C-83A1-F6EECF244321}">
                <p14:modId xmlns:p14="http://schemas.microsoft.com/office/powerpoint/2010/main" val="4178766753"/>
              </p:ext>
            </p:extLst>
          </p:nvPr>
        </p:nvGraphicFramePr>
        <p:xfrm>
          <a:off x="3124069" y="3587816"/>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3739355" y="414560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744395363"/>
              </p:ext>
            </p:extLst>
          </p:nvPr>
        </p:nvGraphicFramePr>
        <p:xfrm>
          <a:off x="3124068" y="4377537"/>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3734132531"/>
              </p:ext>
            </p:extLst>
          </p:nvPr>
        </p:nvGraphicFramePr>
        <p:xfrm>
          <a:off x="3124068" y="4987562"/>
          <a:ext cx="2028825" cy="43699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369953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AsOne/>
      </p:bldGraphic>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 REGION.</a:t>
            </a:r>
          </a:p>
        </p:txBody>
      </p:sp>
      <p:sp>
        <p:nvSpPr>
          <p:cNvPr id="43" name="TextBox 42"/>
          <p:cNvSpPr txBox="1"/>
          <p:nvPr/>
        </p:nvSpPr>
        <p:spPr>
          <a:xfrm>
            <a:off x="2460305" y="550177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2460305" y="5018709"/>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2460305" y="456955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2460305" y="4120403"/>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2460305" y="3669444"/>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2460305" y="321848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2460305" y="276377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739355" y="2791509"/>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3407721375"/>
              </p:ext>
            </p:extLst>
          </p:nvPr>
        </p:nvGraphicFramePr>
        <p:xfrm>
          <a:off x="3124070" y="3097831"/>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5460406" y="2469116"/>
            <a:ext cx="1864306"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REPEAT FOR EACH TRIBE IN THE REGION</a:t>
            </a:r>
          </a:p>
        </p:txBody>
      </p:sp>
      <p:graphicFrame>
        <p:nvGraphicFramePr>
          <p:cNvPr id="52" name="Chart 51"/>
          <p:cNvGraphicFramePr>
            <a:graphicFrameLocks/>
          </p:cNvGraphicFramePr>
          <p:nvPr>
            <p:extLst>
              <p:ext uri="{D42A27DB-BD31-4B8C-83A1-F6EECF244321}">
                <p14:modId xmlns:p14="http://schemas.microsoft.com/office/powerpoint/2010/main" val="1735480741"/>
              </p:ext>
            </p:extLst>
          </p:nvPr>
        </p:nvGraphicFramePr>
        <p:xfrm>
          <a:off x="3124069" y="3587816"/>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3739355" y="414560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3741124783"/>
              </p:ext>
            </p:extLst>
          </p:nvPr>
        </p:nvGraphicFramePr>
        <p:xfrm>
          <a:off x="3124068" y="4377537"/>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740141735"/>
              </p:ext>
            </p:extLst>
          </p:nvPr>
        </p:nvGraphicFramePr>
        <p:xfrm>
          <a:off x="3124068" y="4987562"/>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3739355" y="552123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Action Button: Go Forward or Next 22">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4" name="Action Button: Go Back or Previous 23">
            <a:hlinkClick r:id="rId6"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78046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2476061635"/>
              </p:ext>
            </p:extLst>
          </p:nvPr>
        </p:nvGraphicFramePr>
        <p:xfrm>
          <a:off x="1738266" y="3072693"/>
          <a:ext cx="2028825" cy="5577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2" name="Chart 51"/>
          <p:cNvGraphicFramePr>
            <a:graphicFrameLocks/>
          </p:cNvGraphicFramePr>
          <p:nvPr>
            <p:extLst>
              <p:ext uri="{D42A27DB-BD31-4B8C-83A1-F6EECF244321}">
                <p14:modId xmlns:p14="http://schemas.microsoft.com/office/powerpoint/2010/main" val="2247895623"/>
              </p:ext>
            </p:extLst>
          </p:nvPr>
        </p:nvGraphicFramePr>
        <p:xfrm>
          <a:off x="1738265" y="3562678"/>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895748829"/>
              </p:ext>
            </p:extLst>
          </p:nvPr>
        </p:nvGraphicFramePr>
        <p:xfrm>
          <a:off x="1738264" y="4352399"/>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683969731"/>
              </p:ext>
            </p:extLst>
          </p:nvPr>
        </p:nvGraphicFramePr>
        <p:xfrm>
          <a:off x="1738264" y="49624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1086225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nvGraphicFramePr>
        <p:xfrm>
          <a:off x="1738266" y="307269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COMPARE THE DELTAS IN THE REGION TO THE SUPPLEMENTAL FUNDING DISTRIBUTED TO THE REGION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(IN STEP 2)</a:t>
            </a:r>
          </a:p>
        </p:txBody>
      </p:sp>
      <p:graphicFrame>
        <p:nvGraphicFramePr>
          <p:cNvPr id="52" name="Chart 51"/>
          <p:cNvGraphicFramePr>
            <a:graphicFrameLocks/>
          </p:cNvGraphicFramePr>
          <p:nvPr/>
        </p:nvGraphicFramePr>
        <p:xfrm>
          <a:off x="1738265" y="3562678"/>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nvGraphicFramePr>
        <p:xfrm>
          <a:off x="1738264" y="4352399"/>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nvGraphicFramePr>
        <p:xfrm>
          <a:off x="1738264" y="49624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18"/>
          <p:cNvSpPr/>
          <p:nvPr/>
        </p:nvSpPr>
        <p:spPr>
          <a:xfrm>
            <a:off x="10630607" y="2561716"/>
            <a:ext cx="112402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2400" b="0" i="0" u="none" strike="noStrike" kern="0" cap="none" spc="0" normalizeH="0" baseline="0" noProof="0" dirty="0">
              <a:ln>
                <a:noFill/>
              </a:ln>
              <a:solidFill>
                <a:srgbClr val="91C0EB"/>
              </a:solidFill>
              <a:effectLst/>
              <a:uLnTx/>
              <a:uFillTx/>
            </a:endParaRPr>
          </a:p>
        </p:txBody>
      </p:sp>
      <p:sp>
        <p:nvSpPr>
          <p:cNvPr id="34" name="Rectangle 33"/>
          <p:cNvSpPr/>
          <p:nvPr/>
        </p:nvSpPr>
        <p:spPr>
          <a:xfrm>
            <a:off x="8654593" y="3294445"/>
            <a:ext cx="3149343"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spTree>
    <p:extLst>
      <p:ext uri="{BB962C8B-B14F-4D97-AF65-F5344CB8AC3E}">
        <p14:creationId xmlns:p14="http://schemas.microsoft.com/office/powerpoint/2010/main" val="38804510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childTnLst>
                                </p:cTn>
                              </p:par>
                            </p:childTnLst>
                          </p:cTn>
                        </p:par>
                        <p:par>
                          <p:cTn id="8" fill="hold">
                            <p:stCondLst>
                              <p:cond delay="1000"/>
                            </p:stCondLst>
                            <p:childTnLst>
                              <p:par>
                                <p:cTn id="9" presetID="1"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9" grpId="0"/>
      <p:bldP spid="34" grpId="0"/>
    </p:bld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rgbClr val="3C3B45"/>
        </a:solidFill>
        <a:effectLst/>
      </p:bgPr>
    </p:bg>
    <p:spTree>
      <p:nvGrpSpPr>
        <p:cNvPr id="1" name=""/>
        <p:cNvGrpSpPr/>
        <p:nvPr/>
      </p:nvGrpSpPr>
      <p:grpSpPr>
        <a:xfrm>
          <a:off x="0" y="0"/>
          <a:ext cx="0" cy="0"/>
          <a:chOff x="0" y="0"/>
          <a:chExt cx="0" cy="0"/>
        </a:xfrm>
      </p:grpSpPr>
      <p:sp>
        <p:nvSpPr>
          <p:cNvPr id="15" name="!!HPP"/>
          <p:cNvSpPr/>
          <p:nvPr/>
        </p:nvSpPr>
        <p:spPr>
          <a:xfrm>
            <a:off x="662541" y="895608"/>
            <a:ext cx="228600" cy="22860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Safety"/>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PMO"/>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21" name="TextBox 20"/>
          <p:cNvSpPr txBox="1"/>
          <p:nvPr/>
        </p:nvSpPr>
        <p:spPr>
          <a:xfrm>
            <a:off x="589928" y="943895"/>
            <a:ext cx="373825" cy="15457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22" name="TextBox 21"/>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0" name="Rectangle 29"/>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 Planning"/>
          <p:cNvSpPr/>
          <p:nvPr/>
        </p:nvSpPr>
        <p:spPr>
          <a:xfrm>
            <a:off x="621929" y="482525"/>
            <a:ext cx="329184" cy="329184"/>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 TextBox 87"/>
          <p:cNvSpPr txBox="1"/>
          <p:nvPr/>
        </p:nvSpPr>
        <p:spPr>
          <a:xfrm>
            <a:off x="559989" y="562478"/>
            <a:ext cx="463588" cy="16927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34" name="Rectangle 33">
            <a:extLst>
              <a:ext uri="{FF2B5EF4-FFF2-40B4-BE49-F238E27FC236}">
                <a16:creationId xmlns:a16="http://schemas.microsoft.com/office/drawing/2014/main" id="{6CBB08F4-BCA4-4A55-BBC0-7D3B93197C2F}"/>
              </a:ext>
            </a:extLst>
          </p:cNvPr>
          <p:cNvSpPr/>
          <p:nvPr/>
        </p:nvSpPr>
        <p:spPr>
          <a:xfrm>
            <a:off x="248218" y="131145"/>
            <a:ext cx="1072624" cy="232212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TextBox 37">
            <a:extLst>
              <a:ext uri="{FF2B5EF4-FFF2-40B4-BE49-F238E27FC236}">
                <a16:creationId xmlns:a16="http://schemas.microsoft.com/office/drawing/2014/main" id="{21ACE744-1740-4EE9-97A3-FE4092743ACA}"/>
              </a:ext>
            </a:extLst>
          </p:cNvPr>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Tree>
    <p:extLst>
      <p:ext uri="{BB962C8B-B14F-4D97-AF65-F5344CB8AC3E}">
        <p14:creationId xmlns:p14="http://schemas.microsoft.com/office/powerpoint/2010/main" val="2772396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2314761227"/>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COMPARE THE DELTAS IN THE REGION TO THE SUPPLEMENTAL FUNDING DISTRIBUTED TO THE REGION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(IN STEP 2)</a:t>
            </a:r>
          </a:p>
        </p:txBody>
      </p:sp>
      <p:graphicFrame>
        <p:nvGraphicFramePr>
          <p:cNvPr id="52" name="Chart 51"/>
          <p:cNvGraphicFramePr>
            <a:graphicFrameLocks/>
          </p:cNvGraphicFramePr>
          <p:nvPr>
            <p:extLst>
              <p:ext uri="{D42A27DB-BD31-4B8C-83A1-F6EECF244321}">
                <p14:modId xmlns:p14="http://schemas.microsoft.com/office/powerpoint/2010/main" val="1407084188"/>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169429758"/>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498666864"/>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18"/>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
        <p:nvSpPr>
          <p:cNvPr id="34" name="Rectangle 33"/>
          <p:cNvSpPr/>
          <p:nvPr/>
        </p:nvSpPr>
        <p:spPr>
          <a:xfrm>
            <a:off x="8654593" y="3294445"/>
            <a:ext cx="3149343" cy="120032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spTree>
    <p:extLst>
      <p:ext uri="{BB962C8B-B14F-4D97-AF65-F5344CB8AC3E}">
        <p14:creationId xmlns:p14="http://schemas.microsoft.com/office/powerpoint/2010/main" val="1164185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advClick="0" advTm="0">
        <p159:morph option="byObject"/>
      </p:transition>
    </mc:Choice>
    <mc:Fallback xmlns="">
      <p:transition spd="slow" advClick="0" advTm="0">
        <p:fade/>
      </p:transition>
    </mc:Fallback>
  </mc:AlternateContent>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3150802127"/>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COMPARE THE DELTAS IN THE REGION TO THE SUPPLEMENTAL FUNDING DISTRIBUTED TO THE REGION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(IN STEP 2)</a:t>
            </a:r>
          </a:p>
        </p:txBody>
      </p:sp>
      <p:graphicFrame>
        <p:nvGraphicFramePr>
          <p:cNvPr id="52" name="Chart 51"/>
          <p:cNvGraphicFramePr>
            <a:graphicFrameLocks/>
          </p:cNvGraphicFramePr>
          <p:nvPr>
            <p:extLst>
              <p:ext uri="{D42A27DB-BD31-4B8C-83A1-F6EECF244321}">
                <p14:modId xmlns:p14="http://schemas.microsoft.com/office/powerpoint/2010/main" val="1590874135"/>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3627070822"/>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1006452270"/>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25" name="Chart 24"/>
          <p:cNvGraphicFramePr>
            <a:graphicFrameLocks/>
          </p:cNvGraphicFramePr>
          <p:nvPr/>
        </p:nvGraphicFramePr>
        <p:xfrm>
          <a:off x="5921333" y="4181887"/>
          <a:ext cx="2028825" cy="1075334"/>
        </p:xfrm>
        <a:graphic>
          <a:graphicData uri="http://schemas.openxmlformats.org/drawingml/2006/chart">
            <c:chart xmlns:c="http://schemas.openxmlformats.org/drawingml/2006/chart" xmlns:r="http://schemas.openxmlformats.org/officeDocument/2006/relationships" r:id="rId6"/>
          </a:graphicData>
        </a:graphic>
      </p:graphicFrame>
      <p:sp>
        <p:nvSpPr>
          <p:cNvPr id="23" name="Rectangle 22"/>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28256732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3847438676"/>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1938448472"/>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51438845"/>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1204555326"/>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4181887"/>
          <a:ext cx="2028825" cy="1075334"/>
        </p:xfrm>
        <a:graphic>
          <a:graphicData uri="http://schemas.openxmlformats.org/drawingml/2006/chart">
            <c:chart xmlns:c="http://schemas.openxmlformats.org/drawingml/2006/chart" xmlns:r="http://schemas.openxmlformats.org/officeDocument/2006/relationships" r:id="rId6"/>
          </a:graphicData>
        </a:graphic>
      </p:graphicFrame>
      <p:sp>
        <p:nvSpPr>
          <p:cNvPr id="24" name="Rectangle 23"/>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7180649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35" presetClass="path" presetSubtype="0" accel="50000" decel="50000" fill="hold" grpId="0" nodeType="afterEffect">
                                  <p:stCondLst>
                                    <p:cond delay="1000"/>
                                  </p:stCondLst>
                                  <p:childTnLst>
                                    <p:animMotion origin="layout" path="M -0.00026 -0.00277 L -0.22253 0.00024 " pathEditMode="relative" rAng="0" ptsTypes="AA">
                                      <p:cBhvr>
                                        <p:cTn id="10" dur="1500" fill="hold"/>
                                        <p:tgtEl>
                                          <p:spTgt spid="59"/>
                                        </p:tgtEl>
                                        <p:attrNameLst>
                                          <p:attrName>ppt_x</p:attrName>
                                          <p:attrName>ppt_y</p:attrName>
                                        </p:attrNameLst>
                                      </p:cBhvr>
                                      <p:rCtr x="-11120" y="13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Graphic spid="59" grpId="0">
        <p:bldAsOne/>
      </p:bldGraphic>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772698285"/>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3243678887"/>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228700301"/>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1158411892"/>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hidden="1"/>
          <p:cNvGraphicFramePr>
            <a:graphicFrameLocks/>
          </p:cNvGraphicFramePr>
          <p:nvPr>
            <p:extLst>
              <p:ext uri="{D42A27DB-BD31-4B8C-83A1-F6EECF244321}">
                <p14:modId xmlns:p14="http://schemas.microsoft.com/office/powerpoint/2010/main" val="2963305712"/>
              </p:ext>
            </p:extLst>
          </p:nvPr>
        </p:nvGraphicFramePr>
        <p:xfrm>
          <a:off x="3217537" y="4181887"/>
          <a:ext cx="2028825" cy="1075334"/>
        </p:xfrm>
        <a:graphic>
          <a:graphicData uri="http://schemas.openxmlformats.org/drawingml/2006/chart">
            <c:chart xmlns:c="http://schemas.openxmlformats.org/drawingml/2006/chart" xmlns:r="http://schemas.openxmlformats.org/officeDocument/2006/relationships" r:id="rId6"/>
          </a:graphicData>
        </a:graphic>
      </p:graphicFrame>
      <p:sp>
        <p:nvSpPr>
          <p:cNvPr id="23" name="Rectangle 22"/>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140668108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980803006"/>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3869696574"/>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1018147358"/>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440645903"/>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extLst>
              <p:ext uri="{D42A27DB-BD31-4B8C-83A1-F6EECF244321}">
                <p14:modId xmlns:p14="http://schemas.microsoft.com/office/powerpoint/2010/main" val="4076144702"/>
              </p:ext>
            </p:extLst>
          </p:nvPr>
        </p:nvGraphicFramePr>
        <p:xfrm>
          <a:off x="3217537" y="4181887"/>
          <a:ext cx="2028825" cy="107533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extLst>
              <p:ext uri="{D42A27DB-BD31-4B8C-83A1-F6EECF244321}">
                <p14:modId xmlns:p14="http://schemas.microsoft.com/office/powerpoint/2010/main" val="695515932"/>
              </p:ext>
            </p:extLst>
          </p:nvPr>
        </p:nvGraphicFramePr>
        <p:xfrm>
          <a:off x="3922864" y="3975455"/>
          <a:ext cx="2028825" cy="55778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0"/>
          <p:cNvGraphicFramePr>
            <a:graphicFrameLocks/>
          </p:cNvGraphicFramePr>
          <p:nvPr>
            <p:extLst>
              <p:ext uri="{D42A27DB-BD31-4B8C-83A1-F6EECF244321}">
                <p14:modId xmlns:p14="http://schemas.microsoft.com/office/powerpoint/2010/main" val="1631157603"/>
              </p:ext>
            </p:extLst>
          </p:nvPr>
        </p:nvGraphicFramePr>
        <p:xfrm>
          <a:off x="3922863" y="4413846"/>
          <a:ext cx="2028825" cy="69350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0" name="!!Chart 61">
            <a:extLst>
              <a:ext uri="{FF2B5EF4-FFF2-40B4-BE49-F238E27FC236}">
                <a16:creationId xmlns:a16="http://schemas.microsoft.com/office/drawing/2014/main" id="{043CBF21-A506-4D35-AB93-32314B47047B}"/>
              </a:ext>
            </a:extLst>
          </p:cNvPr>
          <p:cNvGraphicFramePr>
            <a:graphicFrameLocks/>
          </p:cNvGraphicFramePr>
          <p:nvPr>
            <p:extLst>
              <p:ext uri="{D42A27DB-BD31-4B8C-83A1-F6EECF244321}">
                <p14:modId xmlns:p14="http://schemas.microsoft.com/office/powerpoint/2010/main" val="1569722106"/>
              </p:ext>
            </p:extLst>
          </p:nvPr>
        </p:nvGraphicFramePr>
        <p:xfrm>
          <a:off x="3922379" y="4233764"/>
          <a:ext cx="2028825" cy="48557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3" name="Chart 62"/>
          <p:cNvGraphicFramePr>
            <a:graphicFrameLocks/>
          </p:cNvGraphicFramePr>
          <p:nvPr>
            <p:extLst>
              <p:ext uri="{D42A27DB-BD31-4B8C-83A1-F6EECF244321}">
                <p14:modId xmlns:p14="http://schemas.microsoft.com/office/powerpoint/2010/main" val="1598861583"/>
              </p:ext>
            </p:extLst>
          </p:nvPr>
        </p:nvGraphicFramePr>
        <p:xfrm>
          <a:off x="3922863" y="4817616"/>
          <a:ext cx="2028825" cy="436997"/>
        </p:xfrm>
        <a:graphic>
          <a:graphicData uri="http://schemas.openxmlformats.org/drawingml/2006/chart">
            <c:chart xmlns:c="http://schemas.openxmlformats.org/drawingml/2006/chart" xmlns:r="http://schemas.openxmlformats.org/officeDocument/2006/relationships" r:id="rId10"/>
          </a:graphicData>
        </a:graphic>
      </p:graphicFrame>
      <p:sp>
        <p:nvSpPr>
          <p:cNvPr id="27" name="Rectangle 26"/>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4102230589"/>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814003175"/>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1718909075"/>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4052435154"/>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71106602"/>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3217537" y="4181887"/>
          <a:ext cx="2028825" cy="107533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extLst>
              <p:ext uri="{D42A27DB-BD31-4B8C-83A1-F6EECF244321}">
                <p14:modId xmlns:p14="http://schemas.microsoft.com/office/powerpoint/2010/main" val="1054865275"/>
              </p:ext>
            </p:extLst>
          </p:nvPr>
        </p:nvGraphicFramePr>
        <p:xfrm>
          <a:off x="3217525" y="4230984"/>
          <a:ext cx="2028825" cy="45164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0"/>
          <p:cNvGraphicFramePr>
            <a:graphicFrameLocks/>
          </p:cNvGraphicFramePr>
          <p:nvPr>
            <p:extLst>
              <p:ext uri="{D42A27DB-BD31-4B8C-83A1-F6EECF244321}">
                <p14:modId xmlns:p14="http://schemas.microsoft.com/office/powerpoint/2010/main" val="3640267445"/>
              </p:ext>
            </p:extLst>
          </p:nvPr>
        </p:nvGraphicFramePr>
        <p:xfrm>
          <a:off x="3217531" y="4533239"/>
          <a:ext cx="2028825" cy="61421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2" name="!!Chart 61"/>
          <p:cNvGraphicFramePr>
            <a:graphicFrameLocks/>
          </p:cNvGraphicFramePr>
          <p:nvPr>
            <p:extLst>
              <p:ext uri="{D42A27DB-BD31-4B8C-83A1-F6EECF244321}">
                <p14:modId xmlns:p14="http://schemas.microsoft.com/office/powerpoint/2010/main" val="2979089614"/>
              </p:ext>
            </p:extLst>
          </p:nvPr>
        </p:nvGraphicFramePr>
        <p:xfrm>
          <a:off x="3217525" y="4390671"/>
          <a:ext cx="2028825" cy="44805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3" name="Chart 62"/>
          <p:cNvGraphicFramePr>
            <a:graphicFrameLocks/>
          </p:cNvGraphicFramePr>
          <p:nvPr/>
        </p:nvGraphicFramePr>
        <p:xfrm>
          <a:off x="3217534" y="4845073"/>
          <a:ext cx="2028825" cy="411598"/>
        </p:xfrm>
        <a:graphic>
          <a:graphicData uri="http://schemas.openxmlformats.org/drawingml/2006/chart">
            <c:chart xmlns:c="http://schemas.openxmlformats.org/drawingml/2006/chart" xmlns:r="http://schemas.openxmlformats.org/officeDocument/2006/relationships" r:id="rId10"/>
          </a:graphicData>
        </a:graphic>
      </p:graphicFrame>
      <p:sp>
        <p:nvSpPr>
          <p:cNvPr id="27" name="Rectangle 26"/>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42196538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9" grpId="0">
        <p:bldAsOne/>
      </p:bldGraphic>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2120068028"/>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2405327873"/>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3135119750"/>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3838393961"/>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60" name="Chart 59"/>
          <p:cNvGraphicFramePr>
            <a:graphicFrameLocks/>
          </p:cNvGraphicFramePr>
          <p:nvPr>
            <p:extLst>
              <p:ext uri="{D42A27DB-BD31-4B8C-83A1-F6EECF244321}">
                <p14:modId xmlns:p14="http://schemas.microsoft.com/office/powerpoint/2010/main" val="1597321268"/>
              </p:ext>
            </p:extLst>
          </p:nvPr>
        </p:nvGraphicFramePr>
        <p:xfrm>
          <a:off x="3217525" y="4230984"/>
          <a:ext cx="2028825" cy="4516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1" name="Chart 60"/>
          <p:cNvGraphicFramePr>
            <a:graphicFrameLocks/>
          </p:cNvGraphicFramePr>
          <p:nvPr/>
        </p:nvGraphicFramePr>
        <p:xfrm>
          <a:off x="3217531" y="4533239"/>
          <a:ext cx="2028825" cy="61421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2" name="Chart 61"/>
          <p:cNvGraphicFramePr>
            <a:graphicFrameLocks/>
          </p:cNvGraphicFramePr>
          <p:nvPr/>
        </p:nvGraphicFramePr>
        <p:xfrm>
          <a:off x="3217525" y="4390671"/>
          <a:ext cx="2028825" cy="4480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3" name="Chart 62"/>
          <p:cNvGraphicFramePr>
            <a:graphicFrameLocks/>
          </p:cNvGraphicFramePr>
          <p:nvPr/>
        </p:nvGraphicFramePr>
        <p:xfrm>
          <a:off x="3217534" y="4845073"/>
          <a:ext cx="2028825" cy="411598"/>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647835403"/>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798990183"/>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34163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IS LESS THAN THE DELTAS, EACH TRIBE WITH A DELTA RECEIVES SUPPLEMENTAL FUNDING PROPORTIONAL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3795500165"/>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267227551"/>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3473406843"/>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60" name="Chart 59"/>
          <p:cNvGraphicFramePr>
            <a:graphicFrameLocks/>
          </p:cNvGraphicFramePr>
          <p:nvPr/>
        </p:nvGraphicFramePr>
        <p:xfrm>
          <a:off x="1738266" y="3164883"/>
          <a:ext cx="2028825" cy="4516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1" name="Chart 60"/>
          <p:cNvGraphicFramePr>
            <a:graphicFrameLocks/>
          </p:cNvGraphicFramePr>
          <p:nvPr/>
        </p:nvGraphicFramePr>
        <p:xfrm>
          <a:off x="1732301" y="4408233"/>
          <a:ext cx="2028825" cy="61421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2" name="Chart 61"/>
          <p:cNvGraphicFramePr>
            <a:graphicFrameLocks/>
          </p:cNvGraphicFramePr>
          <p:nvPr/>
        </p:nvGraphicFramePr>
        <p:xfrm>
          <a:off x="1738266" y="3593061"/>
          <a:ext cx="2028825" cy="4480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3" name="Chart 62"/>
          <p:cNvGraphicFramePr>
            <a:graphicFrameLocks/>
          </p:cNvGraphicFramePr>
          <p:nvPr/>
        </p:nvGraphicFramePr>
        <p:xfrm>
          <a:off x="1732300" y="4978814"/>
          <a:ext cx="2028825" cy="411598"/>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3345018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advClick="0" advTm="0">
        <p159:morph option="byObject"/>
      </p:transition>
    </mc:Choice>
    <mc:Fallback xmlns="">
      <p:transition spd="slow" advClick="0" advTm="0">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0" name="Chart 59"/>
          <p:cNvGraphicFramePr>
            <a:graphicFrameLocks/>
          </p:cNvGraphicFramePr>
          <p:nvPr/>
        </p:nvGraphicFramePr>
        <p:xfrm>
          <a:off x="1738266" y="3164883"/>
          <a:ext cx="2028825" cy="45164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nvGraphicFramePr>
        <p:xfrm>
          <a:off x="1732301" y="4408233"/>
          <a:ext cx="2028825" cy="6142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nvGraphicFramePr>
        <p:xfrm>
          <a:off x="1738266" y="3593061"/>
          <a:ext cx="2028825" cy="4480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nvGraphicFramePr>
        <p:xfrm>
          <a:off x="1732300" y="4978814"/>
          <a:ext cx="2028825" cy="411598"/>
        </p:xfrm>
        <a:graphic>
          <a:graphicData uri="http://schemas.openxmlformats.org/drawingml/2006/chart">
            <c:chart xmlns:c="http://schemas.openxmlformats.org/drawingml/2006/chart" xmlns:r="http://schemas.openxmlformats.org/officeDocument/2006/relationships" r:id="rId5"/>
          </a:graphicData>
        </a:graphic>
      </p:graphicFrame>
      <p:sp>
        <p:nvSpPr>
          <p:cNvPr id="64" name="TextBox 63"/>
          <p:cNvSpPr txBox="1"/>
          <p:nvPr/>
        </p:nvSpPr>
        <p:spPr>
          <a:xfrm>
            <a:off x="4836879" y="2974758"/>
            <a:ext cx="3208142"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RESULT IS THE SUPPLEMENTAL FUNDING FOR EACH TRIBE.</a:t>
            </a:r>
          </a:p>
        </p:txBody>
      </p:sp>
      <p:sp>
        <p:nvSpPr>
          <p:cNvPr id="23" name="Action Button: Go Forward or Next 22">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4" name="Action Button: Go Back or Previous 23">
            <a:hlinkClick r:id="rId6"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22904600"/>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nvGraphicFramePr>
        <p:xfrm>
          <a:off x="1738266" y="3072693"/>
          <a:ext cx="2028825" cy="5577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2" name="Chart 51"/>
          <p:cNvGraphicFramePr>
            <a:graphicFrameLocks/>
          </p:cNvGraphicFramePr>
          <p:nvPr/>
        </p:nvGraphicFramePr>
        <p:xfrm>
          <a:off x="1738265" y="3562678"/>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nvGraphicFramePr>
        <p:xfrm>
          <a:off x="1738264" y="4352399"/>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nvGraphicFramePr>
        <p:xfrm>
          <a:off x="1738264" y="49624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7188506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7" name="Oval 16"/>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0" name="Rectangle 29"/>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 TextBox 87"/>
          <p:cNvSpPr txBox="1"/>
          <p:nvPr/>
        </p:nvSpPr>
        <p:spPr>
          <a:xfrm>
            <a:off x="1600191"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39" name="Rectangle 38">
            <a:extLst>
              <a:ext uri="{FF2B5EF4-FFF2-40B4-BE49-F238E27FC236}">
                <a16:creationId xmlns:a16="http://schemas.microsoft.com/office/drawing/2014/main" id="{46E9777A-8DD8-42B0-BD4C-C983FB6A40B5}"/>
              </a:ext>
            </a:extLst>
          </p:cNvPr>
          <p:cNvSpPr/>
          <p:nvPr/>
        </p:nvSpPr>
        <p:spPr>
          <a:xfrm>
            <a:off x="3315058" y="1205661"/>
            <a:ext cx="4401015"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2% OF FUNDING IS SET ASIDE FOR TRANSPORTATION PLANNING</a:t>
            </a:r>
            <a:endParaRPr lang="en-US" sz="2400" dirty="0"/>
          </a:p>
        </p:txBody>
      </p:sp>
      <p:sp>
        <p:nvSpPr>
          <p:cNvPr id="5" name="Oval 4">
            <a:extLst>
              <a:ext uri="{FF2B5EF4-FFF2-40B4-BE49-F238E27FC236}">
                <a16:creationId xmlns:a16="http://schemas.microsoft.com/office/drawing/2014/main" id="{296948D4-7330-F890-CEC3-6D26A92DB015}"/>
              </a:ext>
            </a:extLst>
          </p:cNvPr>
          <p:cNvSpPr/>
          <p:nvPr/>
        </p:nvSpPr>
        <p:spPr>
          <a:xfrm>
            <a:off x="658340" y="899041"/>
            <a:ext cx="228600" cy="22860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a:extLst>
              <a:ext uri="{FF2B5EF4-FFF2-40B4-BE49-F238E27FC236}">
                <a16:creationId xmlns:a16="http://schemas.microsoft.com/office/drawing/2014/main" id="{9A3D30DA-039B-3458-3FE4-DA17A33FDF1C}"/>
              </a:ext>
            </a:extLst>
          </p:cNvPr>
          <p:cNvSpPr txBox="1"/>
          <p:nvPr/>
        </p:nvSpPr>
        <p:spPr>
          <a:xfrm>
            <a:off x="585727" y="936053"/>
            <a:ext cx="373825" cy="15457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13" name="!!Safety">
            <a:extLst>
              <a:ext uri="{FF2B5EF4-FFF2-40B4-BE49-F238E27FC236}">
                <a16:creationId xmlns:a16="http://schemas.microsoft.com/office/drawing/2014/main" id="{13F10839-30FC-B69B-29CC-9233A4D208C3}"/>
              </a:ext>
            </a:extLst>
          </p:cNvPr>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a:extLst>
              <a:ext uri="{FF2B5EF4-FFF2-40B4-BE49-F238E27FC236}">
                <a16:creationId xmlns:a16="http://schemas.microsoft.com/office/drawing/2014/main" id="{416C45E7-92D5-6598-EC63-3DBAC1F76CF0}"/>
              </a:ext>
            </a:extLst>
          </p:cNvPr>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Tree>
    <p:extLst>
      <p:ext uri="{BB962C8B-B14F-4D97-AF65-F5344CB8AC3E}">
        <p14:creationId xmlns:p14="http://schemas.microsoft.com/office/powerpoint/2010/main" val="38636624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2786471108"/>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4053552196"/>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1420581784"/>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1490503511"/>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2738638"/>
          <a:ext cx="2028825" cy="2524646"/>
        </p:xfrm>
        <a:graphic>
          <a:graphicData uri="http://schemas.openxmlformats.org/drawingml/2006/chart">
            <c:chart xmlns:c="http://schemas.openxmlformats.org/drawingml/2006/chart" xmlns:r="http://schemas.openxmlformats.org/officeDocument/2006/relationships" r:id="rId6"/>
          </a:graphicData>
        </a:graphic>
      </p:graphicFrame>
      <p:sp>
        <p:nvSpPr>
          <p:cNvPr id="24" name="Rectangle 23"/>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41174303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Graphic spid="59" grpId="0">
        <p:bldAsOne/>
      </p:bldGraphic>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4001168183"/>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3797771649"/>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4167212095"/>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166616475"/>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2738639"/>
          <a:ext cx="2028825" cy="153247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nvGraphicFramePr>
        <p:xfrm>
          <a:off x="5921333" y="3907156"/>
          <a:ext cx="2028825" cy="1350065"/>
        </p:xfrm>
        <a:graphic>
          <a:graphicData uri="http://schemas.openxmlformats.org/drawingml/2006/chart">
            <c:chart xmlns:c="http://schemas.openxmlformats.org/drawingml/2006/chart" xmlns:r="http://schemas.openxmlformats.org/officeDocument/2006/relationships" r:id="rId7"/>
          </a:graphicData>
        </a:graphic>
      </p:graphicFrame>
      <p:sp>
        <p:nvSpPr>
          <p:cNvPr id="24" name="Rectangle 23"/>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2306927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832874339"/>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674081879"/>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3495334239"/>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456417644"/>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extLst>
              <p:ext uri="{D42A27DB-BD31-4B8C-83A1-F6EECF244321}">
                <p14:modId xmlns:p14="http://schemas.microsoft.com/office/powerpoint/2010/main" val="1144614431"/>
              </p:ext>
            </p:extLst>
          </p:nvPr>
        </p:nvGraphicFramePr>
        <p:xfrm>
          <a:off x="5921333" y="2738639"/>
          <a:ext cx="2028825" cy="153247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extLst>
              <p:ext uri="{D42A27DB-BD31-4B8C-83A1-F6EECF244321}">
                <p14:modId xmlns:p14="http://schemas.microsoft.com/office/powerpoint/2010/main" val="652785063"/>
              </p:ext>
            </p:extLst>
          </p:nvPr>
        </p:nvGraphicFramePr>
        <p:xfrm>
          <a:off x="3247882" y="3919728"/>
          <a:ext cx="2028825" cy="1337493"/>
        </p:xfrm>
        <a:graphic>
          <a:graphicData uri="http://schemas.openxmlformats.org/drawingml/2006/chart">
            <c:chart xmlns:c="http://schemas.openxmlformats.org/drawingml/2006/chart" xmlns:r="http://schemas.openxmlformats.org/officeDocument/2006/relationships" r:id="rId7"/>
          </a:graphicData>
        </a:graphic>
      </p:graphicFrame>
      <p:sp>
        <p:nvSpPr>
          <p:cNvPr id="24" name="Rectangle 23"/>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12778985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572961745"/>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837012017"/>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1185011792"/>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425906485"/>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2738639"/>
          <a:ext cx="2028825" cy="153247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nvGraphicFramePr>
        <p:xfrm>
          <a:off x="3217525" y="3985033"/>
          <a:ext cx="2028825" cy="5499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0"/>
          <p:cNvGraphicFramePr>
            <a:graphicFrameLocks/>
          </p:cNvGraphicFramePr>
          <p:nvPr>
            <p:extLst>
              <p:ext uri="{D42A27DB-BD31-4B8C-83A1-F6EECF244321}">
                <p14:modId xmlns:p14="http://schemas.microsoft.com/office/powerpoint/2010/main" val="737754305"/>
              </p:ext>
            </p:extLst>
          </p:nvPr>
        </p:nvGraphicFramePr>
        <p:xfrm>
          <a:off x="3217524" y="4237330"/>
          <a:ext cx="2028825" cy="48556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2" name="Chart 61"/>
          <p:cNvGraphicFramePr>
            <a:graphicFrameLocks/>
          </p:cNvGraphicFramePr>
          <p:nvPr/>
        </p:nvGraphicFramePr>
        <p:xfrm>
          <a:off x="3217524" y="4412695"/>
          <a:ext cx="2028825" cy="68572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3" name="Chart 62"/>
          <p:cNvGraphicFramePr>
            <a:graphicFrameLocks/>
          </p:cNvGraphicFramePr>
          <p:nvPr/>
        </p:nvGraphicFramePr>
        <p:xfrm>
          <a:off x="3217523" y="4807146"/>
          <a:ext cx="2028825" cy="451839"/>
        </p:xfrm>
        <a:graphic>
          <a:graphicData uri="http://schemas.openxmlformats.org/drawingml/2006/chart">
            <c:chart xmlns:c="http://schemas.openxmlformats.org/drawingml/2006/chart" xmlns:r="http://schemas.openxmlformats.org/officeDocument/2006/relationships" r:id="rId10"/>
          </a:graphicData>
        </a:graphic>
      </p:graphicFrame>
      <p:sp>
        <p:nvSpPr>
          <p:cNvPr id="27" name="Rectangle 26"/>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149336650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3" name="Chart 52"/>
          <p:cNvGraphicFramePr>
            <a:graphicFrameLocks/>
          </p:cNvGraphicFramePr>
          <p:nvPr>
            <p:extLst>
              <p:ext uri="{D42A27DB-BD31-4B8C-83A1-F6EECF244321}">
                <p14:modId xmlns:p14="http://schemas.microsoft.com/office/powerpoint/2010/main" val="1912365275"/>
              </p:ext>
            </p:extLst>
          </p:nvPr>
        </p:nvGraphicFramePr>
        <p:xfrm>
          <a:off x="3922864" y="3985033"/>
          <a:ext cx="2028825" cy="557784"/>
        </p:xfrm>
        <a:graphic>
          <a:graphicData uri="http://schemas.openxmlformats.org/drawingml/2006/chart">
            <c:chart xmlns:c="http://schemas.openxmlformats.org/drawingml/2006/chart" xmlns:r="http://schemas.openxmlformats.org/officeDocument/2006/relationships" r:id="rId2"/>
          </a:graphicData>
        </a:graphic>
      </p:graphicFrame>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graphicFrame>
        <p:nvGraphicFramePr>
          <p:cNvPr id="52" name="Chart 51"/>
          <p:cNvGraphicFramePr>
            <a:graphicFrameLocks/>
          </p:cNvGraphicFramePr>
          <p:nvPr>
            <p:extLst>
              <p:ext uri="{D42A27DB-BD31-4B8C-83A1-F6EECF244321}">
                <p14:modId xmlns:p14="http://schemas.microsoft.com/office/powerpoint/2010/main" val="1289630483"/>
              </p:ext>
            </p:extLst>
          </p:nvPr>
        </p:nvGraphicFramePr>
        <p:xfrm>
          <a:off x="3922865" y="4237329"/>
          <a:ext cx="2028825" cy="491755"/>
        </p:xfrm>
        <a:graphic>
          <a:graphicData uri="http://schemas.openxmlformats.org/drawingml/2006/chart">
            <c:chart xmlns:c="http://schemas.openxmlformats.org/drawingml/2006/chart" xmlns:r="http://schemas.openxmlformats.org/officeDocument/2006/relationships" r:id="rId3"/>
          </a:graphicData>
        </a:graphic>
      </p:graphicFrame>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6" name="Chart 55"/>
          <p:cNvGraphicFramePr>
            <a:graphicFrameLocks/>
          </p:cNvGraphicFramePr>
          <p:nvPr>
            <p:extLst>
              <p:ext uri="{D42A27DB-BD31-4B8C-83A1-F6EECF244321}">
                <p14:modId xmlns:p14="http://schemas.microsoft.com/office/powerpoint/2010/main" val="2833838973"/>
              </p:ext>
            </p:extLst>
          </p:nvPr>
        </p:nvGraphicFramePr>
        <p:xfrm>
          <a:off x="3922866" y="4417411"/>
          <a:ext cx="2028825" cy="6935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Chart 56"/>
          <p:cNvGraphicFramePr>
            <a:graphicFrameLocks/>
          </p:cNvGraphicFramePr>
          <p:nvPr>
            <p:extLst>
              <p:ext uri="{D42A27DB-BD31-4B8C-83A1-F6EECF244321}">
                <p14:modId xmlns:p14="http://schemas.microsoft.com/office/powerpoint/2010/main" val="2479369305"/>
              </p:ext>
            </p:extLst>
          </p:nvPr>
        </p:nvGraphicFramePr>
        <p:xfrm>
          <a:off x="3922867" y="4820224"/>
          <a:ext cx="2028825" cy="436997"/>
        </p:xfrm>
        <a:graphic>
          <a:graphicData uri="http://schemas.openxmlformats.org/drawingml/2006/chart">
            <c:chart xmlns:c="http://schemas.openxmlformats.org/drawingml/2006/chart" xmlns:r="http://schemas.openxmlformats.org/officeDocument/2006/relationships" r:id="rId5"/>
          </a:graphicData>
        </a:graphic>
      </p:graphicFrame>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2738639"/>
          <a:ext cx="2028825" cy="153247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10"/>
          </a:graphicData>
        </a:graphic>
      </p:graphicFrame>
      <p:sp>
        <p:nvSpPr>
          <p:cNvPr id="27" name="Rectangle 26"/>
          <p:cNvSpPr/>
          <p:nvPr/>
        </p:nvSpPr>
        <p:spPr>
          <a:xfrm>
            <a:off x="4478662" y="5362903"/>
            <a:ext cx="88838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DELTAS</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19038011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53"/>
                                        </p:tgtEl>
                                      </p:cBhvr>
                                    </p:animEffect>
                                    <p:set>
                                      <p:cBhvr>
                                        <p:cTn id="7" dur="1" fill="hold">
                                          <p:stCondLst>
                                            <p:cond delay="499"/>
                                          </p:stCondLst>
                                        </p:cTn>
                                        <p:tgtEl>
                                          <p:spTgt spid="53"/>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52"/>
                                        </p:tgtEl>
                                      </p:cBhvr>
                                    </p:animEffect>
                                    <p:set>
                                      <p:cBhvr>
                                        <p:cTn id="10" dur="1" fill="hold">
                                          <p:stCondLst>
                                            <p:cond delay="499"/>
                                          </p:stCondLst>
                                        </p:cTn>
                                        <p:tgtEl>
                                          <p:spTgt spid="52"/>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56"/>
                                        </p:tgtEl>
                                      </p:cBhvr>
                                    </p:animEffect>
                                    <p:set>
                                      <p:cBhvr>
                                        <p:cTn id="13" dur="1" fill="hold">
                                          <p:stCondLst>
                                            <p:cond delay="499"/>
                                          </p:stCondLst>
                                        </p:cTn>
                                        <p:tgtEl>
                                          <p:spTgt spid="56"/>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57"/>
                                        </p:tgtEl>
                                      </p:cBhvr>
                                    </p:animEffect>
                                    <p:set>
                                      <p:cBhvr>
                                        <p:cTn id="16"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AsOne/>
      </p:bldGraphic>
      <p:bldGraphic spid="52" grpId="0">
        <p:bldAsOne/>
      </p:bldGraphic>
      <p:bldGraphic spid="56" grpId="0">
        <p:bldAsOne/>
      </p:bldGraphic>
      <p:bldGraphic spid="57" grpId="0">
        <p:bldAsOne/>
      </p:bldGraphic>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TextBox 53"/>
          <p:cNvSpPr txBox="1"/>
          <p:nvPr/>
        </p:nvSpPr>
        <p:spPr>
          <a:xfrm>
            <a:off x="8625141" y="2561962"/>
            <a:ext cx="3208142" cy="26776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SUPPLEMENTAL FUNDING EXCEEDS THE DELTAS, EACH TRIBE WITH A DELTA RECEIVES SUPPLEMENTAL FUNDING EQUAL TO THE DELTA AMOUNT.</a:t>
            </a: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5717182" y="5202058"/>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59" name="Chart 58"/>
          <p:cNvGraphicFramePr>
            <a:graphicFrameLocks/>
          </p:cNvGraphicFramePr>
          <p:nvPr/>
        </p:nvGraphicFramePr>
        <p:xfrm>
          <a:off x="5921333" y="2738639"/>
          <a:ext cx="2028825" cy="153247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6"/>
          </a:graphicData>
        </a:graphic>
      </p:graphicFrame>
      <p:sp>
        <p:nvSpPr>
          <p:cNvPr id="24" name="Action Button: Go Forward or Next 23">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5" name="Action Button: Go Back or Previous 24">
            <a:hlinkClick r:id="rId7"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8372861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4119902" y="5185537"/>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2" name="Chart 71"/>
          <p:cNvGraphicFramePr>
            <a:graphicFrameLocks/>
          </p:cNvGraphicFramePr>
          <p:nvPr/>
        </p:nvGraphicFramePr>
        <p:xfrm>
          <a:off x="4324053" y="2738638"/>
          <a:ext cx="2028825" cy="153247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000335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TextBox 53"/>
          <p:cNvSpPr txBox="1"/>
          <p:nvPr/>
        </p:nvSpPr>
        <p:spPr>
          <a:xfrm>
            <a:off x="7015408" y="2274800"/>
            <a:ext cx="3208142" cy="390876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REMAINING SUPPLEMENTAL FUNDING IS DISTRIBUTED TO EVERY TRIBE IN THE REGION IN PROPORTION TO THE TOTAL FUNDING ALLOCATED TO EACH TRIBE AT THIS POINT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r>
              <a:rPr kumimoji="0" lang="en-US" sz="28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33"/>
          <p:cNvSpPr/>
          <p:nvPr/>
        </p:nvSpPr>
        <p:spPr>
          <a:xfrm>
            <a:off x="4119902" y="5185537"/>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2" name="Chart 71"/>
          <p:cNvGraphicFramePr>
            <a:graphicFrameLocks/>
          </p:cNvGraphicFramePr>
          <p:nvPr/>
        </p:nvGraphicFramePr>
        <p:xfrm>
          <a:off x="4324053" y="2738638"/>
          <a:ext cx="2028825" cy="153247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2062512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59" name="Chart 58"/>
          <p:cNvGraphicFramePr>
            <a:graphicFrameLocks/>
          </p:cNvGraphicFramePr>
          <p:nvPr/>
        </p:nvGraphicFramePr>
        <p:xfrm>
          <a:off x="4324086" y="2711508"/>
          <a:ext cx="2028825" cy="153247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4" name="Chart 63"/>
          <p:cNvGraphicFramePr>
            <a:graphicFrameLocks/>
          </p:cNvGraphicFramePr>
          <p:nvPr/>
        </p:nvGraphicFramePr>
        <p:xfrm>
          <a:off x="4324053" y="2802819"/>
          <a:ext cx="2028825" cy="43891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5" name="Chart 64"/>
          <p:cNvGraphicFramePr>
            <a:graphicFrameLocks/>
          </p:cNvGraphicFramePr>
          <p:nvPr/>
        </p:nvGraphicFramePr>
        <p:xfrm>
          <a:off x="4324054" y="2955424"/>
          <a:ext cx="2028825" cy="35812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6" name="Chart 65"/>
          <p:cNvGraphicFramePr>
            <a:graphicFrameLocks/>
          </p:cNvGraphicFramePr>
          <p:nvPr/>
        </p:nvGraphicFramePr>
        <p:xfrm>
          <a:off x="4324070" y="3019539"/>
          <a:ext cx="2028825" cy="47216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8" name="Chart 67"/>
          <p:cNvGraphicFramePr>
            <a:graphicFrameLocks/>
          </p:cNvGraphicFramePr>
          <p:nvPr/>
        </p:nvGraphicFramePr>
        <p:xfrm>
          <a:off x="4324070" y="3178984"/>
          <a:ext cx="2028825" cy="59735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69" name="Chart 68"/>
          <p:cNvGraphicFramePr>
            <a:graphicFrameLocks/>
          </p:cNvGraphicFramePr>
          <p:nvPr/>
        </p:nvGraphicFramePr>
        <p:xfrm>
          <a:off x="4324070" y="3484131"/>
          <a:ext cx="2028825" cy="469818"/>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0" name="Chart 69"/>
          <p:cNvGraphicFramePr>
            <a:graphicFrameLocks/>
          </p:cNvGraphicFramePr>
          <p:nvPr/>
        </p:nvGraphicFramePr>
        <p:xfrm>
          <a:off x="4324078" y="3650281"/>
          <a:ext cx="2028825" cy="495809"/>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71" name="Chart 70"/>
          <p:cNvGraphicFramePr>
            <a:graphicFrameLocks/>
          </p:cNvGraphicFramePr>
          <p:nvPr/>
        </p:nvGraphicFramePr>
        <p:xfrm>
          <a:off x="4324085" y="3852220"/>
          <a:ext cx="2028825" cy="405450"/>
        </p:xfrm>
        <a:graphic>
          <a:graphicData uri="http://schemas.openxmlformats.org/drawingml/2006/chart">
            <c:chart xmlns:c="http://schemas.openxmlformats.org/drawingml/2006/chart" xmlns:r="http://schemas.openxmlformats.org/officeDocument/2006/relationships" r:id="rId13"/>
          </a:graphicData>
        </a:graphic>
      </p:graphicFrame>
      <p:sp>
        <p:nvSpPr>
          <p:cNvPr id="72" name="TextBox 71"/>
          <p:cNvSpPr txBox="1"/>
          <p:nvPr/>
        </p:nvSpPr>
        <p:spPr>
          <a:xfrm>
            <a:off x="7015408" y="2274800"/>
            <a:ext cx="3208142" cy="390876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REMAINING SUPPLEMENTAL FUNDING IS DISTRIBUTED TO EVERY TRIBE IN THE REGION IN PROPORTION TO THE TOTAL FUNDING ALLOCATED TO EACH TRIBE AT THIS POINT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r>
              <a:rPr kumimoji="0" lang="en-US" sz="28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p>
        </p:txBody>
      </p:sp>
      <p:sp>
        <p:nvSpPr>
          <p:cNvPr id="73" name="Rectangle 72"/>
          <p:cNvSpPr/>
          <p:nvPr/>
        </p:nvSpPr>
        <p:spPr>
          <a:xfrm>
            <a:off x="4119902" y="5185537"/>
            <a:ext cx="2437139"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 DISTRIBUTED TO THE REGION</a:t>
            </a:r>
          </a:p>
        </p:txBody>
      </p:sp>
    </p:spTree>
    <p:extLst>
      <p:ext uri="{BB962C8B-B14F-4D97-AF65-F5344CB8AC3E}">
        <p14:creationId xmlns:p14="http://schemas.microsoft.com/office/powerpoint/2010/main" val="3648756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4" name="Chart 63"/>
          <p:cNvGraphicFramePr>
            <a:graphicFrameLocks/>
          </p:cNvGraphicFramePr>
          <p:nvPr/>
        </p:nvGraphicFramePr>
        <p:xfrm>
          <a:off x="2852082" y="2695591"/>
          <a:ext cx="2028825" cy="43891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5" name="Chart 64"/>
          <p:cNvGraphicFramePr>
            <a:graphicFrameLocks/>
          </p:cNvGraphicFramePr>
          <p:nvPr/>
        </p:nvGraphicFramePr>
        <p:xfrm>
          <a:off x="2852082" y="3188335"/>
          <a:ext cx="2028825" cy="35812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6" name="Chart 65"/>
          <p:cNvGraphicFramePr>
            <a:graphicFrameLocks/>
          </p:cNvGraphicFramePr>
          <p:nvPr/>
        </p:nvGraphicFramePr>
        <p:xfrm>
          <a:off x="2843319" y="3606300"/>
          <a:ext cx="2028825" cy="47216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8" name="Chart 67"/>
          <p:cNvGraphicFramePr>
            <a:graphicFrameLocks/>
          </p:cNvGraphicFramePr>
          <p:nvPr/>
        </p:nvGraphicFramePr>
        <p:xfrm>
          <a:off x="2843319" y="3920112"/>
          <a:ext cx="2028825" cy="59735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9" name="Chart 68"/>
          <p:cNvGraphicFramePr>
            <a:graphicFrameLocks/>
          </p:cNvGraphicFramePr>
          <p:nvPr/>
        </p:nvGraphicFramePr>
        <p:xfrm>
          <a:off x="2852082" y="4503196"/>
          <a:ext cx="2028825" cy="46981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0" name="Chart 69"/>
          <p:cNvGraphicFramePr>
            <a:graphicFrameLocks/>
          </p:cNvGraphicFramePr>
          <p:nvPr/>
        </p:nvGraphicFramePr>
        <p:xfrm>
          <a:off x="2846716" y="4928887"/>
          <a:ext cx="2028825" cy="495809"/>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1" name="Chart 70"/>
          <p:cNvGraphicFramePr>
            <a:graphicFrameLocks/>
          </p:cNvGraphicFramePr>
          <p:nvPr/>
        </p:nvGraphicFramePr>
        <p:xfrm>
          <a:off x="2843319" y="5452565"/>
          <a:ext cx="2028825" cy="405450"/>
        </p:xfrm>
        <a:graphic>
          <a:graphicData uri="http://schemas.openxmlformats.org/drawingml/2006/chart">
            <c:chart xmlns:c="http://schemas.openxmlformats.org/drawingml/2006/chart" xmlns:r="http://schemas.openxmlformats.org/officeDocument/2006/relationships" r:id="rId12"/>
          </a:graphicData>
        </a:graphic>
      </p:graphicFrame>
      <p:sp>
        <p:nvSpPr>
          <p:cNvPr id="72" name="TextBox 71"/>
          <p:cNvSpPr txBox="1"/>
          <p:nvPr/>
        </p:nvSpPr>
        <p:spPr>
          <a:xfrm>
            <a:off x="7015408" y="2274800"/>
            <a:ext cx="3208142" cy="390876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REMAINING SUPPLEMENTAL FUNDING IS DISTRIBUTED TO EVERY TRIBE IN THE REGION IN PROPORTION TO THE TOTAL FUNDING ALLOCATED TO EACH TRIBE AT THIS POINT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r>
              <a:rPr kumimoji="0" lang="en-US" sz="28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p>
        </p:txBody>
      </p:sp>
    </p:spTree>
    <p:extLst>
      <p:ext uri="{BB962C8B-B14F-4D97-AF65-F5344CB8AC3E}">
        <p14:creationId xmlns:p14="http://schemas.microsoft.com/office/powerpoint/2010/main" val="19658090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000">
        <p159:morph option="byObject"/>
      </p:transition>
    </mc:Choice>
    <mc:Fallback xmlns="">
      <p:transition spd="slow" advClick="0" advTm="4000">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7" name="Oval 16"/>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TextBox 1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0" name="Rectangle 29"/>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 TextBox 87"/>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40" name="TextBox 39"/>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5" name="Rectangle 4">
            <a:extLst>
              <a:ext uri="{FF2B5EF4-FFF2-40B4-BE49-F238E27FC236}">
                <a16:creationId xmlns:a16="http://schemas.microsoft.com/office/drawing/2014/main" id="{1D917F9D-7117-40EB-AB5D-692473888353}"/>
              </a:ext>
            </a:extLst>
          </p:cNvPr>
          <p:cNvSpPr/>
          <p:nvPr/>
        </p:nvSpPr>
        <p:spPr>
          <a:xfrm>
            <a:off x="3315058" y="1205661"/>
            <a:ext cx="4401015"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2% OF FUNDING IS SET ASIDE FOR TRANSPORTATION PLANNING</a:t>
            </a:r>
            <a:endParaRPr lang="en-US" sz="2400" dirty="0"/>
          </a:p>
        </p:txBody>
      </p:sp>
      <p:sp>
        <p:nvSpPr>
          <p:cNvPr id="7" name="Oval 6">
            <a:extLst>
              <a:ext uri="{FF2B5EF4-FFF2-40B4-BE49-F238E27FC236}">
                <a16:creationId xmlns:a16="http://schemas.microsoft.com/office/drawing/2014/main" id="{F296DD90-C2B1-2592-D330-5142B7E755C2}"/>
              </a:ext>
            </a:extLst>
          </p:cNvPr>
          <p:cNvSpPr/>
          <p:nvPr/>
        </p:nvSpPr>
        <p:spPr>
          <a:xfrm>
            <a:off x="658340" y="899041"/>
            <a:ext cx="228600" cy="22860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TextBox 10">
            <a:extLst>
              <a:ext uri="{FF2B5EF4-FFF2-40B4-BE49-F238E27FC236}">
                <a16:creationId xmlns:a16="http://schemas.microsoft.com/office/drawing/2014/main" id="{9A898722-A67B-9DFD-9B8F-151CCF03BAA0}"/>
              </a:ext>
            </a:extLst>
          </p:cNvPr>
          <p:cNvSpPr txBox="1"/>
          <p:nvPr/>
        </p:nvSpPr>
        <p:spPr>
          <a:xfrm>
            <a:off x="585727" y="936053"/>
            <a:ext cx="373825" cy="15457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13" name="!!Safety">
            <a:extLst>
              <a:ext uri="{FF2B5EF4-FFF2-40B4-BE49-F238E27FC236}">
                <a16:creationId xmlns:a16="http://schemas.microsoft.com/office/drawing/2014/main" id="{5B38C1B0-AEE8-5D7D-1B3C-EB0506E14415}"/>
              </a:ext>
            </a:extLst>
          </p:cNvPr>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a:extLst>
              <a:ext uri="{FF2B5EF4-FFF2-40B4-BE49-F238E27FC236}">
                <a16:creationId xmlns:a16="http://schemas.microsoft.com/office/drawing/2014/main" id="{294D490F-49E0-C942-1EE6-4A306EEAF84D}"/>
              </a:ext>
            </a:extLst>
          </p:cNvPr>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Tree>
    <p:extLst>
      <p:ext uri="{BB962C8B-B14F-4D97-AF65-F5344CB8AC3E}">
        <p14:creationId xmlns:p14="http://schemas.microsoft.com/office/powerpoint/2010/main" val="41076918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47663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499357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444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952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64430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193347"/>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3863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2353551" y="2766371"/>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TextBox 53"/>
          <p:cNvSpPr txBox="1"/>
          <p:nvPr/>
        </p:nvSpPr>
        <p:spPr>
          <a:xfrm>
            <a:off x="4836879" y="2974758"/>
            <a:ext cx="3208142"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COMBINED RESULT IS THE TOTAL SUPPLEMENTAL FUNDING FOR EACH TRIBE.</a:t>
            </a:r>
          </a:p>
        </p:txBody>
      </p:sp>
      <p:sp>
        <p:nvSpPr>
          <p:cNvPr id="55" name="Multiplication Sign 54"/>
          <p:cNvSpPr/>
          <p:nvPr/>
        </p:nvSpPr>
        <p:spPr>
          <a:xfrm>
            <a:off x="2353551" y="4120462"/>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2353551" y="5496093"/>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0" name="Chart 59"/>
          <p:cNvGraphicFramePr>
            <a:graphicFrameLocks/>
          </p:cNvGraphicFramePr>
          <p:nvPr/>
        </p:nvGraphicFramePr>
        <p:xfrm>
          <a:off x="1738266" y="3086352"/>
          <a:ext cx="2028825" cy="5499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nvGraphicFramePr>
        <p:xfrm>
          <a:off x="1738266" y="3604950"/>
          <a:ext cx="2028825" cy="4855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nvGraphicFramePr>
        <p:xfrm>
          <a:off x="1738266" y="4391186"/>
          <a:ext cx="2028825" cy="6857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nvGraphicFramePr>
        <p:xfrm>
          <a:off x="1738266" y="4957209"/>
          <a:ext cx="2028825" cy="4518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4" name="Chart 63"/>
          <p:cNvGraphicFramePr>
            <a:graphicFrameLocks/>
          </p:cNvGraphicFramePr>
          <p:nvPr/>
        </p:nvGraphicFramePr>
        <p:xfrm>
          <a:off x="2818215" y="2695591"/>
          <a:ext cx="2028825" cy="43891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5" name="Chart 64"/>
          <p:cNvGraphicFramePr>
            <a:graphicFrameLocks/>
          </p:cNvGraphicFramePr>
          <p:nvPr/>
        </p:nvGraphicFramePr>
        <p:xfrm>
          <a:off x="2818215" y="3188335"/>
          <a:ext cx="2028825" cy="35812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6" name="Chart 65"/>
          <p:cNvGraphicFramePr>
            <a:graphicFrameLocks/>
          </p:cNvGraphicFramePr>
          <p:nvPr/>
        </p:nvGraphicFramePr>
        <p:xfrm>
          <a:off x="2809452" y="3606300"/>
          <a:ext cx="2028825" cy="47216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8" name="Chart 67"/>
          <p:cNvGraphicFramePr>
            <a:graphicFrameLocks/>
          </p:cNvGraphicFramePr>
          <p:nvPr/>
        </p:nvGraphicFramePr>
        <p:xfrm>
          <a:off x="2809452" y="3920112"/>
          <a:ext cx="2028825" cy="59735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9" name="Chart 68"/>
          <p:cNvGraphicFramePr>
            <a:graphicFrameLocks/>
          </p:cNvGraphicFramePr>
          <p:nvPr/>
        </p:nvGraphicFramePr>
        <p:xfrm>
          <a:off x="2818215" y="4503196"/>
          <a:ext cx="2028825" cy="46981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0" name="Chart 69"/>
          <p:cNvGraphicFramePr>
            <a:graphicFrameLocks/>
          </p:cNvGraphicFramePr>
          <p:nvPr/>
        </p:nvGraphicFramePr>
        <p:xfrm>
          <a:off x="2812849" y="4928887"/>
          <a:ext cx="2028825" cy="495809"/>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1" name="Chart 70"/>
          <p:cNvGraphicFramePr>
            <a:graphicFrameLocks/>
          </p:cNvGraphicFramePr>
          <p:nvPr/>
        </p:nvGraphicFramePr>
        <p:xfrm>
          <a:off x="2809452" y="5452565"/>
          <a:ext cx="2028825" cy="405450"/>
        </p:xfrm>
        <a:graphic>
          <a:graphicData uri="http://schemas.openxmlformats.org/drawingml/2006/chart">
            <c:chart xmlns:c="http://schemas.openxmlformats.org/drawingml/2006/chart" xmlns:r="http://schemas.openxmlformats.org/officeDocument/2006/relationships" r:id="rId12"/>
          </a:graphicData>
        </a:graphic>
      </p:graphicFrame>
      <p:sp>
        <p:nvSpPr>
          <p:cNvPr id="72" name="TextBox 71"/>
          <p:cNvSpPr txBox="1"/>
          <p:nvPr/>
        </p:nvSpPr>
        <p:spPr>
          <a:xfrm>
            <a:off x="3179859" y="2596564"/>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3" name="TextBox 72"/>
          <p:cNvSpPr txBox="1"/>
          <p:nvPr/>
        </p:nvSpPr>
        <p:spPr>
          <a:xfrm>
            <a:off x="3175301" y="306246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4" name="TextBox 73"/>
          <p:cNvSpPr txBox="1"/>
          <p:nvPr/>
        </p:nvSpPr>
        <p:spPr>
          <a:xfrm>
            <a:off x="3175066" y="3530629"/>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5" name="TextBox 74"/>
          <p:cNvSpPr txBox="1"/>
          <p:nvPr/>
        </p:nvSpPr>
        <p:spPr>
          <a:xfrm>
            <a:off x="3179859" y="3920964"/>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6" name="TextBox 75"/>
          <p:cNvSpPr txBox="1"/>
          <p:nvPr/>
        </p:nvSpPr>
        <p:spPr>
          <a:xfrm>
            <a:off x="3175066" y="444488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7" name="TextBox 76"/>
          <p:cNvSpPr txBox="1"/>
          <p:nvPr/>
        </p:nvSpPr>
        <p:spPr>
          <a:xfrm>
            <a:off x="3169700" y="4858930"/>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8" name="TextBox 77"/>
          <p:cNvSpPr txBox="1"/>
          <p:nvPr/>
        </p:nvSpPr>
        <p:spPr>
          <a:xfrm>
            <a:off x="3179859" y="53483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Tree>
    <p:extLst>
      <p:ext uri="{BB962C8B-B14F-4D97-AF65-F5344CB8AC3E}">
        <p14:creationId xmlns:p14="http://schemas.microsoft.com/office/powerpoint/2010/main" val="401151276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3102865" y="2596050"/>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4" name="TextBox 73"/>
          <p:cNvSpPr txBox="1"/>
          <p:nvPr/>
        </p:nvSpPr>
        <p:spPr>
          <a:xfrm>
            <a:off x="3098307" y="2962889"/>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5" name="TextBox 74"/>
          <p:cNvSpPr txBox="1"/>
          <p:nvPr/>
        </p:nvSpPr>
        <p:spPr>
          <a:xfrm>
            <a:off x="3098072" y="352249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6" name="TextBox 75"/>
          <p:cNvSpPr txBox="1"/>
          <p:nvPr/>
        </p:nvSpPr>
        <p:spPr>
          <a:xfrm>
            <a:off x="3102865" y="3928070"/>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7" name="TextBox 76"/>
          <p:cNvSpPr txBox="1"/>
          <p:nvPr/>
        </p:nvSpPr>
        <p:spPr>
          <a:xfrm>
            <a:off x="3098072" y="453581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8" name="TextBox 77"/>
          <p:cNvSpPr txBox="1"/>
          <p:nvPr/>
        </p:nvSpPr>
        <p:spPr>
          <a:xfrm>
            <a:off x="3092706" y="5117496"/>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79" name="TextBox 78"/>
          <p:cNvSpPr txBox="1"/>
          <p:nvPr/>
        </p:nvSpPr>
        <p:spPr>
          <a:xfrm>
            <a:off x="3102865" y="5408779"/>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43" name="TextBox 42"/>
          <p:cNvSpPr txBox="1"/>
          <p:nvPr/>
        </p:nvSpPr>
        <p:spPr>
          <a:xfrm>
            <a:off x="1074501" y="552235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4" name="TextBox 43"/>
          <p:cNvSpPr txBox="1"/>
          <p:nvPr/>
        </p:nvSpPr>
        <p:spPr>
          <a:xfrm>
            <a:off x="1074501" y="515359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5" name="TextBox 44"/>
          <p:cNvSpPr txBox="1"/>
          <p:nvPr/>
        </p:nvSpPr>
        <p:spPr>
          <a:xfrm>
            <a:off x="1074501" y="45596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7" name="TextBox 46"/>
          <p:cNvSpPr txBox="1"/>
          <p:nvPr/>
        </p:nvSpPr>
        <p:spPr>
          <a:xfrm>
            <a:off x="1074501" y="40190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49" name="TextBox 48"/>
          <p:cNvSpPr txBox="1"/>
          <p:nvPr/>
        </p:nvSpPr>
        <p:spPr>
          <a:xfrm>
            <a:off x="1074501" y="354524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50" name="TextBox 49"/>
          <p:cNvSpPr txBox="1"/>
          <p:nvPr/>
        </p:nvSpPr>
        <p:spPr>
          <a:xfrm>
            <a:off x="1074501" y="30740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67" name="TextBox 66"/>
          <p:cNvSpPr txBox="1"/>
          <p:nvPr/>
        </p:nvSpPr>
        <p:spPr>
          <a:xfrm>
            <a:off x="1074501" y="272339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11" name="Multiplication Sign 10"/>
          <p:cNvSpPr/>
          <p:nvPr/>
        </p:nvSpPr>
        <p:spPr>
          <a:xfrm>
            <a:off x="3058692" y="2764107"/>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Multiplication Sign 54"/>
          <p:cNvSpPr/>
          <p:nvPr/>
        </p:nvSpPr>
        <p:spPr>
          <a:xfrm>
            <a:off x="3058692" y="405667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ultiplication Sign 57"/>
          <p:cNvSpPr/>
          <p:nvPr/>
        </p:nvSpPr>
        <p:spPr>
          <a:xfrm>
            <a:off x="3058692" y="5573820"/>
            <a:ext cx="301752" cy="301752"/>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60" name="Chart 59"/>
          <p:cNvGraphicFramePr>
            <a:graphicFrameLocks/>
          </p:cNvGraphicFramePr>
          <p:nvPr>
            <p:extLst>
              <p:ext uri="{D42A27DB-BD31-4B8C-83A1-F6EECF244321}">
                <p14:modId xmlns:p14="http://schemas.microsoft.com/office/powerpoint/2010/main" val="2319094227"/>
              </p:ext>
            </p:extLst>
          </p:nvPr>
        </p:nvGraphicFramePr>
        <p:xfrm>
          <a:off x="2195157" y="3008847"/>
          <a:ext cx="2028825" cy="5499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1" name="Chart 60"/>
          <p:cNvGraphicFramePr>
            <a:graphicFrameLocks/>
          </p:cNvGraphicFramePr>
          <p:nvPr>
            <p:extLst>
              <p:ext uri="{D42A27DB-BD31-4B8C-83A1-F6EECF244321}">
                <p14:modId xmlns:p14="http://schemas.microsoft.com/office/powerpoint/2010/main" val="908721295"/>
              </p:ext>
            </p:extLst>
          </p:nvPr>
        </p:nvGraphicFramePr>
        <p:xfrm>
          <a:off x="2195157" y="3572714"/>
          <a:ext cx="2028825" cy="4855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Chart 61"/>
          <p:cNvGraphicFramePr>
            <a:graphicFrameLocks/>
          </p:cNvGraphicFramePr>
          <p:nvPr>
            <p:extLst>
              <p:ext uri="{D42A27DB-BD31-4B8C-83A1-F6EECF244321}">
                <p14:modId xmlns:p14="http://schemas.microsoft.com/office/powerpoint/2010/main" val="3991782225"/>
              </p:ext>
            </p:extLst>
          </p:nvPr>
        </p:nvGraphicFramePr>
        <p:xfrm>
          <a:off x="2195156" y="4486439"/>
          <a:ext cx="2028825" cy="6857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p:cNvGraphicFramePr>
            <a:graphicFrameLocks/>
          </p:cNvGraphicFramePr>
          <p:nvPr>
            <p:extLst>
              <p:ext uri="{D42A27DB-BD31-4B8C-83A1-F6EECF244321}">
                <p14:modId xmlns:p14="http://schemas.microsoft.com/office/powerpoint/2010/main" val="191659178"/>
              </p:ext>
            </p:extLst>
          </p:nvPr>
        </p:nvGraphicFramePr>
        <p:xfrm>
          <a:off x="2195156" y="5208306"/>
          <a:ext cx="2028825" cy="4518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4" name="Chart 63"/>
          <p:cNvGraphicFramePr>
            <a:graphicFrameLocks/>
          </p:cNvGraphicFramePr>
          <p:nvPr/>
        </p:nvGraphicFramePr>
        <p:xfrm>
          <a:off x="2187660" y="2687131"/>
          <a:ext cx="2028825" cy="43891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5" name="Chart 64"/>
          <p:cNvGraphicFramePr>
            <a:graphicFrameLocks/>
          </p:cNvGraphicFramePr>
          <p:nvPr>
            <p:extLst>
              <p:ext uri="{D42A27DB-BD31-4B8C-83A1-F6EECF244321}">
                <p14:modId xmlns:p14="http://schemas.microsoft.com/office/powerpoint/2010/main" val="887545484"/>
              </p:ext>
            </p:extLst>
          </p:nvPr>
        </p:nvGraphicFramePr>
        <p:xfrm>
          <a:off x="2195157" y="2954162"/>
          <a:ext cx="2028825" cy="35812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6" name="Chart 65"/>
          <p:cNvGraphicFramePr>
            <a:graphicFrameLocks/>
          </p:cNvGraphicFramePr>
          <p:nvPr>
            <p:extLst>
              <p:ext uri="{D42A27DB-BD31-4B8C-83A1-F6EECF244321}">
                <p14:modId xmlns:p14="http://schemas.microsoft.com/office/powerpoint/2010/main" val="923262291"/>
              </p:ext>
            </p:extLst>
          </p:nvPr>
        </p:nvGraphicFramePr>
        <p:xfrm>
          <a:off x="2195157" y="3393109"/>
          <a:ext cx="2028825" cy="47216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8" name="Chart 67"/>
          <p:cNvGraphicFramePr>
            <a:graphicFrameLocks/>
          </p:cNvGraphicFramePr>
          <p:nvPr>
            <p:extLst>
              <p:ext uri="{D42A27DB-BD31-4B8C-83A1-F6EECF244321}">
                <p14:modId xmlns:p14="http://schemas.microsoft.com/office/powerpoint/2010/main" val="2991519004"/>
              </p:ext>
            </p:extLst>
          </p:nvPr>
        </p:nvGraphicFramePr>
        <p:xfrm>
          <a:off x="2193664" y="3889819"/>
          <a:ext cx="2028825" cy="59735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9" name="Chart 68"/>
          <p:cNvGraphicFramePr>
            <a:graphicFrameLocks/>
          </p:cNvGraphicFramePr>
          <p:nvPr>
            <p:extLst>
              <p:ext uri="{D42A27DB-BD31-4B8C-83A1-F6EECF244321}">
                <p14:modId xmlns:p14="http://schemas.microsoft.com/office/powerpoint/2010/main" val="1510172180"/>
              </p:ext>
            </p:extLst>
          </p:nvPr>
        </p:nvGraphicFramePr>
        <p:xfrm>
          <a:off x="2195156" y="4327100"/>
          <a:ext cx="2028825" cy="469818"/>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0" name="Chart 69"/>
          <p:cNvGraphicFramePr>
            <a:graphicFrameLocks/>
          </p:cNvGraphicFramePr>
          <p:nvPr>
            <p:extLst>
              <p:ext uri="{D42A27DB-BD31-4B8C-83A1-F6EECF244321}">
                <p14:modId xmlns:p14="http://schemas.microsoft.com/office/powerpoint/2010/main" val="253564385"/>
              </p:ext>
            </p:extLst>
          </p:nvPr>
        </p:nvGraphicFramePr>
        <p:xfrm>
          <a:off x="2195156" y="5008119"/>
          <a:ext cx="2028825" cy="495809"/>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1" name="Chart 70"/>
          <p:cNvGraphicFramePr>
            <a:graphicFrameLocks/>
          </p:cNvGraphicFramePr>
          <p:nvPr>
            <p:extLst>
              <p:ext uri="{D42A27DB-BD31-4B8C-83A1-F6EECF244321}">
                <p14:modId xmlns:p14="http://schemas.microsoft.com/office/powerpoint/2010/main" val="1444981666"/>
              </p:ext>
            </p:extLst>
          </p:nvPr>
        </p:nvGraphicFramePr>
        <p:xfrm>
          <a:off x="2195156" y="5511615"/>
          <a:ext cx="2028825" cy="405450"/>
        </p:xfrm>
        <a:graphic>
          <a:graphicData uri="http://schemas.openxmlformats.org/drawingml/2006/chart">
            <c:chart xmlns:c="http://schemas.openxmlformats.org/drawingml/2006/chart" xmlns:r="http://schemas.openxmlformats.org/officeDocument/2006/relationships" r:id="rId12"/>
          </a:graphicData>
        </a:graphic>
      </p:graphicFrame>
      <p:sp>
        <p:nvSpPr>
          <p:cNvPr id="72" name="TextBox 71"/>
          <p:cNvSpPr txBox="1"/>
          <p:nvPr/>
        </p:nvSpPr>
        <p:spPr>
          <a:xfrm>
            <a:off x="4836879" y="2974758"/>
            <a:ext cx="3208142"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COMBINED RESULT IS THE TOTAL SUPPLEMENTAL FUNDING FOR EACH TRIBE.</a:t>
            </a:r>
          </a:p>
        </p:txBody>
      </p:sp>
    </p:spTree>
    <p:extLst>
      <p:ext uri="{BB962C8B-B14F-4D97-AF65-F5344CB8AC3E}">
        <p14:creationId xmlns:p14="http://schemas.microsoft.com/office/powerpoint/2010/main" val="25114563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6" name="TextBox 45"/>
          <p:cNvSpPr txBox="1"/>
          <p:nvPr/>
        </p:nvSpPr>
        <p:spPr>
          <a:xfrm>
            <a:off x="4510561" y="961569"/>
            <a:ext cx="3376052" cy="1200329"/>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STEP 3:</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DISTRIBUTION TO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91C0EB"/>
                </a:solidFill>
                <a:effectLst/>
                <a:uLnTx/>
                <a:uFillTx/>
              </a:rPr>
              <a:t>TRIBES WITHIN A REGION</a:t>
            </a:r>
          </a:p>
        </p:txBody>
      </p:sp>
      <p:sp>
        <p:nvSpPr>
          <p:cNvPr id="72" name="TextBox 71"/>
          <p:cNvSpPr txBox="1"/>
          <p:nvPr/>
        </p:nvSpPr>
        <p:spPr>
          <a:xfrm>
            <a:off x="4836879" y="2974758"/>
            <a:ext cx="3208142"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COMBINED RESULT IS THE TOTAL SUPPLEMENTAL FUNDING FOR EACH TRIBE.</a:t>
            </a:r>
          </a:p>
        </p:txBody>
      </p:sp>
      <p:sp>
        <p:nvSpPr>
          <p:cNvPr id="2" name="Rectangle 1"/>
          <p:cNvSpPr/>
          <p:nvPr/>
        </p:nvSpPr>
        <p:spPr>
          <a:xfrm>
            <a:off x="2854325" y="2841625"/>
            <a:ext cx="695325" cy="148394"/>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Rectangle 36"/>
          <p:cNvSpPr/>
          <p:nvPr/>
        </p:nvSpPr>
        <p:spPr>
          <a:xfrm>
            <a:off x="2861905" y="3117194"/>
            <a:ext cx="695325" cy="311704"/>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Rectangle 38"/>
          <p:cNvSpPr/>
          <p:nvPr/>
        </p:nvSpPr>
        <p:spPr>
          <a:xfrm>
            <a:off x="2861905" y="3554173"/>
            <a:ext cx="695325" cy="363790"/>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Rectangle 40"/>
          <p:cNvSpPr/>
          <p:nvPr/>
        </p:nvSpPr>
        <p:spPr>
          <a:xfrm>
            <a:off x="2861905" y="4043350"/>
            <a:ext cx="695325" cy="296422"/>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Rectangle 41"/>
          <p:cNvSpPr/>
          <p:nvPr/>
        </p:nvSpPr>
        <p:spPr>
          <a:xfrm>
            <a:off x="2861905" y="4469831"/>
            <a:ext cx="695325" cy="540924"/>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Rectangle 47"/>
          <p:cNvSpPr/>
          <p:nvPr/>
        </p:nvSpPr>
        <p:spPr>
          <a:xfrm>
            <a:off x="2861905" y="5153148"/>
            <a:ext cx="695325" cy="348465"/>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Rectangle 50"/>
          <p:cNvSpPr/>
          <p:nvPr/>
        </p:nvSpPr>
        <p:spPr>
          <a:xfrm>
            <a:off x="2861905" y="5646058"/>
            <a:ext cx="695325" cy="121422"/>
          </a:xfrm>
          <a:prstGeom prst="rect">
            <a:avLst/>
          </a:prstGeom>
          <a:solidFill>
            <a:srgbClr val="6BB0F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TextBox 23"/>
          <p:cNvSpPr txBox="1"/>
          <p:nvPr/>
        </p:nvSpPr>
        <p:spPr>
          <a:xfrm>
            <a:off x="1074501" y="552235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5" name="TextBox 24"/>
          <p:cNvSpPr txBox="1"/>
          <p:nvPr/>
        </p:nvSpPr>
        <p:spPr>
          <a:xfrm>
            <a:off x="1074501" y="5153591"/>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6" name="TextBox 25"/>
          <p:cNvSpPr txBox="1"/>
          <p:nvPr/>
        </p:nvSpPr>
        <p:spPr>
          <a:xfrm>
            <a:off x="1074501" y="455965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7" name="TextBox 26"/>
          <p:cNvSpPr txBox="1"/>
          <p:nvPr/>
        </p:nvSpPr>
        <p:spPr>
          <a:xfrm>
            <a:off x="1074501" y="4019065"/>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8" name="TextBox 27"/>
          <p:cNvSpPr txBox="1"/>
          <p:nvPr/>
        </p:nvSpPr>
        <p:spPr>
          <a:xfrm>
            <a:off x="1074501" y="3545246"/>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9" name="TextBox 28"/>
          <p:cNvSpPr txBox="1"/>
          <p:nvPr/>
        </p:nvSpPr>
        <p:spPr>
          <a:xfrm>
            <a:off x="1074501" y="307401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30" name="TextBox 29"/>
          <p:cNvSpPr txBox="1"/>
          <p:nvPr/>
        </p:nvSpPr>
        <p:spPr>
          <a:xfrm>
            <a:off x="1074501" y="2723398"/>
            <a:ext cx="186430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TRIBE</a:t>
            </a:r>
          </a:p>
        </p:txBody>
      </p:sp>
      <p:sp>
        <p:nvSpPr>
          <p:cNvPr id="22" name="Action Button: Go Forward or Next 2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3" name="Action Button: Go Back or Previous 22">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922651"/>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 name="Rectangle: Rounded Corners 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9460788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2" name="TextBox 4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47" name="TextBox 46"/>
          <p:cNvSpPr txBox="1"/>
          <p:nvPr/>
        </p:nvSpPr>
        <p:spPr>
          <a:xfrm>
            <a:off x="4780756" y="35720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6262087" y="35720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3" name="TextBox 42"/>
          <p:cNvSpPr txBox="1"/>
          <p:nvPr/>
        </p:nvSpPr>
        <p:spPr>
          <a:xfrm>
            <a:off x="5544655" y="357206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4" name="Oval 43"/>
          <p:cNvSpPr/>
          <p:nvPr/>
        </p:nvSpPr>
        <p:spPr>
          <a:xfrm>
            <a:off x="8625141" y="398049"/>
            <a:ext cx="578330" cy="57833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TextBox 44"/>
          <p:cNvSpPr txBox="1"/>
          <p:nvPr/>
        </p:nvSpPr>
        <p:spPr>
          <a:xfrm>
            <a:off x="8693300" y="474734"/>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4" name="Rectangle: Rounded Corners 1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909443852"/>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780756" y="35720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6262087" y="35720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3" name="TextBox 42"/>
          <p:cNvSpPr txBox="1"/>
          <p:nvPr/>
        </p:nvSpPr>
        <p:spPr>
          <a:xfrm>
            <a:off x="5642192" y="3572061"/>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TextBox 44"/>
          <p:cNvSpPr txBox="1"/>
          <p:nvPr/>
        </p:nvSpPr>
        <p:spPr>
          <a:xfrm>
            <a:off x="4727792" y="3738744"/>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35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9" name="Pie 1"/>
          <p:cNvSpPr/>
          <p:nvPr/>
        </p:nvSpPr>
        <p:spPr>
          <a:xfrm>
            <a:off x="10219269" y="976378"/>
            <a:ext cx="647609" cy="647609"/>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9633252"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9146959"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9186604"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10300287"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9678121"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11" name="Rectangle 10"/>
          <p:cNvSpPr/>
          <p:nvPr/>
        </p:nvSpPr>
        <p:spPr>
          <a:xfrm>
            <a:off x="4534569" y="4123118"/>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0" name="Rectangle: Rounded Corners 1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9" name="TextBox 18">
            <a:extLst>
              <a:ext uri="{FF2B5EF4-FFF2-40B4-BE49-F238E27FC236}">
                <a16:creationId xmlns:a16="http://schemas.microsoft.com/office/drawing/2014/main" id="{45EC47C0-0EB9-4A2B-B46B-B505DE50A619}"/>
              </a:ext>
            </a:extLst>
          </p:cNvPr>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Tree>
    <p:extLst>
      <p:ext uri="{BB962C8B-B14F-4D97-AF65-F5344CB8AC3E}">
        <p14:creationId xmlns:p14="http://schemas.microsoft.com/office/powerpoint/2010/main" val="1192764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779146" y="4664744"/>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765318"/>
            <a:ext cx="822960" cy="822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231936" y="3661641"/>
            <a:ext cx="1005840" cy="100584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145530" y="3743890"/>
            <a:ext cx="822960" cy="82296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185175" y="3941599"/>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8567734" y="3945821"/>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7276806" y="3953718"/>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6" name="Rectangle 55"/>
          <p:cNvSpPr/>
          <p:nvPr/>
        </p:nvSpPr>
        <p:spPr>
          <a:xfrm>
            <a:off x="4534570" y="4041450"/>
            <a:ext cx="827470" cy="24622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22" name="TextBox 2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19" name="Rectangle: Rounded Corners 1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8208956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779146" y="4664744"/>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279894"/>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175491" y="3605196"/>
            <a:ext cx="1143000" cy="114300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287169" y="3834202"/>
            <a:ext cx="667512" cy="6675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236895" y="3743890"/>
            <a:ext cx="763377" cy="82044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53" name="TextBox 52"/>
          <p:cNvSpPr txBox="1"/>
          <p:nvPr/>
        </p:nvSpPr>
        <p:spPr>
          <a:xfrm>
            <a:off x="9008002" y="3765318"/>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54" name="TextBox 53"/>
          <p:cNvSpPr txBox="1"/>
          <p:nvPr/>
        </p:nvSpPr>
        <p:spPr>
          <a:xfrm>
            <a:off x="7276806" y="3661641"/>
            <a:ext cx="926405" cy="100310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2" name="TextBox 2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3" name="TextBox 22"/>
          <p:cNvSpPr txBox="1"/>
          <p:nvPr/>
        </p:nvSpPr>
        <p:spPr>
          <a:xfrm>
            <a:off x="4566616" y="3864713"/>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19" name="Rectangle: Rounded Corners 1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0" name="Action Button: Go Forward or Next 1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1" name="Action Button: Go Back or Previous 20">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480612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4491105" y="3649933"/>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779146" y="4664744"/>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279894"/>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175491" y="3605196"/>
            <a:ext cx="1143000" cy="114300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287169" y="3834202"/>
            <a:ext cx="667512" cy="6675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6236895" y="3743890"/>
            <a:ext cx="763377" cy="82044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53" name="TextBox 52"/>
          <p:cNvSpPr txBox="1"/>
          <p:nvPr/>
        </p:nvSpPr>
        <p:spPr>
          <a:xfrm>
            <a:off x="9008002" y="3765318"/>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54" name="TextBox 53"/>
          <p:cNvSpPr txBox="1"/>
          <p:nvPr/>
        </p:nvSpPr>
        <p:spPr>
          <a:xfrm>
            <a:off x="7276806" y="3661641"/>
            <a:ext cx="926405" cy="100310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2" name="TextBox 2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3" name="TextBox 22"/>
          <p:cNvSpPr txBox="1"/>
          <p:nvPr/>
        </p:nvSpPr>
        <p:spPr>
          <a:xfrm>
            <a:off x="4566616" y="3864713"/>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19" name="Rectangle: Rounded Corners 1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9432589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sp>
        <p:nvSpPr>
          <p:cNvPr id="44" name="Oval 43"/>
          <p:cNvSpPr/>
          <p:nvPr/>
        </p:nvSpPr>
        <p:spPr>
          <a:xfrm>
            <a:off x="4459819" y="4906958"/>
            <a:ext cx="914400" cy="91440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791884"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7603319" y="4664744"/>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9" name="Pie 1"/>
          <p:cNvSpPr/>
          <p:nvPr/>
        </p:nvSpPr>
        <p:spPr>
          <a:xfrm>
            <a:off x="8486715" y="3279893"/>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2"/>
          <p:cNvSpPr/>
          <p:nvPr/>
        </p:nvSpPr>
        <p:spPr>
          <a:xfrm>
            <a:off x="7175491" y="3605196"/>
            <a:ext cx="1143000" cy="114300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3"/>
          <p:cNvSpPr/>
          <p:nvPr/>
        </p:nvSpPr>
        <p:spPr>
          <a:xfrm>
            <a:off x="6280998" y="3834202"/>
            <a:ext cx="667512" cy="6675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5" name="TextBox 54"/>
          <p:cNvSpPr txBox="1"/>
          <p:nvPr/>
        </p:nvSpPr>
        <p:spPr>
          <a:xfrm>
            <a:off x="6145530" y="4598033"/>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1" name="TextBox 20"/>
          <p:cNvSpPr txBox="1"/>
          <p:nvPr/>
        </p:nvSpPr>
        <p:spPr>
          <a:xfrm>
            <a:off x="6236895" y="3743890"/>
            <a:ext cx="763377" cy="82044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2" name="TextBox 21"/>
          <p:cNvSpPr txBox="1"/>
          <p:nvPr/>
        </p:nvSpPr>
        <p:spPr>
          <a:xfrm>
            <a:off x="9008002" y="3765318"/>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3" name="TextBox 22"/>
          <p:cNvSpPr txBox="1"/>
          <p:nvPr/>
        </p:nvSpPr>
        <p:spPr>
          <a:xfrm>
            <a:off x="7276806" y="3661641"/>
            <a:ext cx="926405" cy="100310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6" name="TextBox 25"/>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7" name="TextBox 26"/>
          <p:cNvSpPr txBox="1"/>
          <p:nvPr/>
        </p:nvSpPr>
        <p:spPr>
          <a:xfrm>
            <a:off x="4548068" y="5101488"/>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4" name="Rectangle: Rounded Corners 2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5051334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xit" presetSubtype="0" fill="hold" grpId="0" nodeType="withEffect">
                                  <p:stCondLst>
                                    <p:cond delay="2000"/>
                                  </p:stCondLst>
                                  <p:childTnLst>
                                    <p:animEffect transition="out" filter="fade">
                                      <p:cBhvr>
                                        <p:cTn id="6" dur="750"/>
                                        <p:tgtEl>
                                          <p:spTgt spid="44"/>
                                        </p:tgtEl>
                                      </p:cBhvr>
                                    </p:animEffect>
                                    <p:anim calcmode="lin" valueType="num">
                                      <p:cBhvr>
                                        <p:cTn id="7" dur="750"/>
                                        <p:tgtEl>
                                          <p:spTgt spid="44"/>
                                        </p:tgtEl>
                                        <p:attrNameLst>
                                          <p:attrName>ppt_x</p:attrName>
                                        </p:attrNameLst>
                                      </p:cBhvr>
                                      <p:tavLst>
                                        <p:tav tm="0">
                                          <p:val>
                                            <p:strVal val="ppt_x"/>
                                          </p:val>
                                        </p:tav>
                                        <p:tav tm="100000">
                                          <p:val>
                                            <p:strVal val="ppt_x"/>
                                          </p:val>
                                        </p:tav>
                                      </p:tavLst>
                                    </p:anim>
                                    <p:anim calcmode="lin" valueType="num">
                                      <p:cBhvr>
                                        <p:cTn id="8" dur="750"/>
                                        <p:tgtEl>
                                          <p:spTgt spid="44"/>
                                        </p:tgtEl>
                                        <p:attrNameLst>
                                          <p:attrName>ppt_y</p:attrName>
                                        </p:attrNameLst>
                                      </p:cBhvr>
                                      <p:tavLst>
                                        <p:tav tm="0">
                                          <p:val>
                                            <p:strVal val="ppt_y"/>
                                          </p:val>
                                        </p:tav>
                                        <p:tav tm="100000">
                                          <p:val>
                                            <p:strVal val="ppt_y+.1"/>
                                          </p:val>
                                        </p:tav>
                                      </p:tavLst>
                                    </p:anim>
                                    <p:set>
                                      <p:cBhvr>
                                        <p:cTn id="9" dur="1" fill="hold">
                                          <p:stCondLst>
                                            <p:cond delay="749"/>
                                          </p:stCondLst>
                                        </p:cTn>
                                        <p:tgtEl>
                                          <p:spTgt spid="44"/>
                                        </p:tgtEl>
                                        <p:attrNameLst>
                                          <p:attrName>style.visibility</p:attrName>
                                        </p:attrNameLst>
                                      </p:cBhvr>
                                      <p:to>
                                        <p:strVal val="hidden"/>
                                      </p:to>
                                    </p:set>
                                  </p:childTnLst>
                                </p:cTn>
                              </p:par>
                              <p:par>
                                <p:cTn id="10" presetID="22" presetClass="exit" presetSubtype="1" fill="hold" grpId="1" nodeType="withEffect">
                                  <p:stCondLst>
                                    <p:cond delay="2000"/>
                                  </p:stCondLst>
                                  <p:childTnLst>
                                    <p:animEffect transition="out" filter="wipe(up)">
                                      <p:cBhvr>
                                        <p:cTn id="11" dur="250"/>
                                        <p:tgtEl>
                                          <p:spTgt spid="44"/>
                                        </p:tgtEl>
                                      </p:cBhvr>
                                    </p:animEffect>
                                    <p:set>
                                      <p:cBhvr>
                                        <p:cTn id="12" dur="1" fill="hold">
                                          <p:stCondLst>
                                            <p:cond delay="249"/>
                                          </p:stCondLst>
                                        </p:cTn>
                                        <p:tgtEl>
                                          <p:spTgt spid="44"/>
                                        </p:tgtEl>
                                        <p:attrNameLst>
                                          <p:attrName>style.visibility</p:attrName>
                                        </p:attrNameLst>
                                      </p:cBhvr>
                                      <p:to>
                                        <p:strVal val="hidden"/>
                                      </p:to>
                                    </p:set>
                                  </p:childTnLst>
                                </p:cTn>
                              </p:par>
                              <p:par>
                                <p:cTn id="13" presetID="53" presetClass="exit" presetSubtype="32" fill="hold" grpId="2" nodeType="withEffect">
                                  <p:stCondLst>
                                    <p:cond delay="2000"/>
                                  </p:stCondLst>
                                  <p:childTnLst>
                                    <p:anim calcmode="lin" valueType="num">
                                      <p:cBhvr>
                                        <p:cTn id="14" dur="250"/>
                                        <p:tgtEl>
                                          <p:spTgt spid="44"/>
                                        </p:tgtEl>
                                        <p:attrNameLst>
                                          <p:attrName>ppt_w</p:attrName>
                                        </p:attrNameLst>
                                      </p:cBhvr>
                                      <p:tavLst>
                                        <p:tav tm="0">
                                          <p:val>
                                            <p:strVal val="ppt_w"/>
                                          </p:val>
                                        </p:tav>
                                        <p:tav tm="100000">
                                          <p:val>
                                            <p:fltVal val="0"/>
                                          </p:val>
                                        </p:tav>
                                      </p:tavLst>
                                    </p:anim>
                                    <p:anim calcmode="lin" valueType="num">
                                      <p:cBhvr>
                                        <p:cTn id="15" dur="250"/>
                                        <p:tgtEl>
                                          <p:spTgt spid="44"/>
                                        </p:tgtEl>
                                        <p:attrNameLst>
                                          <p:attrName>ppt_h</p:attrName>
                                        </p:attrNameLst>
                                      </p:cBhvr>
                                      <p:tavLst>
                                        <p:tav tm="0">
                                          <p:val>
                                            <p:strVal val="ppt_h"/>
                                          </p:val>
                                        </p:tav>
                                        <p:tav tm="100000">
                                          <p:val>
                                            <p:fltVal val="0"/>
                                          </p:val>
                                        </p:tav>
                                      </p:tavLst>
                                    </p:anim>
                                    <p:animEffect transition="out" filter="fade">
                                      <p:cBhvr>
                                        <p:cTn id="16" dur="250"/>
                                        <p:tgtEl>
                                          <p:spTgt spid="44"/>
                                        </p:tgtEl>
                                      </p:cBhvr>
                                    </p:animEffect>
                                    <p:set>
                                      <p:cBhvr>
                                        <p:cTn id="17" dur="1" fill="hold">
                                          <p:stCondLst>
                                            <p:cond delay="249"/>
                                          </p:stCondLst>
                                        </p:cTn>
                                        <p:tgtEl>
                                          <p:spTgt spid="44"/>
                                        </p:tgtEl>
                                        <p:attrNameLst>
                                          <p:attrName>style.visibility</p:attrName>
                                        </p:attrNameLst>
                                      </p:cBhvr>
                                      <p:to>
                                        <p:strVal val="hidden"/>
                                      </p:to>
                                    </p:set>
                                  </p:childTnLst>
                                </p:cTn>
                              </p:par>
                              <p:par>
                                <p:cTn id="18" presetID="22" presetClass="entr" presetSubtype="4" fill="hold" grpId="0" nodeType="withEffect">
                                  <p:stCondLst>
                                    <p:cond delay="2000"/>
                                  </p:stCondLst>
                                  <p:childTnLst>
                                    <p:set>
                                      <p:cBhvr>
                                        <p:cTn id="19" dur="1" fill="hold">
                                          <p:stCondLst>
                                            <p:cond delay="0"/>
                                          </p:stCondLst>
                                        </p:cTn>
                                        <p:tgtEl>
                                          <p:spTgt spid="57"/>
                                        </p:tgtEl>
                                        <p:attrNameLst>
                                          <p:attrName>style.visibility</p:attrName>
                                        </p:attrNameLst>
                                      </p:cBhvr>
                                      <p:to>
                                        <p:strVal val="visible"/>
                                      </p:to>
                                    </p:set>
                                    <p:animEffect transition="in" filter="wipe(down)">
                                      <p:cBhvr>
                                        <p:cTn id="20"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AsOne/>
      </p:bldGraphic>
      <p:bldP spid="44" grpId="0" animBg="1"/>
      <p:bldP spid="44" grpId="1" animBg="1"/>
      <p:bldP spid="44" grpId="2"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5" name="Oval 44"/>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TextBox 49"/>
          <p:cNvSpPr txBox="1"/>
          <p:nvPr/>
        </p:nvSpPr>
        <p:spPr>
          <a:xfrm>
            <a:off x="1900799" y="2283480"/>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8" name="Oval 77"/>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TextBox 7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2"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TextBox 12"/>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4" name="TextBox 13"/>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11" name="Rectangle 10">
            <a:extLst>
              <a:ext uri="{FF2B5EF4-FFF2-40B4-BE49-F238E27FC236}">
                <a16:creationId xmlns:a16="http://schemas.microsoft.com/office/drawing/2014/main" id="{9E0509AA-1276-4396-95A9-00DACBE789B5}"/>
              </a:ext>
            </a:extLst>
          </p:cNvPr>
          <p:cNvSpPr/>
          <p:nvPr/>
        </p:nvSpPr>
        <p:spPr>
          <a:xfrm>
            <a:off x="3214697" y="2193826"/>
            <a:ext cx="4401015"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$9 MILLION FOR TRIBAL HIGH PRIORITY PROJECTS</a:t>
            </a:r>
            <a:endParaRPr lang="en-US" sz="2400" dirty="0"/>
          </a:p>
        </p:txBody>
      </p:sp>
      <p:sp>
        <p:nvSpPr>
          <p:cNvPr id="2" name="!!Safety">
            <a:extLst>
              <a:ext uri="{FF2B5EF4-FFF2-40B4-BE49-F238E27FC236}">
                <a16:creationId xmlns:a16="http://schemas.microsoft.com/office/drawing/2014/main" id="{CC45B373-7004-B491-3D31-E8D87553E311}"/>
              </a:ext>
            </a:extLst>
          </p:cNvPr>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C0318B7D-32BF-2051-DB15-D22720B5485D}"/>
              </a:ext>
            </a:extLst>
          </p:cNvPr>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Tree>
    <p:extLst>
      <p:ext uri="{BB962C8B-B14F-4D97-AF65-F5344CB8AC3E}">
        <p14:creationId xmlns:p14="http://schemas.microsoft.com/office/powerpoint/2010/main" val="25279373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1" name="Pie 3"/>
          <p:cNvSpPr/>
          <p:nvPr/>
        </p:nvSpPr>
        <p:spPr>
          <a:xfrm>
            <a:off x="4596001" y="4729246"/>
            <a:ext cx="667512" cy="667512"/>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TextBox 51"/>
          <p:cNvSpPr txBox="1"/>
          <p:nvPr/>
        </p:nvSpPr>
        <p:spPr>
          <a:xfrm>
            <a:off x="4550206" y="4787870"/>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2" name="TextBox 21"/>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4" name="Pie 1"/>
          <p:cNvSpPr/>
          <p:nvPr/>
        </p:nvSpPr>
        <p:spPr>
          <a:xfrm>
            <a:off x="8486715" y="3279893"/>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5" name="Pie 2"/>
          <p:cNvSpPr/>
          <p:nvPr/>
        </p:nvSpPr>
        <p:spPr>
          <a:xfrm>
            <a:off x="7175491" y="3605196"/>
            <a:ext cx="1143000" cy="114300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6" name="TextBox 25"/>
          <p:cNvSpPr txBox="1"/>
          <p:nvPr/>
        </p:nvSpPr>
        <p:spPr>
          <a:xfrm>
            <a:off x="9008002" y="3765318"/>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7" name="TextBox 26"/>
          <p:cNvSpPr txBox="1"/>
          <p:nvPr/>
        </p:nvSpPr>
        <p:spPr>
          <a:xfrm>
            <a:off x="7276806" y="3661641"/>
            <a:ext cx="926405" cy="1003103"/>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8" name="TextBox 27"/>
          <p:cNvSpPr txBox="1"/>
          <p:nvPr/>
        </p:nvSpPr>
        <p:spPr>
          <a:xfrm>
            <a:off x="4543856" y="5253671"/>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1" name="Rectangle: Rounded Corners 2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2623089743"/>
      </p:ext>
    </p:extLst>
  </p:cSld>
  <p:clrMapOvr>
    <a:masterClrMapping/>
  </p:clrMapOvr>
  <mc:AlternateContent xmlns:mc="http://schemas.openxmlformats.org/markup-compatibility/2006" xmlns:p159="http://schemas.microsoft.com/office/powerpoint/2015/09/main">
    <mc:Choice Requires="p159">
      <p:transition spd="slow" advClick="0" advTm="5000">
        <p159:morph option="byObject"/>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0"/>
                                  </p:stCondLst>
                                  <p:childTnLst>
                                    <p:animEffect transition="out" filter="wipe(up)">
                                      <p:cBhvr>
                                        <p:cTn id="6" dur="250"/>
                                        <p:tgtEl>
                                          <p:spTgt spid="51"/>
                                        </p:tgtEl>
                                      </p:cBhvr>
                                    </p:animEffect>
                                    <p:set>
                                      <p:cBhvr>
                                        <p:cTn id="7" dur="1" fill="hold">
                                          <p:stCondLst>
                                            <p:cond delay="249"/>
                                          </p:stCondLst>
                                        </p:cTn>
                                        <p:tgtEl>
                                          <p:spTgt spid="51"/>
                                        </p:tgtEl>
                                        <p:attrNameLst>
                                          <p:attrName>style.visibility</p:attrName>
                                        </p:attrNameLst>
                                      </p:cBhvr>
                                      <p:to>
                                        <p:strVal val="hidden"/>
                                      </p:to>
                                    </p:set>
                                  </p:childTnLst>
                                </p:cTn>
                              </p:par>
                              <p:par>
                                <p:cTn id="8" presetID="42" presetClass="exit" presetSubtype="0" fill="hold" grpId="1" nodeType="withEffect">
                                  <p:stCondLst>
                                    <p:cond delay="0"/>
                                  </p:stCondLst>
                                  <p:childTnLst>
                                    <p:animEffect transition="out" filter="fade">
                                      <p:cBhvr>
                                        <p:cTn id="9" dur="750"/>
                                        <p:tgtEl>
                                          <p:spTgt spid="51"/>
                                        </p:tgtEl>
                                      </p:cBhvr>
                                    </p:animEffect>
                                    <p:anim calcmode="lin" valueType="num">
                                      <p:cBhvr>
                                        <p:cTn id="10" dur="750"/>
                                        <p:tgtEl>
                                          <p:spTgt spid="51"/>
                                        </p:tgtEl>
                                        <p:attrNameLst>
                                          <p:attrName>ppt_x</p:attrName>
                                        </p:attrNameLst>
                                      </p:cBhvr>
                                      <p:tavLst>
                                        <p:tav tm="0">
                                          <p:val>
                                            <p:strVal val="ppt_x"/>
                                          </p:val>
                                        </p:tav>
                                        <p:tav tm="100000">
                                          <p:val>
                                            <p:strVal val="ppt_x"/>
                                          </p:val>
                                        </p:tav>
                                      </p:tavLst>
                                    </p:anim>
                                    <p:anim calcmode="lin" valueType="num">
                                      <p:cBhvr>
                                        <p:cTn id="11" dur="750"/>
                                        <p:tgtEl>
                                          <p:spTgt spid="51"/>
                                        </p:tgtEl>
                                        <p:attrNameLst>
                                          <p:attrName>ppt_y</p:attrName>
                                        </p:attrNameLst>
                                      </p:cBhvr>
                                      <p:tavLst>
                                        <p:tav tm="0">
                                          <p:val>
                                            <p:strVal val="ppt_y"/>
                                          </p:val>
                                        </p:tav>
                                        <p:tav tm="100000">
                                          <p:val>
                                            <p:strVal val="ppt_y+.1"/>
                                          </p:val>
                                        </p:tav>
                                      </p:tavLst>
                                    </p:anim>
                                    <p:set>
                                      <p:cBhvr>
                                        <p:cTn id="12" dur="1" fill="hold">
                                          <p:stCondLst>
                                            <p:cond delay="749"/>
                                          </p:stCondLst>
                                        </p:cTn>
                                        <p:tgtEl>
                                          <p:spTgt spid="51"/>
                                        </p:tgtEl>
                                        <p:attrNameLst>
                                          <p:attrName>style.visibility</p:attrName>
                                        </p:attrNameLst>
                                      </p:cBhvr>
                                      <p:to>
                                        <p:strVal val="hidden"/>
                                      </p:to>
                                    </p:set>
                                  </p:childTnLst>
                                </p:cTn>
                              </p:par>
                              <p:par>
                                <p:cTn id="13" presetID="53" presetClass="exit" presetSubtype="32" fill="hold" grpId="2" nodeType="withEffect">
                                  <p:stCondLst>
                                    <p:cond delay="0"/>
                                  </p:stCondLst>
                                  <p:childTnLst>
                                    <p:anim calcmode="lin" valueType="num">
                                      <p:cBhvr>
                                        <p:cTn id="14" dur="250"/>
                                        <p:tgtEl>
                                          <p:spTgt spid="51"/>
                                        </p:tgtEl>
                                        <p:attrNameLst>
                                          <p:attrName>ppt_w</p:attrName>
                                        </p:attrNameLst>
                                      </p:cBhvr>
                                      <p:tavLst>
                                        <p:tav tm="0">
                                          <p:val>
                                            <p:strVal val="ppt_w"/>
                                          </p:val>
                                        </p:tav>
                                        <p:tav tm="100000">
                                          <p:val>
                                            <p:fltVal val="0"/>
                                          </p:val>
                                        </p:tav>
                                      </p:tavLst>
                                    </p:anim>
                                    <p:anim calcmode="lin" valueType="num">
                                      <p:cBhvr>
                                        <p:cTn id="15" dur="250"/>
                                        <p:tgtEl>
                                          <p:spTgt spid="51"/>
                                        </p:tgtEl>
                                        <p:attrNameLst>
                                          <p:attrName>ppt_h</p:attrName>
                                        </p:attrNameLst>
                                      </p:cBhvr>
                                      <p:tavLst>
                                        <p:tav tm="0">
                                          <p:val>
                                            <p:strVal val="ppt_h"/>
                                          </p:val>
                                        </p:tav>
                                        <p:tav tm="100000">
                                          <p:val>
                                            <p:fltVal val="0"/>
                                          </p:val>
                                        </p:tav>
                                      </p:tavLst>
                                    </p:anim>
                                    <p:animEffect transition="out" filter="fade">
                                      <p:cBhvr>
                                        <p:cTn id="16" dur="250"/>
                                        <p:tgtEl>
                                          <p:spTgt spid="51"/>
                                        </p:tgtEl>
                                      </p:cBhvr>
                                    </p:animEffect>
                                    <p:set>
                                      <p:cBhvr>
                                        <p:cTn id="17" dur="1" fill="hold">
                                          <p:stCondLst>
                                            <p:cond delay="249"/>
                                          </p:stCondLst>
                                        </p:cTn>
                                        <p:tgtEl>
                                          <p:spTgt spid="51"/>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75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AsOne/>
      </p:bldGraphic>
      <p:bldP spid="51" grpId="0" animBg="1"/>
      <p:bldP spid="51" grpId="1" animBg="1"/>
      <p:bldP spid="51" grpId="2" animBg="1"/>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0771" y="2988956"/>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0770"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aphicFrame>
        <p:nvGraphicFramePr>
          <p:cNvPr id="56" name="Chart 55">
            <a:extLst>
              <a:ext uri="{FF2B5EF4-FFF2-40B4-BE49-F238E27FC236}">
                <a16:creationId xmlns:a16="http://schemas.microsoft.com/office/drawing/2014/main" id="{C83016FF-5324-4402-880A-26ADAE7C339F}"/>
              </a:ext>
            </a:extLst>
          </p:cNvPr>
          <p:cNvGraphicFramePr>
            <a:graphicFrameLocks/>
          </p:cNvGraphicFramePr>
          <p:nvPr/>
        </p:nvGraphicFramePr>
        <p:xfrm>
          <a:off x="3910770" y="2988956"/>
          <a:ext cx="2028825"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50" name="Pie 2"/>
          <p:cNvSpPr/>
          <p:nvPr/>
        </p:nvSpPr>
        <p:spPr>
          <a:xfrm>
            <a:off x="4356032" y="3969016"/>
            <a:ext cx="1143000" cy="114300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4" name="TextBox 53"/>
          <p:cNvSpPr txBox="1"/>
          <p:nvPr/>
        </p:nvSpPr>
        <p:spPr>
          <a:xfrm>
            <a:off x="4464330" y="4419843"/>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9" name="TextBox 18"/>
          <p:cNvSpPr txBox="1"/>
          <p:nvPr/>
        </p:nvSpPr>
        <p:spPr>
          <a:xfrm>
            <a:off x="4547031" y="4786226"/>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3" name="TextBox 22"/>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5" name="Pie 1"/>
          <p:cNvSpPr/>
          <p:nvPr/>
        </p:nvSpPr>
        <p:spPr>
          <a:xfrm>
            <a:off x="8486715" y="3279893"/>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7" name="TextBox 26"/>
          <p:cNvSpPr txBox="1"/>
          <p:nvPr/>
        </p:nvSpPr>
        <p:spPr>
          <a:xfrm>
            <a:off x="9008002" y="3765318"/>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9" name="TextBox 28"/>
          <p:cNvSpPr txBox="1"/>
          <p:nvPr/>
        </p:nvSpPr>
        <p:spPr>
          <a:xfrm>
            <a:off x="4543856" y="5253671"/>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2" name="Rectangle: Rounded Corners 21">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649256046"/>
      </p:ext>
    </p:extLst>
  </p:cSld>
  <p:clrMapOvr>
    <a:masterClrMapping/>
  </p:clrMapOvr>
  <mc:AlternateContent xmlns:mc="http://schemas.openxmlformats.org/markup-compatibility/2006" xmlns:p159="http://schemas.microsoft.com/office/powerpoint/2015/09/main">
    <mc:Choice Requires="p159">
      <p:transition spd="slow" advClick="0" advTm="3000">
        <p159:morph option="byObject"/>
      </p:transition>
    </mc:Choice>
    <mc:Fallback xmlns="">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250"/>
                                  </p:stCondLst>
                                  <p:childTnLst>
                                    <p:animEffect transition="out" filter="wipe(up)">
                                      <p:cBhvr>
                                        <p:cTn id="6" dur="250"/>
                                        <p:tgtEl>
                                          <p:spTgt spid="50"/>
                                        </p:tgtEl>
                                      </p:cBhvr>
                                    </p:animEffect>
                                    <p:set>
                                      <p:cBhvr>
                                        <p:cTn id="7" dur="1" fill="hold">
                                          <p:stCondLst>
                                            <p:cond delay="249"/>
                                          </p:stCondLst>
                                        </p:cTn>
                                        <p:tgtEl>
                                          <p:spTgt spid="50"/>
                                        </p:tgtEl>
                                        <p:attrNameLst>
                                          <p:attrName>style.visibility</p:attrName>
                                        </p:attrNameLst>
                                      </p:cBhvr>
                                      <p:to>
                                        <p:strVal val="hidden"/>
                                      </p:to>
                                    </p:set>
                                  </p:childTnLst>
                                </p:cTn>
                              </p:par>
                              <p:par>
                                <p:cTn id="8" presetID="42" presetClass="exit" presetSubtype="0" fill="hold" grpId="1" nodeType="withEffect">
                                  <p:stCondLst>
                                    <p:cond delay="250"/>
                                  </p:stCondLst>
                                  <p:childTnLst>
                                    <p:animEffect transition="out" filter="fade">
                                      <p:cBhvr>
                                        <p:cTn id="9" dur="750"/>
                                        <p:tgtEl>
                                          <p:spTgt spid="50"/>
                                        </p:tgtEl>
                                      </p:cBhvr>
                                    </p:animEffect>
                                    <p:anim calcmode="lin" valueType="num">
                                      <p:cBhvr>
                                        <p:cTn id="10" dur="750"/>
                                        <p:tgtEl>
                                          <p:spTgt spid="50"/>
                                        </p:tgtEl>
                                        <p:attrNameLst>
                                          <p:attrName>ppt_x</p:attrName>
                                        </p:attrNameLst>
                                      </p:cBhvr>
                                      <p:tavLst>
                                        <p:tav tm="0">
                                          <p:val>
                                            <p:strVal val="ppt_x"/>
                                          </p:val>
                                        </p:tav>
                                        <p:tav tm="100000">
                                          <p:val>
                                            <p:strVal val="ppt_x"/>
                                          </p:val>
                                        </p:tav>
                                      </p:tavLst>
                                    </p:anim>
                                    <p:anim calcmode="lin" valueType="num">
                                      <p:cBhvr>
                                        <p:cTn id="11" dur="750"/>
                                        <p:tgtEl>
                                          <p:spTgt spid="50"/>
                                        </p:tgtEl>
                                        <p:attrNameLst>
                                          <p:attrName>ppt_y</p:attrName>
                                        </p:attrNameLst>
                                      </p:cBhvr>
                                      <p:tavLst>
                                        <p:tav tm="0">
                                          <p:val>
                                            <p:strVal val="ppt_y"/>
                                          </p:val>
                                        </p:tav>
                                        <p:tav tm="100000">
                                          <p:val>
                                            <p:strVal val="ppt_y+.1"/>
                                          </p:val>
                                        </p:tav>
                                      </p:tavLst>
                                    </p:anim>
                                    <p:set>
                                      <p:cBhvr>
                                        <p:cTn id="12" dur="1" fill="hold">
                                          <p:stCondLst>
                                            <p:cond delay="749"/>
                                          </p:stCondLst>
                                        </p:cTn>
                                        <p:tgtEl>
                                          <p:spTgt spid="50"/>
                                        </p:tgtEl>
                                        <p:attrNameLst>
                                          <p:attrName>style.visibility</p:attrName>
                                        </p:attrNameLst>
                                      </p:cBhvr>
                                      <p:to>
                                        <p:strVal val="hidden"/>
                                      </p:to>
                                    </p:set>
                                  </p:childTnLst>
                                </p:cTn>
                              </p:par>
                              <p:par>
                                <p:cTn id="13" presetID="53" presetClass="exit" presetSubtype="32" fill="hold" grpId="2" nodeType="withEffect">
                                  <p:stCondLst>
                                    <p:cond delay="250"/>
                                  </p:stCondLst>
                                  <p:childTnLst>
                                    <p:anim calcmode="lin" valueType="num">
                                      <p:cBhvr>
                                        <p:cTn id="14" dur="250"/>
                                        <p:tgtEl>
                                          <p:spTgt spid="50"/>
                                        </p:tgtEl>
                                        <p:attrNameLst>
                                          <p:attrName>ppt_w</p:attrName>
                                        </p:attrNameLst>
                                      </p:cBhvr>
                                      <p:tavLst>
                                        <p:tav tm="0">
                                          <p:val>
                                            <p:strVal val="ppt_w"/>
                                          </p:val>
                                        </p:tav>
                                        <p:tav tm="100000">
                                          <p:val>
                                            <p:fltVal val="0"/>
                                          </p:val>
                                        </p:tav>
                                      </p:tavLst>
                                    </p:anim>
                                    <p:anim calcmode="lin" valueType="num">
                                      <p:cBhvr>
                                        <p:cTn id="15" dur="250"/>
                                        <p:tgtEl>
                                          <p:spTgt spid="50"/>
                                        </p:tgtEl>
                                        <p:attrNameLst>
                                          <p:attrName>ppt_h</p:attrName>
                                        </p:attrNameLst>
                                      </p:cBhvr>
                                      <p:tavLst>
                                        <p:tav tm="0">
                                          <p:val>
                                            <p:strVal val="ppt_h"/>
                                          </p:val>
                                        </p:tav>
                                        <p:tav tm="100000">
                                          <p:val>
                                            <p:fltVal val="0"/>
                                          </p:val>
                                        </p:tav>
                                      </p:tavLst>
                                    </p:anim>
                                    <p:animEffect transition="out" filter="fade">
                                      <p:cBhvr>
                                        <p:cTn id="16" dur="250"/>
                                        <p:tgtEl>
                                          <p:spTgt spid="50"/>
                                        </p:tgtEl>
                                      </p:cBhvr>
                                    </p:animEffect>
                                    <p:set>
                                      <p:cBhvr>
                                        <p:cTn id="17" dur="1" fill="hold">
                                          <p:stCondLst>
                                            <p:cond delay="249"/>
                                          </p:stCondLst>
                                        </p:cTn>
                                        <p:tgtEl>
                                          <p:spTgt spid="50"/>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wipe(down)">
                                      <p:cBhvr>
                                        <p:cTn id="20"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6" grpId="0">
        <p:bldAsOne/>
      </p:bldGraphic>
      <p:bldP spid="50" grpId="0" animBg="1"/>
      <p:bldP spid="50" grpId="1" animBg="1"/>
      <p:bldP spid="50" grpId="2"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88956"/>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2" name="Chart 51"/>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5"/>
          </a:graphicData>
        </a:graphic>
      </p:graphicFrame>
      <p:sp>
        <p:nvSpPr>
          <p:cNvPr id="49" name="Pie 1" hidden="1"/>
          <p:cNvSpPr/>
          <p:nvPr/>
        </p:nvSpPr>
        <p:spPr>
          <a:xfrm>
            <a:off x="4070221" y="2857617"/>
            <a:ext cx="1719072" cy="1719072"/>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TextBox 17"/>
          <p:cNvSpPr txBox="1"/>
          <p:nvPr/>
        </p:nvSpPr>
        <p:spPr>
          <a:xfrm>
            <a:off x="4464330" y="4412294"/>
            <a:ext cx="926405" cy="25523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2" name="TextBox 21"/>
          <p:cNvSpPr txBox="1"/>
          <p:nvPr/>
        </p:nvSpPr>
        <p:spPr>
          <a:xfrm>
            <a:off x="4547031" y="4786226"/>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4" name="TextBox 23"/>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5" name="Pie 1"/>
          <p:cNvSpPr/>
          <p:nvPr/>
        </p:nvSpPr>
        <p:spPr>
          <a:xfrm>
            <a:off x="4079307" y="2815504"/>
            <a:ext cx="1719072" cy="1719072"/>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6" name="TextBox 25"/>
          <p:cNvSpPr txBox="1"/>
          <p:nvPr/>
        </p:nvSpPr>
        <p:spPr>
          <a:xfrm>
            <a:off x="4600594" y="3300929"/>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7" name="TextBox 26"/>
          <p:cNvSpPr txBox="1"/>
          <p:nvPr/>
        </p:nvSpPr>
        <p:spPr>
          <a:xfrm>
            <a:off x="4543856" y="5253671"/>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8" name="Rectangle: Rounded Corners 27">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756965492"/>
      </p:ext>
    </p:extLst>
  </p:cSld>
  <p:clrMapOvr>
    <a:masterClrMapping/>
  </p:clrMapOvr>
  <mc:AlternateContent xmlns:mc="http://schemas.openxmlformats.org/markup-compatibility/2006" xmlns:p159="http://schemas.microsoft.com/office/powerpoint/2015/09/main">
    <mc:Choice Requires="p159">
      <p:transition spd="slow" advClick="0" advTm="1000">
        <p159:morph option="byObject"/>
      </p:transition>
    </mc:Choice>
    <mc:Fallback xmlns="">
      <p:transition spd="slow" advClick="0"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500"/>
                                  </p:stCondLst>
                                  <p:childTnLst>
                                    <p:animEffect transition="out" filter="wipe(up)">
                                      <p:cBhvr>
                                        <p:cTn id="6" dur="500"/>
                                        <p:tgtEl>
                                          <p:spTgt spid="49"/>
                                        </p:tgtEl>
                                      </p:cBhvr>
                                    </p:animEffect>
                                    <p:set>
                                      <p:cBhvr>
                                        <p:cTn id="7" dur="1" fill="hold">
                                          <p:stCondLst>
                                            <p:cond delay="499"/>
                                          </p:stCondLst>
                                        </p:cTn>
                                        <p:tgtEl>
                                          <p:spTgt spid="49"/>
                                        </p:tgtEl>
                                        <p:attrNameLst>
                                          <p:attrName>style.visibility</p:attrName>
                                        </p:attrNameLst>
                                      </p:cBhvr>
                                      <p:to>
                                        <p:strVal val="hidden"/>
                                      </p:to>
                                    </p:set>
                                  </p:childTnLst>
                                </p:cTn>
                              </p:par>
                              <p:par>
                                <p:cTn id="8" presetID="42" presetClass="exit" presetSubtype="0" fill="hold" grpId="1" nodeType="withEffect">
                                  <p:stCondLst>
                                    <p:cond delay="500"/>
                                  </p:stCondLst>
                                  <p:childTnLst>
                                    <p:animEffect transition="out" filter="fade">
                                      <p:cBhvr>
                                        <p:cTn id="9" dur="1000"/>
                                        <p:tgtEl>
                                          <p:spTgt spid="49"/>
                                        </p:tgtEl>
                                      </p:cBhvr>
                                    </p:animEffect>
                                    <p:anim calcmode="lin" valueType="num">
                                      <p:cBhvr>
                                        <p:cTn id="10" dur="1000"/>
                                        <p:tgtEl>
                                          <p:spTgt spid="49"/>
                                        </p:tgtEl>
                                        <p:attrNameLst>
                                          <p:attrName>ppt_x</p:attrName>
                                        </p:attrNameLst>
                                      </p:cBhvr>
                                      <p:tavLst>
                                        <p:tav tm="0">
                                          <p:val>
                                            <p:strVal val="ppt_x"/>
                                          </p:val>
                                        </p:tav>
                                        <p:tav tm="100000">
                                          <p:val>
                                            <p:strVal val="ppt_x"/>
                                          </p:val>
                                        </p:tav>
                                      </p:tavLst>
                                    </p:anim>
                                    <p:anim calcmode="lin" valueType="num">
                                      <p:cBhvr>
                                        <p:cTn id="11" dur="1000"/>
                                        <p:tgtEl>
                                          <p:spTgt spid="49"/>
                                        </p:tgtEl>
                                        <p:attrNameLst>
                                          <p:attrName>ppt_y</p:attrName>
                                        </p:attrNameLst>
                                      </p:cBhvr>
                                      <p:tavLst>
                                        <p:tav tm="0">
                                          <p:val>
                                            <p:strVal val="ppt_y"/>
                                          </p:val>
                                        </p:tav>
                                        <p:tav tm="100000">
                                          <p:val>
                                            <p:strVal val="ppt_y+.1"/>
                                          </p:val>
                                        </p:tav>
                                      </p:tavLst>
                                    </p:anim>
                                    <p:set>
                                      <p:cBhvr>
                                        <p:cTn id="12" dur="1" fill="hold">
                                          <p:stCondLst>
                                            <p:cond delay="999"/>
                                          </p:stCondLst>
                                        </p:cTn>
                                        <p:tgtEl>
                                          <p:spTgt spid="49"/>
                                        </p:tgtEl>
                                        <p:attrNameLst>
                                          <p:attrName>style.visibility</p:attrName>
                                        </p:attrNameLst>
                                      </p:cBhvr>
                                      <p:to>
                                        <p:strVal val="hidden"/>
                                      </p:to>
                                    </p:set>
                                  </p:childTnLst>
                                </p:cTn>
                              </p:par>
                              <p:par>
                                <p:cTn id="13" presetID="53" presetClass="exit" presetSubtype="32" fill="hold" grpId="2" nodeType="withEffect">
                                  <p:stCondLst>
                                    <p:cond delay="500"/>
                                  </p:stCondLst>
                                  <p:childTnLst>
                                    <p:anim calcmode="lin" valueType="num">
                                      <p:cBhvr>
                                        <p:cTn id="14" dur="500"/>
                                        <p:tgtEl>
                                          <p:spTgt spid="49"/>
                                        </p:tgtEl>
                                        <p:attrNameLst>
                                          <p:attrName>ppt_w</p:attrName>
                                        </p:attrNameLst>
                                      </p:cBhvr>
                                      <p:tavLst>
                                        <p:tav tm="0">
                                          <p:val>
                                            <p:strVal val="ppt_w"/>
                                          </p:val>
                                        </p:tav>
                                        <p:tav tm="100000">
                                          <p:val>
                                            <p:fltVal val="0"/>
                                          </p:val>
                                        </p:tav>
                                      </p:tavLst>
                                    </p:anim>
                                    <p:anim calcmode="lin" valueType="num">
                                      <p:cBhvr>
                                        <p:cTn id="15" dur="500"/>
                                        <p:tgtEl>
                                          <p:spTgt spid="49"/>
                                        </p:tgtEl>
                                        <p:attrNameLst>
                                          <p:attrName>ppt_h</p:attrName>
                                        </p:attrNameLst>
                                      </p:cBhvr>
                                      <p:tavLst>
                                        <p:tav tm="0">
                                          <p:val>
                                            <p:strVal val="ppt_h"/>
                                          </p:val>
                                        </p:tav>
                                        <p:tav tm="100000">
                                          <p:val>
                                            <p:fltVal val="0"/>
                                          </p:val>
                                        </p:tav>
                                      </p:tavLst>
                                    </p:anim>
                                    <p:animEffect transition="out" filter="fade">
                                      <p:cBhvr>
                                        <p:cTn id="16" dur="500"/>
                                        <p:tgtEl>
                                          <p:spTgt spid="49"/>
                                        </p:tgtEl>
                                      </p:cBhvr>
                                    </p:animEffect>
                                    <p:set>
                                      <p:cBhvr>
                                        <p:cTn id="17" dur="1" fill="hold">
                                          <p:stCondLst>
                                            <p:cond delay="499"/>
                                          </p:stCondLst>
                                        </p:cTn>
                                        <p:tgtEl>
                                          <p:spTgt spid="4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wipe(down)">
                                      <p:cBhvr>
                                        <p:cTn id="20" dur="750"/>
                                        <p:tgtEl>
                                          <p:spTgt spid="51"/>
                                        </p:tgtEl>
                                      </p:cBhvr>
                                    </p:animEffect>
                                  </p:childTnLst>
                                </p:cTn>
                              </p:par>
                              <p:par>
                                <p:cTn id="21" presetID="22" presetClass="exit" presetSubtype="4" fill="hold" grpId="0" nodeType="withEffect">
                                  <p:stCondLst>
                                    <p:cond delay="250"/>
                                  </p:stCondLst>
                                  <p:childTnLst>
                                    <p:animEffect transition="out" filter="wipe(down)">
                                      <p:cBhvr>
                                        <p:cTn id="22" dur="250"/>
                                        <p:tgtEl>
                                          <p:spTgt spid="25"/>
                                        </p:tgtEl>
                                      </p:cBhvr>
                                    </p:animEffect>
                                    <p:set>
                                      <p:cBhvr>
                                        <p:cTn id="23" dur="1" fill="hold">
                                          <p:stCondLst>
                                            <p:cond delay="249"/>
                                          </p:stCondLst>
                                        </p:cTn>
                                        <p:tgtEl>
                                          <p:spTgt spid="25"/>
                                        </p:tgtEl>
                                        <p:attrNameLst>
                                          <p:attrName>style.visibility</p:attrName>
                                        </p:attrNameLst>
                                      </p:cBhvr>
                                      <p:to>
                                        <p:strVal val="hidden"/>
                                      </p:to>
                                    </p:set>
                                  </p:childTnLst>
                                </p:cTn>
                              </p:par>
                              <p:par>
                                <p:cTn id="24" presetID="42" presetClass="exit" presetSubtype="0" fill="hold" grpId="1" nodeType="withEffect">
                                  <p:stCondLst>
                                    <p:cond delay="250"/>
                                  </p:stCondLst>
                                  <p:childTnLst>
                                    <p:animEffect transition="out" filter="fade">
                                      <p:cBhvr>
                                        <p:cTn id="25" dur="750"/>
                                        <p:tgtEl>
                                          <p:spTgt spid="25"/>
                                        </p:tgtEl>
                                      </p:cBhvr>
                                    </p:animEffect>
                                    <p:anim calcmode="lin" valueType="num">
                                      <p:cBhvr>
                                        <p:cTn id="26" dur="750"/>
                                        <p:tgtEl>
                                          <p:spTgt spid="25"/>
                                        </p:tgtEl>
                                        <p:attrNameLst>
                                          <p:attrName>ppt_x</p:attrName>
                                        </p:attrNameLst>
                                      </p:cBhvr>
                                      <p:tavLst>
                                        <p:tav tm="0">
                                          <p:val>
                                            <p:strVal val="ppt_x"/>
                                          </p:val>
                                        </p:tav>
                                        <p:tav tm="100000">
                                          <p:val>
                                            <p:strVal val="ppt_x"/>
                                          </p:val>
                                        </p:tav>
                                      </p:tavLst>
                                    </p:anim>
                                    <p:anim calcmode="lin" valueType="num">
                                      <p:cBhvr>
                                        <p:cTn id="27" dur="750"/>
                                        <p:tgtEl>
                                          <p:spTgt spid="25"/>
                                        </p:tgtEl>
                                        <p:attrNameLst>
                                          <p:attrName>ppt_y</p:attrName>
                                        </p:attrNameLst>
                                      </p:cBhvr>
                                      <p:tavLst>
                                        <p:tav tm="0">
                                          <p:val>
                                            <p:strVal val="ppt_y"/>
                                          </p:val>
                                        </p:tav>
                                        <p:tav tm="100000">
                                          <p:val>
                                            <p:strVal val="ppt_y+.1"/>
                                          </p:val>
                                        </p:tav>
                                      </p:tavLst>
                                    </p:anim>
                                    <p:set>
                                      <p:cBhvr>
                                        <p:cTn id="28" dur="1" fill="hold">
                                          <p:stCondLst>
                                            <p:cond delay="749"/>
                                          </p:stCondLst>
                                        </p:cTn>
                                        <p:tgtEl>
                                          <p:spTgt spid="25"/>
                                        </p:tgtEl>
                                        <p:attrNameLst>
                                          <p:attrName>style.visibility</p:attrName>
                                        </p:attrNameLst>
                                      </p:cBhvr>
                                      <p:to>
                                        <p:strVal val="hidden"/>
                                      </p:to>
                                    </p:set>
                                  </p:childTnLst>
                                </p:cTn>
                              </p:par>
                              <p:par>
                                <p:cTn id="29" presetID="53" presetClass="exit" presetSubtype="32" fill="hold" grpId="2" nodeType="withEffect">
                                  <p:stCondLst>
                                    <p:cond delay="250"/>
                                  </p:stCondLst>
                                  <p:childTnLst>
                                    <p:anim calcmode="lin" valueType="num">
                                      <p:cBhvr>
                                        <p:cTn id="30" dur="250"/>
                                        <p:tgtEl>
                                          <p:spTgt spid="25"/>
                                        </p:tgtEl>
                                        <p:attrNameLst>
                                          <p:attrName>ppt_w</p:attrName>
                                        </p:attrNameLst>
                                      </p:cBhvr>
                                      <p:tavLst>
                                        <p:tav tm="0">
                                          <p:val>
                                            <p:strVal val="ppt_w"/>
                                          </p:val>
                                        </p:tav>
                                        <p:tav tm="100000">
                                          <p:val>
                                            <p:fltVal val="0"/>
                                          </p:val>
                                        </p:tav>
                                      </p:tavLst>
                                    </p:anim>
                                    <p:anim calcmode="lin" valueType="num">
                                      <p:cBhvr>
                                        <p:cTn id="31" dur="250"/>
                                        <p:tgtEl>
                                          <p:spTgt spid="25"/>
                                        </p:tgtEl>
                                        <p:attrNameLst>
                                          <p:attrName>ppt_h</p:attrName>
                                        </p:attrNameLst>
                                      </p:cBhvr>
                                      <p:tavLst>
                                        <p:tav tm="0">
                                          <p:val>
                                            <p:strVal val="ppt_h"/>
                                          </p:val>
                                        </p:tav>
                                        <p:tav tm="100000">
                                          <p:val>
                                            <p:fltVal val="0"/>
                                          </p:val>
                                        </p:tav>
                                      </p:tavLst>
                                    </p:anim>
                                    <p:animEffect transition="out" filter="fade">
                                      <p:cBhvr>
                                        <p:cTn id="32" dur="250"/>
                                        <p:tgtEl>
                                          <p:spTgt spid="25"/>
                                        </p:tgtEl>
                                      </p:cBhvr>
                                    </p:animEffect>
                                    <p:set>
                                      <p:cBhvr>
                                        <p:cTn id="33" dur="1" fill="hold">
                                          <p:stCondLst>
                                            <p:cond delay="24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1" grpId="0">
        <p:bldAsOne/>
      </p:bldGraphic>
      <p:bldP spid="49" grpId="0" animBg="1"/>
      <p:bldP spid="49" grpId="1" animBg="1"/>
      <p:bldP spid="49" grpId="2" animBg="1"/>
      <p:bldP spid="25" grpId="0" animBg="1"/>
      <p:bldP spid="25" grpId="1" animBg="1"/>
      <p:bldP spid="25" grpId="2"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88956"/>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graphicFrame>
        <p:nvGraphicFramePr>
          <p:cNvPr id="52" name="Chart 51"/>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extLst>
              <p:ext uri="{D42A27DB-BD31-4B8C-83A1-F6EECF244321}">
                <p14:modId xmlns:p14="http://schemas.microsoft.com/office/powerpoint/2010/main" val="77551475"/>
              </p:ext>
            </p:extLst>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5"/>
          </a:graphicData>
        </a:graphic>
      </p:graphicFrame>
      <p:sp>
        <p:nvSpPr>
          <p:cNvPr id="49" name="Pie 1" hidden="1"/>
          <p:cNvSpPr/>
          <p:nvPr/>
        </p:nvSpPr>
        <p:spPr>
          <a:xfrm>
            <a:off x="4070221" y="2857617"/>
            <a:ext cx="1719072" cy="1719072"/>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8" name="TextBox 17"/>
          <p:cNvSpPr txBox="1"/>
          <p:nvPr/>
        </p:nvSpPr>
        <p:spPr>
          <a:xfrm>
            <a:off x="4464330" y="4412294"/>
            <a:ext cx="926405" cy="25523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2" name="TextBox 21"/>
          <p:cNvSpPr txBox="1"/>
          <p:nvPr/>
        </p:nvSpPr>
        <p:spPr>
          <a:xfrm>
            <a:off x="4547031" y="4786226"/>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4" name="TextBox 23"/>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6" name="TextBox 25"/>
          <p:cNvSpPr txBox="1"/>
          <p:nvPr/>
        </p:nvSpPr>
        <p:spPr>
          <a:xfrm>
            <a:off x="4600594" y="3300929"/>
            <a:ext cx="684216" cy="7241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7" name="TextBox 26"/>
          <p:cNvSpPr txBox="1"/>
          <p:nvPr/>
        </p:nvSpPr>
        <p:spPr>
          <a:xfrm>
            <a:off x="4543856" y="5253671"/>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0" name="Rectangle: Rounded Corners 1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285364476"/>
      </p:ext>
    </p:extLst>
  </p:cSld>
  <p:clrMapOvr>
    <a:masterClrMapping/>
  </p:clrMapOvr>
  <mc:AlternateContent xmlns:mc="http://schemas.openxmlformats.org/markup-compatibility/2006" xmlns:p159="http://schemas.microsoft.com/office/powerpoint/2015/09/main">
    <mc:Choice Requires="p159">
      <p:transition advClick="0" advTm="0">
        <p159:morph option="byObject"/>
      </p:transition>
    </mc:Choice>
    <mc:Fallback xmlns="">
      <p:transition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1" fill="hold" grpId="0" nodeType="withEffect">
                                  <p:stCondLst>
                                    <p:cond delay="500"/>
                                  </p:stCondLst>
                                  <p:childTnLst>
                                    <p:animEffect transition="out" filter="wipe(up)">
                                      <p:cBhvr>
                                        <p:cTn id="6" dur="500"/>
                                        <p:tgtEl>
                                          <p:spTgt spid="49"/>
                                        </p:tgtEl>
                                      </p:cBhvr>
                                    </p:animEffect>
                                    <p:set>
                                      <p:cBhvr>
                                        <p:cTn id="7" dur="1" fill="hold">
                                          <p:stCondLst>
                                            <p:cond delay="499"/>
                                          </p:stCondLst>
                                        </p:cTn>
                                        <p:tgtEl>
                                          <p:spTgt spid="49"/>
                                        </p:tgtEl>
                                        <p:attrNameLst>
                                          <p:attrName>style.visibility</p:attrName>
                                        </p:attrNameLst>
                                      </p:cBhvr>
                                      <p:to>
                                        <p:strVal val="hidden"/>
                                      </p:to>
                                    </p:set>
                                  </p:childTnLst>
                                </p:cTn>
                              </p:par>
                              <p:par>
                                <p:cTn id="8" presetID="42" presetClass="exit" presetSubtype="0" fill="hold" grpId="1" nodeType="withEffect">
                                  <p:stCondLst>
                                    <p:cond delay="500"/>
                                  </p:stCondLst>
                                  <p:childTnLst>
                                    <p:animEffect transition="out" filter="fade">
                                      <p:cBhvr>
                                        <p:cTn id="9" dur="1000"/>
                                        <p:tgtEl>
                                          <p:spTgt spid="49"/>
                                        </p:tgtEl>
                                      </p:cBhvr>
                                    </p:animEffect>
                                    <p:anim calcmode="lin" valueType="num">
                                      <p:cBhvr>
                                        <p:cTn id="10" dur="1000"/>
                                        <p:tgtEl>
                                          <p:spTgt spid="49"/>
                                        </p:tgtEl>
                                        <p:attrNameLst>
                                          <p:attrName>ppt_x</p:attrName>
                                        </p:attrNameLst>
                                      </p:cBhvr>
                                      <p:tavLst>
                                        <p:tav tm="0">
                                          <p:val>
                                            <p:strVal val="ppt_x"/>
                                          </p:val>
                                        </p:tav>
                                        <p:tav tm="100000">
                                          <p:val>
                                            <p:strVal val="ppt_x"/>
                                          </p:val>
                                        </p:tav>
                                      </p:tavLst>
                                    </p:anim>
                                    <p:anim calcmode="lin" valueType="num">
                                      <p:cBhvr>
                                        <p:cTn id="11" dur="1000"/>
                                        <p:tgtEl>
                                          <p:spTgt spid="49"/>
                                        </p:tgtEl>
                                        <p:attrNameLst>
                                          <p:attrName>ppt_y</p:attrName>
                                        </p:attrNameLst>
                                      </p:cBhvr>
                                      <p:tavLst>
                                        <p:tav tm="0">
                                          <p:val>
                                            <p:strVal val="ppt_y"/>
                                          </p:val>
                                        </p:tav>
                                        <p:tav tm="100000">
                                          <p:val>
                                            <p:strVal val="ppt_y+.1"/>
                                          </p:val>
                                        </p:tav>
                                      </p:tavLst>
                                    </p:anim>
                                    <p:set>
                                      <p:cBhvr>
                                        <p:cTn id="12" dur="1" fill="hold">
                                          <p:stCondLst>
                                            <p:cond delay="999"/>
                                          </p:stCondLst>
                                        </p:cTn>
                                        <p:tgtEl>
                                          <p:spTgt spid="49"/>
                                        </p:tgtEl>
                                        <p:attrNameLst>
                                          <p:attrName>style.visibility</p:attrName>
                                        </p:attrNameLst>
                                      </p:cBhvr>
                                      <p:to>
                                        <p:strVal val="hidden"/>
                                      </p:to>
                                    </p:set>
                                  </p:childTnLst>
                                </p:cTn>
                              </p:par>
                              <p:par>
                                <p:cTn id="13" presetID="53" presetClass="exit" presetSubtype="32" fill="hold" grpId="2" nodeType="withEffect">
                                  <p:stCondLst>
                                    <p:cond delay="500"/>
                                  </p:stCondLst>
                                  <p:childTnLst>
                                    <p:anim calcmode="lin" valueType="num">
                                      <p:cBhvr>
                                        <p:cTn id="14" dur="500"/>
                                        <p:tgtEl>
                                          <p:spTgt spid="49"/>
                                        </p:tgtEl>
                                        <p:attrNameLst>
                                          <p:attrName>ppt_w</p:attrName>
                                        </p:attrNameLst>
                                      </p:cBhvr>
                                      <p:tavLst>
                                        <p:tav tm="0">
                                          <p:val>
                                            <p:strVal val="ppt_w"/>
                                          </p:val>
                                        </p:tav>
                                        <p:tav tm="100000">
                                          <p:val>
                                            <p:fltVal val="0"/>
                                          </p:val>
                                        </p:tav>
                                      </p:tavLst>
                                    </p:anim>
                                    <p:anim calcmode="lin" valueType="num">
                                      <p:cBhvr>
                                        <p:cTn id="15" dur="500"/>
                                        <p:tgtEl>
                                          <p:spTgt spid="49"/>
                                        </p:tgtEl>
                                        <p:attrNameLst>
                                          <p:attrName>ppt_h</p:attrName>
                                        </p:attrNameLst>
                                      </p:cBhvr>
                                      <p:tavLst>
                                        <p:tav tm="0">
                                          <p:val>
                                            <p:strVal val="ppt_h"/>
                                          </p:val>
                                        </p:tav>
                                        <p:tav tm="100000">
                                          <p:val>
                                            <p:fltVal val="0"/>
                                          </p:val>
                                        </p:tav>
                                      </p:tavLst>
                                    </p:anim>
                                    <p:animEffect transition="out" filter="fade">
                                      <p:cBhvr>
                                        <p:cTn id="16" dur="500"/>
                                        <p:tgtEl>
                                          <p:spTgt spid="49"/>
                                        </p:tgtEl>
                                      </p:cBhvr>
                                    </p:animEffect>
                                    <p:set>
                                      <p:cBhvr>
                                        <p:cTn id="17" dur="1" fill="hold">
                                          <p:stCondLst>
                                            <p:cond delay="49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P spid="49" grpId="2"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52" name="Chart 51"/>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6"/>
          </a:graphicData>
        </a:graphic>
      </p:graphicFrame>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8" name="TextBox 17"/>
          <p:cNvSpPr txBox="1"/>
          <p:nvPr/>
        </p:nvSpPr>
        <p:spPr>
          <a:xfrm>
            <a:off x="4587649" y="3831633"/>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19" name="TextBox 18"/>
          <p:cNvSpPr txBox="1"/>
          <p:nvPr/>
        </p:nvSpPr>
        <p:spPr>
          <a:xfrm>
            <a:off x="4464330" y="4137319"/>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0" name="TextBox 19"/>
          <p:cNvSpPr txBox="1"/>
          <p:nvPr/>
        </p:nvSpPr>
        <p:spPr>
          <a:xfrm>
            <a:off x="4547031" y="4164646"/>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2" name="TextBox 21"/>
          <p:cNvSpPr txBox="1"/>
          <p:nvPr/>
        </p:nvSpPr>
        <p:spPr>
          <a:xfrm>
            <a:off x="4509046" y="4551981"/>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200" b="1" kern="0" dirty="0">
                <a:solidFill>
                  <a:schemeClr val="bg1">
                    <a:lumMod val="95000"/>
                  </a:schemeClr>
                </a:solidFill>
                <a:effectLst>
                  <a:glow rad="63500">
                    <a:schemeClr val="tx1">
                      <a:lumMod val="65000"/>
                      <a:lumOff val="35000"/>
                      <a:alpha val="40000"/>
                    </a:schemeClr>
                  </a:glow>
                </a:effectLst>
              </a:rPr>
              <a:t>825</a:t>
            </a: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4" name="TextBox 23"/>
          <p:cNvSpPr txBox="1"/>
          <p:nvPr/>
        </p:nvSpPr>
        <p:spPr>
          <a:xfrm>
            <a:off x="1065683" y="3119892"/>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5" name="TextBox 24"/>
          <p:cNvSpPr txBox="1"/>
          <p:nvPr/>
        </p:nvSpPr>
        <p:spPr>
          <a:xfrm>
            <a:off x="4543856" y="4320221"/>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cxnSp>
        <p:nvCxnSpPr>
          <p:cNvPr id="3" name="Straight Connector 2"/>
          <p:cNvCxnSpPr/>
          <p:nvPr/>
        </p:nvCxnSpPr>
        <p:spPr>
          <a:xfrm>
            <a:off x="4587649" y="4689985"/>
            <a:ext cx="684216" cy="0"/>
          </a:xfrm>
          <a:prstGeom prst="line">
            <a:avLst/>
          </a:prstGeom>
          <a:ln>
            <a:solidFill>
              <a:srgbClr val="F9DBD2"/>
            </a:solidFill>
          </a:ln>
          <a:effectLst>
            <a:outerShdw blurRad="50800" dist="38100" dir="2700000" algn="tl" rotWithShape="0">
              <a:prstClr val="black"/>
            </a:outerShdw>
          </a:effectLst>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4499139" y="4388544"/>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7" name="Rectangle: Rounded Corners 2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3908914460"/>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anim calcmode="lin" valueType="num">
                                      <p:cBhvr>
                                        <p:cTn id="8" dur="750" fill="hold"/>
                                        <p:tgtEl>
                                          <p:spTgt spid="3"/>
                                        </p:tgtEl>
                                        <p:attrNameLst>
                                          <p:attrName>ppt_x</p:attrName>
                                        </p:attrNameLst>
                                      </p:cBhvr>
                                      <p:tavLst>
                                        <p:tav tm="0">
                                          <p:val>
                                            <p:strVal val="#ppt_x"/>
                                          </p:val>
                                        </p:tav>
                                        <p:tav tm="100000">
                                          <p:val>
                                            <p:strVal val="#ppt_x"/>
                                          </p:val>
                                        </p:tav>
                                      </p:tavLst>
                                    </p:anim>
                                    <p:anim calcmode="lin" valueType="num">
                                      <p:cBhvr>
                                        <p:cTn id="9" dur="75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750"/>
                                        <p:tgtEl>
                                          <p:spTgt spid="26"/>
                                        </p:tgtEl>
                                      </p:cBhvr>
                                    </p:animEffect>
                                    <p:anim calcmode="lin" valueType="num">
                                      <p:cBhvr>
                                        <p:cTn id="13" dur="750" fill="hold"/>
                                        <p:tgtEl>
                                          <p:spTgt spid="26"/>
                                        </p:tgtEl>
                                        <p:attrNameLst>
                                          <p:attrName>ppt_x</p:attrName>
                                        </p:attrNameLst>
                                      </p:cBhvr>
                                      <p:tavLst>
                                        <p:tav tm="0">
                                          <p:val>
                                            <p:strVal val="#ppt_x"/>
                                          </p:val>
                                        </p:tav>
                                        <p:tav tm="100000">
                                          <p:val>
                                            <p:strVal val="#ppt_x"/>
                                          </p:val>
                                        </p:tav>
                                      </p:tavLst>
                                    </p:anim>
                                    <p:anim calcmode="lin" valueType="num">
                                      <p:cBhvr>
                                        <p:cTn id="14" dur="750" fill="hold"/>
                                        <p:tgtEl>
                                          <p:spTgt spid="26"/>
                                        </p:tgtEl>
                                        <p:attrNameLst>
                                          <p:attrName>ppt_y</p:attrName>
                                        </p:attrNameLst>
                                      </p:cBhvr>
                                      <p:tavLst>
                                        <p:tav tm="0">
                                          <p:val>
                                            <p:strVal val="#ppt_y-.1"/>
                                          </p:val>
                                        </p:tav>
                                        <p:tav tm="100000">
                                          <p:val>
                                            <p:strVal val="#ppt_y"/>
                                          </p:val>
                                        </p:tav>
                                      </p:tavLst>
                                    </p:anim>
                                  </p:childTnLst>
                                </p:cTn>
                              </p:par>
                            </p:childTnLst>
                          </p:cTn>
                        </p:par>
                        <p:par>
                          <p:cTn id="15" fill="hold">
                            <p:stCondLst>
                              <p:cond delay="750"/>
                            </p:stCondLst>
                            <p:childTnLst>
                              <p:par>
                                <p:cTn id="16" presetID="1" presetClass="entr" presetSubtype="0" fill="hold" grpId="0" nodeType="afterEffect">
                                  <p:stCondLst>
                                    <p:cond delay="0"/>
                                  </p:stCondLst>
                                  <p:childTnLst>
                                    <p:set>
                                      <p:cBhvr>
                                        <p:cTn id="17" dur="1" fill="hold">
                                          <p:stCondLst>
                                            <p:cond delay="999"/>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Chart 56">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52" name="Chart 51"/>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6"/>
          </a:graphicData>
        </a:graphic>
      </p:graphicFrame>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8" name="TextBox 17"/>
          <p:cNvSpPr txBox="1"/>
          <p:nvPr/>
        </p:nvSpPr>
        <p:spPr>
          <a:xfrm>
            <a:off x="4587649" y="4162893"/>
            <a:ext cx="684216" cy="54362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23</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19" name="TextBox 18"/>
          <p:cNvSpPr txBox="1"/>
          <p:nvPr/>
        </p:nvSpPr>
        <p:spPr>
          <a:xfrm>
            <a:off x="4464330" y="4321822"/>
            <a:ext cx="926405" cy="52968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$260,000</a:t>
            </a:r>
          </a:p>
        </p:txBody>
      </p:sp>
      <p:sp>
        <p:nvSpPr>
          <p:cNvPr id="20" name="TextBox 19"/>
          <p:cNvSpPr txBox="1"/>
          <p:nvPr/>
        </p:nvSpPr>
        <p:spPr>
          <a:xfrm>
            <a:off x="4547031" y="4179817"/>
            <a:ext cx="763377"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$135,000</a:t>
            </a:r>
          </a:p>
        </p:txBody>
      </p:sp>
      <p:sp>
        <p:nvSpPr>
          <p:cNvPr id="21" name="Rectangle 19"/>
          <p:cNvSpPr/>
          <p:nvPr/>
        </p:nvSpPr>
        <p:spPr>
          <a:xfrm>
            <a:off x="4590507" y="4321546"/>
            <a:ext cx="676788" cy="246221"/>
          </a:xfrm>
          <a:prstGeom prst="rect">
            <a:avLst/>
          </a:prstGeom>
        </p:spPr>
        <p:txBody>
          <a:bodyPr wrap="none" anchor="ctr" anchorCtr="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000" kern="0" dirty="0">
                <a:solidFill>
                  <a:schemeClr val="bg1">
                    <a:lumMod val="95000"/>
                  </a:schemeClr>
                </a:solidFill>
                <a:effectLst>
                  <a:glow rad="63500">
                    <a:schemeClr val="tx1">
                      <a:lumMod val="65000"/>
                      <a:lumOff val="35000"/>
                      <a:alpha val="40000"/>
                    </a:schemeClr>
                  </a:glow>
                </a:effectLst>
              </a:rPr>
              <a:t>20</a:t>
            </a:r>
            <a:r>
              <a:rPr kumimoji="0" lang="en-US" sz="1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22" name="TextBox 21"/>
          <p:cNvSpPr txBox="1"/>
          <p:nvPr/>
        </p:nvSpPr>
        <p:spPr>
          <a:xfrm>
            <a:off x="4509046" y="417203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200" b="1" kern="0" dirty="0">
                <a:solidFill>
                  <a:schemeClr val="bg1">
                    <a:lumMod val="95000"/>
                  </a:schemeClr>
                </a:solidFill>
                <a:effectLst>
                  <a:glow rad="63500">
                    <a:schemeClr val="tx1">
                      <a:lumMod val="65000"/>
                      <a:lumOff val="35000"/>
                      <a:alpha val="40000"/>
                    </a:schemeClr>
                  </a:glow>
                </a:effectLst>
              </a:rPr>
              <a:t>825</a:t>
            </a: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4" name="TextBox 23"/>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23" name="Rectangle: Rounded Corners 2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7841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3" name="Rectangle: Rounded Corners 52" hidden="1"/>
          <p:cNvSpPr/>
          <p:nvPr/>
        </p:nvSpPr>
        <p:spPr>
          <a:xfrm>
            <a:off x="5565267" y="5486398"/>
            <a:ext cx="914400" cy="457200"/>
          </a:xfrm>
          <a:prstGeom prst="roundRect">
            <a:avLst/>
          </a:prstGeom>
          <a:scene3d>
            <a:camera prst="orthographicFront"/>
            <a:lightRig rig="threePt" dir="t"/>
          </a:scene3d>
          <a:sp3d>
            <a:bevelT/>
          </a:sp3d>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NEXT </a:t>
            </a:r>
          </a:p>
        </p:txBody>
      </p:sp>
      <p:sp>
        <p:nvSpPr>
          <p:cNvPr id="22" name="TextBox 21"/>
          <p:cNvSpPr txBox="1"/>
          <p:nvPr/>
        </p:nvSpPr>
        <p:spPr>
          <a:xfrm>
            <a:off x="4509046" y="417203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
        <p:nvSpPr>
          <p:cNvPr id="24" name="TextBox 23"/>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14" name="Rectangle: Rounded Corners 1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5" name="Action Button: Go Forward or Next 14">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6" name="Action Button: Go Back or Previous 15">
            <a:hlinkClick r:id="rId3"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821861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50" name="Chart 49">
            <a:extLst>
              <a:ext uri="{FF2B5EF4-FFF2-40B4-BE49-F238E27FC236}">
                <a16:creationId xmlns:a16="http://schemas.microsoft.com/office/drawing/2014/main" id="{C83016FF-5324-4402-880A-26ADAE7C339F}"/>
              </a:ext>
            </a:extLst>
          </p:cNvPr>
          <p:cNvGraphicFramePr>
            <a:graphicFrameLocks/>
          </p:cNvGraphicFramePr>
          <p:nvPr/>
        </p:nvGraphicFramePr>
        <p:xfrm>
          <a:off x="3915345"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sp>
        <p:nvSpPr>
          <p:cNvPr id="47" name="TextBox 46"/>
          <p:cNvSpPr txBox="1"/>
          <p:nvPr/>
        </p:nvSpPr>
        <p:spPr>
          <a:xfrm>
            <a:off x="4550206" y="559039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48" name="TextBox 47"/>
          <p:cNvSpPr txBox="1"/>
          <p:nvPr/>
        </p:nvSpPr>
        <p:spPr>
          <a:xfrm>
            <a:off x="5044396" y="559039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55" name="TextBox 54"/>
          <p:cNvSpPr txBox="1"/>
          <p:nvPr/>
        </p:nvSpPr>
        <p:spPr>
          <a:xfrm>
            <a:off x="4815118" y="5579425"/>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53" name="Rectangle: Rounded Corners 52" hidden="1"/>
          <p:cNvSpPr/>
          <p:nvPr/>
        </p:nvSpPr>
        <p:spPr>
          <a:xfrm>
            <a:off x="5565267" y="5486398"/>
            <a:ext cx="914400" cy="457200"/>
          </a:xfrm>
          <a:prstGeom prst="roundRect">
            <a:avLst/>
          </a:prstGeom>
          <a:scene3d>
            <a:camera prst="orthographicFront"/>
            <a:lightRig rig="threePt" dir="t"/>
          </a:scene3d>
          <a:sp3d>
            <a:bevelT/>
          </a:sp3d>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NEXT </a:t>
            </a:r>
          </a:p>
        </p:txBody>
      </p:sp>
      <p:sp>
        <p:nvSpPr>
          <p:cNvPr id="22" name="TextBox 21"/>
          <p:cNvSpPr txBox="1"/>
          <p:nvPr/>
        </p:nvSpPr>
        <p:spPr>
          <a:xfrm>
            <a:off x="4509046" y="417203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
        <p:nvSpPr>
          <p:cNvPr id="24" name="TextBox 23"/>
          <p:cNvSpPr txBox="1"/>
          <p:nvPr/>
        </p:nvSpPr>
        <p:spPr>
          <a:xfrm>
            <a:off x="1042232" y="3138580"/>
            <a:ext cx="2805868"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TOTAL AMOUNT OF TRANSITION FUNDING (A) AND TRIBAL SHARES (B) FOR THE TRIBE</a:t>
            </a:r>
          </a:p>
        </p:txBody>
      </p:sp>
      <p:sp>
        <p:nvSpPr>
          <p:cNvPr id="14" name="Rectangle: Rounded Corners 1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23519733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0" name="TextBox 29"/>
          <p:cNvSpPr txBox="1"/>
          <p:nvPr/>
        </p:nvSpPr>
        <p:spPr>
          <a:xfrm>
            <a:off x="6200470" y="5746640"/>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23" name="Chart 22"/>
          <p:cNvGraphicFramePr>
            <a:graphicFrameLocks/>
          </p:cNvGraphicFramePr>
          <p:nvPr/>
        </p:nvGraphicFramePr>
        <p:xfrm>
          <a:off x="5748498"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a:graphicFrameLocks/>
          </p:cNvGraphicFramePr>
          <p:nvPr/>
        </p:nvGraphicFramePr>
        <p:xfrm>
          <a:off x="458209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Box 25"/>
          <p:cNvSpPr txBox="1"/>
          <p:nvPr/>
        </p:nvSpPr>
        <p:spPr>
          <a:xfrm>
            <a:off x="5175796" y="417203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
        <p:nvSpPr>
          <p:cNvPr id="27" name="TextBox 26"/>
          <p:cNvSpPr txBox="1"/>
          <p:nvPr/>
        </p:nvSpPr>
        <p:spPr>
          <a:xfrm>
            <a:off x="5213305" y="57398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28" name="TextBox 27"/>
          <p:cNvSpPr txBox="1"/>
          <p:nvPr/>
        </p:nvSpPr>
        <p:spPr>
          <a:xfrm>
            <a:off x="5707495" y="57398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5478217" y="5728891"/>
            <a:ext cx="229279"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1" name="TextBox 30"/>
          <p:cNvSpPr txBox="1"/>
          <p:nvPr/>
        </p:nvSpPr>
        <p:spPr>
          <a:xfrm>
            <a:off x="6294842" y="4090306"/>
            <a:ext cx="936136"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
        <p:nvSpPr>
          <p:cNvPr id="24" name="TextBox 23"/>
          <p:cNvSpPr txBox="1"/>
          <p:nvPr/>
        </p:nvSpPr>
        <p:spPr>
          <a:xfrm>
            <a:off x="987345" y="2990088"/>
            <a:ext cx="2934367"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TO THE AMOUNT THE TRIBE WAS ELIGIBLE TO RECEIVE IN 2011</a:t>
            </a:r>
          </a:p>
        </p:txBody>
      </p:sp>
      <p:sp>
        <p:nvSpPr>
          <p:cNvPr id="17" name="Rectangle: Rounded Corners 1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5443462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000">
        <p159:morph option="byObject"/>
      </p:transition>
    </mc:Choice>
    <mc:Fallback xmlns="">
      <p:transition spd="slow" advClick="0"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0" name="TextBox 29"/>
          <p:cNvSpPr txBox="1"/>
          <p:nvPr/>
        </p:nvSpPr>
        <p:spPr>
          <a:xfrm>
            <a:off x="6200470" y="5746640"/>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32" name="Chart 31"/>
          <p:cNvGraphicFramePr>
            <a:graphicFrameLocks/>
          </p:cNvGraphicFramePr>
          <p:nvPr/>
        </p:nvGraphicFramePr>
        <p:xfrm>
          <a:off x="5748498" y="2878666"/>
          <a:ext cx="2028825" cy="303750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a:graphicFrameLocks/>
          </p:cNvGraphicFramePr>
          <p:nvPr/>
        </p:nvGraphicFramePr>
        <p:xfrm>
          <a:off x="4582095"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Box 25"/>
          <p:cNvSpPr txBox="1"/>
          <p:nvPr/>
        </p:nvSpPr>
        <p:spPr>
          <a:xfrm>
            <a:off x="5175796" y="417203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
        <p:nvSpPr>
          <p:cNvPr id="27" name="TextBox 26"/>
          <p:cNvSpPr txBox="1"/>
          <p:nvPr/>
        </p:nvSpPr>
        <p:spPr>
          <a:xfrm>
            <a:off x="5213305" y="57398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28" name="TextBox 27"/>
          <p:cNvSpPr txBox="1"/>
          <p:nvPr/>
        </p:nvSpPr>
        <p:spPr>
          <a:xfrm>
            <a:off x="5707495" y="57398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5478217" y="5728891"/>
            <a:ext cx="229279"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1" name="TextBox 30"/>
          <p:cNvSpPr txBox="1"/>
          <p:nvPr/>
        </p:nvSpPr>
        <p:spPr>
          <a:xfrm>
            <a:off x="6294842" y="4105695"/>
            <a:ext cx="936136"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
        <p:nvSpPr>
          <p:cNvPr id="23" name="TextBox 22"/>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17" name="Rectangle: Rounded Corners 1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49739147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78" name="Oval 77"/>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TextBox 7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2"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TextBox 12"/>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4" name="TextBox 13"/>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 name="!!Safety">
            <a:extLst>
              <a:ext uri="{FF2B5EF4-FFF2-40B4-BE49-F238E27FC236}">
                <a16:creationId xmlns:a16="http://schemas.microsoft.com/office/drawing/2014/main" id="{4DECD529-FF04-B335-1548-2BE3EB6D7E18}"/>
              </a:ext>
            </a:extLst>
          </p:cNvPr>
          <p:cNvSpPr/>
          <p:nvPr/>
        </p:nvSpPr>
        <p:spPr>
          <a:xfrm>
            <a:off x="549710" y="1176019"/>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1FEAA4B1-80BE-96D7-31DC-C347A3382787}"/>
              </a:ext>
            </a:extLst>
          </p:cNvPr>
          <p:cNvSpPr txBox="1"/>
          <p:nvPr/>
        </p:nvSpPr>
        <p:spPr>
          <a:xfrm>
            <a:off x="597829" y="1331117"/>
            <a:ext cx="361723" cy="154575"/>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Oval 3">
            <a:extLst>
              <a:ext uri="{FF2B5EF4-FFF2-40B4-BE49-F238E27FC236}">
                <a16:creationId xmlns:a16="http://schemas.microsoft.com/office/drawing/2014/main" id="{3787B4E8-2474-CFE0-DB1C-462D298BDA89}"/>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TextBox 4">
            <a:extLst>
              <a:ext uri="{FF2B5EF4-FFF2-40B4-BE49-F238E27FC236}">
                <a16:creationId xmlns:a16="http://schemas.microsoft.com/office/drawing/2014/main" id="{61F77E11-FA9E-7889-0DBE-9E1D1AEA6C9E}"/>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6" name="Rectangle 5">
            <a:extLst>
              <a:ext uri="{FF2B5EF4-FFF2-40B4-BE49-F238E27FC236}">
                <a16:creationId xmlns:a16="http://schemas.microsoft.com/office/drawing/2014/main" id="{E39D1735-5F29-60A4-9C38-F86E1E9C94DA}"/>
              </a:ext>
            </a:extLst>
          </p:cNvPr>
          <p:cNvSpPr/>
          <p:nvPr/>
        </p:nvSpPr>
        <p:spPr>
          <a:xfrm>
            <a:off x="3214697" y="2193826"/>
            <a:ext cx="4401015"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$9 MILLION FOR TRIBAL HIGH PRIORITY PROJECTS</a:t>
            </a:r>
            <a:endParaRPr lang="en-US" sz="2400" dirty="0"/>
          </a:p>
        </p:txBody>
      </p:sp>
      <p:sp>
        <p:nvSpPr>
          <p:cNvPr id="7" name="TextBox 6">
            <a:extLst>
              <a:ext uri="{FF2B5EF4-FFF2-40B4-BE49-F238E27FC236}">
                <a16:creationId xmlns:a16="http://schemas.microsoft.com/office/drawing/2014/main" id="{28B0482E-3B13-3B38-9DF1-3A1EB889C137}"/>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7865486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0" name="TextBox 29"/>
          <p:cNvSpPr txBox="1"/>
          <p:nvPr/>
        </p:nvSpPr>
        <p:spPr>
          <a:xfrm>
            <a:off x="5564365" y="5746640"/>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32" name="Chart 31"/>
          <p:cNvGraphicFramePr>
            <a:graphicFrameLocks/>
          </p:cNvGraphicFramePr>
          <p:nvPr/>
        </p:nvGraphicFramePr>
        <p:xfrm>
          <a:off x="5112393"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a:graphicFrameLocks/>
          </p:cNvGraphicFramePr>
          <p:nvPr/>
        </p:nvGraphicFramePr>
        <p:xfrm>
          <a:off x="5114831"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Box 25"/>
          <p:cNvSpPr txBox="1"/>
          <p:nvPr/>
        </p:nvSpPr>
        <p:spPr>
          <a:xfrm>
            <a:off x="5693292" y="423299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200" b="1" kern="0" dirty="0">
                <a:solidFill>
                  <a:schemeClr val="bg1">
                    <a:lumMod val="95000"/>
                  </a:schemeClr>
                </a:solidFill>
                <a:effectLst>
                  <a:glow rad="63500">
                    <a:schemeClr val="tx1">
                      <a:lumMod val="65000"/>
                      <a:lumOff val="35000"/>
                      <a:alpha val="40000"/>
                    </a:schemeClr>
                  </a:glow>
                </a:effectLst>
              </a:rPr>
              <a:t>825</a:t>
            </a: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27" name="TextBox 26"/>
          <p:cNvSpPr txBox="1"/>
          <p:nvPr/>
        </p:nvSpPr>
        <p:spPr>
          <a:xfrm>
            <a:off x="5746041" y="57398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28" name="TextBox 27"/>
          <p:cNvSpPr txBox="1"/>
          <p:nvPr/>
        </p:nvSpPr>
        <p:spPr>
          <a:xfrm>
            <a:off x="6240231" y="57398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6010953" y="5728891"/>
            <a:ext cx="229279"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1" name="TextBox 30"/>
          <p:cNvSpPr txBox="1"/>
          <p:nvPr/>
        </p:nvSpPr>
        <p:spPr>
          <a:xfrm>
            <a:off x="5657524" y="4065961"/>
            <a:ext cx="936136"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
        <p:nvSpPr>
          <p:cNvPr id="24" name="TextBox 23"/>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16" name="Rectangle: Rounded Corners 15">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7347724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0" name="TextBox 29"/>
          <p:cNvSpPr txBox="1"/>
          <p:nvPr/>
        </p:nvSpPr>
        <p:spPr>
          <a:xfrm>
            <a:off x="5564365" y="5746640"/>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32" name="Chart 31"/>
          <p:cNvGraphicFramePr>
            <a:graphicFrameLocks/>
          </p:cNvGraphicFramePr>
          <p:nvPr/>
        </p:nvGraphicFramePr>
        <p:xfrm>
          <a:off x="5112393"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a:graphicFrameLocks/>
          </p:cNvGraphicFramePr>
          <p:nvPr/>
        </p:nvGraphicFramePr>
        <p:xfrm>
          <a:off x="5114831"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p:cNvSpPr txBox="1"/>
          <p:nvPr/>
        </p:nvSpPr>
        <p:spPr>
          <a:xfrm>
            <a:off x="5746041" y="57398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28" name="TextBox 27"/>
          <p:cNvSpPr txBox="1"/>
          <p:nvPr/>
        </p:nvSpPr>
        <p:spPr>
          <a:xfrm>
            <a:off x="6240231" y="57398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6010953" y="5728891"/>
            <a:ext cx="229279"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4" name="TextBox 23"/>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graphicFrame>
        <p:nvGraphicFramePr>
          <p:cNvPr id="16" name="Chart 15"/>
          <p:cNvGraphicFramePr>
            <a:graphicFrameLocks/>
          </p:cNvGraphicFramePr>
          <p:nvPr>
            <p:extLst>
              <p:ext uri="{D42A27DB-BD31-4B8C-83A1-F6EECF244321}">
                <p14:modId xmlns:p14="http://schemas.microsoft.com/office/powerpoint/2010/main" val="2103365238"/>
              </p:ext>
            </p:extLst>
          </p:nvPr>
        </p:nvGraphicFramePr>
        <p:xfrm>
          <a:off x="5112393" y="402650"/>
          <a:ext cx="2028825"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17" name="Rectangle: Rounded Corners 1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8" name="Action Button: Go Forward or Next 1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9" name="Action Button: Go Back or Previous 18">
            <a:hlinkClick r:id="rId5"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1FF7DD9-06B5-2A6F-F5F2-4A363FD66DCB}"/>
              </a:ext>
            </a:extLst>
          </p:cNvPr>
          <p:cNvSpPr txBox="1"/>
          <p:nvPr/>
        </p:nvSpPr>
        <p:spPr>
          <a:xfrm>
            <a:off x="5693292" y="423299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200" b="1" kern="0" dirty="0">
                <a:solidFill>
                  <a:schemeClr val="bg1">
                    <a:lumMod val="95000"/>
                  </a:schemeClr>
                </a:solidFill>
                <a:effectLst>
                  <a:glow rad="63500">
                    <a:schemeClr val="tx1">
                      <a:lumMod val="65000"/>
                      <a:lumOff val="35000"/>
                      <a:alpha val="40000"/>
                    </a:schemeClr>
                  </a:glow>
                </a:effectLst>
              </a:rPr>
              <a:t>825</a:t>
            </a: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3" name="TextBox 2">
            <a:extLst>
              <a:ext uri="{FF2B5EF4-FFF2-40B4-BE49-F238E27FC236}">
                <a16:creationId xmlns:a16="http://schemas.microsoft.com/office/drawing/2014/main" id="{1A8DC4BE-E3BE-A60A-7784-44B75291D664}"/>
              </a:ext>
            </a:extLst>
          </p:cNvPr>
          <p:cNvSpPr txBox="1"/>
          <p:nvPr/>
        </p:nvSpPr>
        <p:spPr>
          <a:xfrm>
            <a:off x="5657524" y="4065961"/>
            <a:ext cx="936136"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Tree>
    <p:extLst>
      <p:ext uri="{BB962C8B-B14F-4D97-AF65-F5344CB8AC3E}">
        <p14:creationId xmlns:p14="http://schemas.microsoft.com/office/powerpoint/2010/main" val="250602462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80" name="TextBox 29"/>
          <p:cNvSpPr txBox="1"/>
          <p:nvPr/>
        </p:nvSpPr>
        <p:spPr>
          <a:xfrm>
            <a:off x="5564365" y="5746640"/>
            <a:ext cx="1070833"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solidFill>
                    <a:schemeClr val="bg1">
                      <a:lumMod val="50000"/>
                    </a:schemeClr>
                  </a:solidFill>
                </a:ln>
                <a:solidFill>
                  <a:schemeClr val="bg1"/>
                </a:solidFill>
                <a:effectLst>
                  <a:outerShdw blurRad="50800" dist="38100" dir="2700000" algn="tl" rotWithShape="0">
                    <a:prstClr val="black">
                      <a:alpha val="40000"/>
                    </a:prstClr>
                  </a:outerShdw>
                </a:effectLst>
                <a:uLnTx/>
                <a:uFillTx/>
              </a:rPr>
              <a:t>2011</a:t>
            </a:r>
          </a:p>
        </p:txBody>
      </p:sp>
      <p:graphicFrame>
        <p:nvGraphicFramePr>
          <p:cNvPr id="32" name="Chart 31"/>
          <p:cNvGraphicFramePr>
            <a:graphicFrameLocks/>
          </p:cNvGraphicFramePr>
          <p:nvPr/>
        </p:nvGraphicFramePr>
        <p:xfrm>
          <a:off x="5112393" y="2990088"/>
          <a:ext cx="2028825"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a:graphicFrameLocks/>
          </p:cNvGraphicFramePr>
          <p:nvPr>
            <p:extLst>
              <p:ext uri="{D42A27DB-BD31-4B8C-83A1-F6EECF244321}">
                <p14:modId xmlns:p14="http://schemas.microsoft.com/office/powerpoint/2010/main" val="2052521662"/>
              </p:ext>
            </p:extLst>
          </p:nvPr>
        </p:nvGraphicFramePr>
        <p:xfrm>
          <a:off x="5114831" y="2990088"/>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p:cNvSpPr txBox="1"/>
          <p:nvPr/>
        </p:nvSpPr>
        <p:spPr>
          <a:xfrm>
            <a:off x="5746041" y="5739861"/>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28" name="TextBox 27"/>
          <p:cNvSpPr txBox="1"/>
          <p:nvPr/>
        </p:nvSpPr>
        <p:spPr>
          <a:xfrm>
            <a:off x="6240231" y="5739861"/>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29" name="TextBox 28"/>
          <p:cNvSpPr txBox="1"/>
          <p:nvPr/>
        </p:nvSpPr>
        <p:spPr>
          <a:xfrm>
            <a:off x="6010953" y="5728891"/>
            <a:ext cx="229279"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4" name="TextBox 23"/>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graphicFrame>
        <p:nvGraphicFramePr>
          <p:cNvPr id="16" name="Chart 15"/>
          <p:cNvGraphicFramePr>
            <a:graphicFrameLocks/>
          </p:cNvGraphicFramePr>
          <p:nvPr/>
        </p:nvGraphicFramePr>
        <p:xfrm>
          <a:off x="5112393" y="402650"/>
          <a:ext cx="2028825"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17" name="Rectangle: Rounded Corners 1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 name="TextBox 1">
            <a:extLst>
              <a:ext uri="{FF2B5EF4-FFF2-40B4-BE49-F238E27FC236}">
                <a16:creationId xmlns:a16="http://schemas.microsoft.com/office/drawing/2014/main" id="{D09580D7-31DB-DEA3-0C67-9832E29AA243}"/>
              </a:ext>
            </a:extLst>
          </p:cNvPr>
          <p:cNvSpPr txBox="1"/>
          <p:nvPr/>
        </p:nvSpPr>
        <p:spPr>
          <a:xfrm>
            <a:off x="5693292" y="423299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1200" b="1" kern="0" dirty="0">
                <a:solidFill>
                  <a:schemeClr val="bg1">
                    <a:lumMod val="95000"/>
                  </a:schemeClr>
                </a:solidFill>
                <a:effectLst>
                  <a:glow rad="63500">
                    <a:schemeClr val="tx1">
                      <a:lumMod val="65000"/>
                      <a:lumOff val="35000"/>
                      <a:alpha val="40000"/>
                    </a:schemeClr>
                  </a:glow>
                </a:effectLst>
              </a:rPr>
              <a:t>825</a:t>
            </a: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a:t>
            </a:r>
          </a:p>
        </p:txBody>
      </p:sp>
      <p:sp>
        <p:nvSpPr>
          <p:cNvPr id="3" name="TextBox 2">
            <a:extLst>
              <a:ext uri="{FF2B5EF4-FFF2-40B4-BE49-F238E27FC236}">
                <a16:creationId xmlns:a16="http://schemas.microsoft.com/office/drawing/2014/main" id="{E90387E5-DB9C-8826-60E5-A0A897497EB2}"/>
              </a:ext>
            </a:extLst>
          </p:cNvPr>
          <p:cNvSpPr txBox="1"/>
          <p:nvPr/>
        </p:nvSpPr>
        <p:spPr>
          <a:xfrm>
            <a:off x="5657524" y="4065961"/>
            <a:ext cx="936136"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Tree>
    <p:extLst>
      <p:ext uri="{BB962C8B-B14F-4D97-AF65-F5344CB8AC3E}">
        <p14:creationId xmlns:p14="http://schemas.microsoft.com/office/powerpoint/2010/main" val="400172821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24" name="Chart 23"/>
          <p:cNvGraphicFramePr>
            <a:graphicFrameLocks/>
          </p:cNvGraphicFramePr>
          <p:nvPr>
            <p:extLst>
              <p:ext uri="{D42A27DB-BD31-4B8C-83A1-F6EECF244321}">
                <p14:modId xmlns:p14="http://schemas.microsoft.com/office/powerpoint/2010/main" val="4049664882"/>
              </p:ext>
            </p:extLst>
          </p:nvPr>
        </p:nvGraphicFramePr>
        <p:xfrm>
          <a:off x="5112393" y="388972"/>
          <a:ext cx="2028825" cy="2926080"/>
        </p:xfrm>
        <a:graphic>
          <a:graphicData uri="http://schemas.openxmlformats.org/drawingml/2006/chart">
            <c:chart xmlns:c="http://schemas.openxmlformats.org/drawingml/2006/chart" xmlns:r="http://schemas.openxmlformats.org/officeDocument/2006/relationships" r:id="rId2"/>
          </a:graphicData>
        </a:graphic>
      </p:graphicFrame>
      <p:sp>
        <p:nvSpPr>
          <p:cNvPr id="51" name="TextBox 50"/>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56" name="TextBox 55"/>
          <p:cNvSpPr txBox="1"/>
          <p:nvPr/>
        </p:nvSpPr>
        <p:spPr>
          <a:xfrm>
            <a:off x="5693292" y="2528368"/>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 </a:t>
            </a:r>
          </a:p>
        </p:txBody>
      </p:sp>
      <p:sp>
        <p:nvSpPr>
          <p:cNvPr id="57" name="TextBox 56"/>
          <p:cNvSpPr txBox="1"/>
          <p:nvPr/>
        </p:nvSpPr>
        <p:spPr>
          <a:xfrm>
            <a:off x="5592382" y="2362966"/>
            <a:ext cx="968438"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
        <p:nvSpPr>
          <p:cNvPr id="19" name="TextBox 18"/>
          <p:cNvSpPr txBox="1"/>
          <p:nvPr/>
        </p:nvSpPr>
        <p:spPr>
          <a:xfrm>
            <a:off x="5714779" y="2529826"/>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
        <p:nvSpPr>
          <p:cNvPr id="13" name="Rectangle: Rounded Corners 1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6685316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3200">
        <p159:morph option="byObject"/>
      </p:transition>
    </mc:Choice>
    <mc:Fallback xmlns="">
      <p:transition spd="slow" advClick="0" advTm="32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24" name="Chart 23"/>
          <p:cNvGraphicFramePr>
            <a:graphicFrameLocks/>
          </p:cNvGraphicFramePr>
          <p:nvPr>
            <p:extLst>
              <p:ext uri="{D42A27DB-BD31-4B8C-83A1-F6EECF244321}">
                <p14:modId xmlns:p14="http://schemas.microsoft.com/office/powerpoint/2010/main" val="2518968745"/>
              </p:ext>
            </p:extLst>
          </p:nvPr>
        </p:nvGraphicFramePr>
        <p:xfrm>
          <a:off x="5112393" y="388972"/>
          <a:ext cx="2028825" cy="2926080"/>
        </p:xfrm>
        <a:graphic>
          <a:graphicData uri="http://schemas.openxmlformats.org/drawingml/2006/chart">
            <c:chart xmlns:c="http://schemas.openxmlformats.org/drawingml/2006/chart" xmlns:r="http://schemas.openxmlformats.org/officeDocument/2006/relationships" r:id="rId2"/>
          </a:graphicData>
        </a:graphic>
      </p:graphicFrame>
      <p:sp>
        <p:nvSpPr>
          <p:cNvPr id="51" name="TextBox 50"/>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58" name="TextBox 57"/>
          <p:cNvSpPr txBox="1"/>
          <p:nvPr/>
        </p:nvSpPr>
        <p:spPr>
          <a:xfrm>
            <a:off x="5706606" y="270528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13" name="Rectangle: Rounded Corners 1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 name="TextBox 1">
            <a:extLst>
              <a:ext uri="{FF2B5EF4-FFF2-40B4-BE49-F238E27FC236}">
                <a16:creationId xmlns:a16="http://schemas.microsoft.com/office/drawing/2014/main" id="{FAE5B19C-1E8F-9CBC-F036-D3B969B635F3}"/>
              </a:ext>
            </a:extLst>
          </p:cNvPr>
          <p:cNvSpPr txBox="1"/>
          <p:nvPr/>
        </p:nvSpPr>
        <p:spPr>
          <a:xfrm>
            <a:off x="5693292" y="2528368"/>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 </a:t>
            </a:r>
          </a:p>
        </p:txBody>
      </p:sp>
      <p:sp>
        <p:nvSpPr>
          <p:cNvPr id="3" name="TextBox 2">
            <a:extLst>
              <a:ext uri="{FF2B5EF4-FFF2-40B4-BE49-F238E27FC236}">
                <a16:creationId xmlns:a16="http://schemas.microsoft.com/office/drawing/2014/main" id="{B0C69728-F18F-FB6C-AE3F-1F4FE2B812F5}"/>
              </a:ext>
            </a:extLst>
          </p:cNvPr>
          <p:cNvSpPr txBox="1"/>
          <p:nvPr/>
        </p:nvSpPr>
        <p:spPr>
          <a:xfrm>
            <a:off x="5592382" y="2362966"/>
            <a:ext cx="968438"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$1,000,000</a:t>
            </a:r>
          </a:p>
        </p:txBody>
      </p:sp>
      <p:sp>
        <p:nvSpPr>
          <p:cNvPr id="4" name="TextBox 3">
            <a:extLst>
              <a:ext uri="{FF2B5EF4-FFF2-40B4-BE49-F238E27FC236}">
                <a16:creationId xmlns:a16="http://schemas.microsoft.com/office/drawing/2014/main" id="{9FB097EA-EF48-C981-12FB-40736182FDED}"/>
              </a:ext>
            </a:extLst>
          </p:cNvPr>
          <p:cNvSpPr txBox="1"/>
          <p:nvPr/>
        </p:nvSpPr>
        <p:spPr>
          <a:xfrm>
            <a:off x="5714779" y="2529826"/>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$825,000</a:t>
            </a:r>
          </a:p>
        </p:txBody>
      </p:sp>
    </p:spTree>
    <p:extLst>
      <p:ext uri="{BB962C8B-B14F-4D97-AF65-F5344CB8AC3E}">
        <p14:creationId xmlns:p14="http://schemas.microsoft.com/office/powerpoint/2010/main" val="6056446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2"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graphicFrame>
        <p:nvGraphicFramePr>
          <p:cNvPr id="52" name="Chart 51"/>
          <p:cNvGraphicFramePr>
            <a:graphicFrameLocks/>
          </p:cNvGraphicFramePr>
          <p:nvPr/>
        </p:nvGraphicFramePr>
        <p:xfrm>
          <a:off x="5112393" y="2862072"/>
          <a:ext cx="2028825" cy="30540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a:graphicFrameLocks/>
          </p:cNvGraphicFramePr>
          <p:nvPr>
            <p:extLst>
              <p:ext uri="{D42A27DB-BD31-4B8C-83A1-F6EECF244321}">
                <p14:modId xmlns:p14="http://schemas.microsoft.com/office/powerpoint/2010/main" val="3524931334"/>
              </p:ext>
            </p:extLst>
          </p:nvPr>
        </p:nvGraphicFramePr>
        <p:xfrm>
          <a:off x="5112393" y="388972"/>
          <a:ext cx="2028825"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51" name="TextBox 50"/>
          <p:cNvSpPr txBox="1"/>
          <p:nvPr/>
        </p:nvSpPr>
        <p:spPr>
          <a:xfrm>
            <a:off x="804102" y="2990088"/>
            <a:ext cx="1864306" cy="126188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A+B</a:t>
            </a:r>
            <a:r>
              <a:rPr kumimoji="0" lang="en-US" sz="2000" b="0" i="0" u="none" strike="noStrike" kern="0" cap="none" spc="0" normalizeH="0" baseline="0" noProof="0" dirty="0">
                <a:ln>
                  <a:solidFill>
                    <a:schemeClr val="bg1">
                      <a:lumMod val="50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 </a:t>
            </a:r>
            <a:r>
              <a:rPr kumimoji="0" lang="en-US" sz="2000" b="0" i="0" u="none" strike="noStrike" kern="0" cap="none" spc="0" normalizeH="0" baseline="0" noProof="0" dirty="0">
                <a:ln>
                  <a:noFill/>
                </a:ln>
                <a:solidFill>
                  <a:srgbClr val="91C0EB"/>
                </a:solidFill>
                <a:effectLst/>
                <a:uLnTx/>
                <a:uFillTx/>
              </a:rPr>
              <a:t>IS LESS THAN THE </a:t>
            </a:r>
            <a:r>
              <a:rPr kumimoji="0" lang="en-US" sz="2000" b="0" i="0" u="none" strike="noStrike" kern="0" cap="none" spc="0" normalizeH="0" baseline="0" noProof="0" dirty="0">
                <a:ln>
                  <a:solidFill>
                    <a:schemeClr val="bg1">
                      <a:lumMod val="75000"/>
                    </a:schemeClr>
                  </a:solidFill>
                </a:ln>
                <a:solidFill>
                  <a:schemeClr val="accent1">
                    <a:lumMod val="20000"/>
                    <a:lumOff val="80000"/>
                  </a:schemeClr>
                </a:solidFill>
                <a:effectLst>
                  <a:outerShdw blurRad="50800" dist="38100" dir="2700000" algn="tl" rotWithShape="0">
                    <a:prstClr val="black">
                      <a:alpha val="40000"/>
                    </a:prstClr>
                  </a:outerShdw>
                </a:effectLst>
                <a:uLnTx/>
                <a:uFillTx/>
              </a:rPr>
              <a:t>2011</a:t>
            </a:r>
            <a:r>
              <a:rPr kumimoji="0" lang="en-US" sz="1800" b="0" i="0" u="none" strike="noStrike" kern="0" cap="none" spc="0" normalizeH="0" baseline="0" noProof="0" dirty="0">
                <a:ln>
                  <a:noFill/>
                </a:ln>
                <a:solidFill>
                  <a:schemeClr val="accent1">
                    <a:lumMod val="50000"/>
                  </a:schemeClr>
                </a:solidFill>
                <a:effectLst>
                  <a:outerShdw blurRad="50800" dist="38100" dir="2700000" algn="tl" rotWithShape="0">
                    <a:prstClr val="black">
                      <a:alpha val="40000"/>
                    </a:prstClr>
                  </a:outerShdw>
                </a:effectLst>
                <a:uLnTx/>
                <a:uFillTx/>
              </a:rPr>
              <a:t> </a:t>
            </a:r>
            <a:r>
              <a:rPr kumimoji="0" lang="en-US" sz="1800" b="0" i="0" u="none" strike="noStrike" kern="0" cap="none" spc="0" normalizeH="0" baseline="0" noProof="0" dirty="0">
                <a:ln>
                  <a:noFill/>
                </a:ln>
                <a:solidFill>
                  <a:srgbClr val="91C0EB"/>
                </a:solidFill>
                <a:effectLst/>
                <a:uLnTx/>
                <a:uFillTx/>
              </a:rPr>
              <a:t>AMOUNT SO FIND THE DELTA.</a:t>
            </a:r>
          </a:p>
        </p:txBody>
      </p:sp>
      <p:sp>
        <p:nvSpPr>
          <p:cNvPr id="19" name="TextBox 18"/>
          <p:cNvSpPr txBox="1"/>
          <p:nvPr/>
        </p:nvSpPr>
        <p:spPr>
          <a:xfrm>
            <a:off x="5698986" y="2855436"/>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12" name="Rectangle: Rounded Corners 11">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0" name="Action Button: Go Forward or Next 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1" name="Action Button: Go Back or Previous 10">
            <a:hlinkClick r:id="rId4"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909042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THE REGION.</a:t>
            </a:r>
          </a:p>
        </p:txBody>
      </p:sp>
      <p:sp>
        <p:nvSpPr>
          <p:cNvPr id="18" name="Rectangle 17"/>
          <p:cNvSpPr/>
          <p:nvPr/>
        </p:nvSpPr>
        <p:spPr>
          <a:xfrm>
            <a:off x="5777486" y="3098049"/>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Rounded Corners 1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 name="TextBox 1">
            <a:extLst>
              <a:ext uri="{FF2B5EF4-FFF2-40B4-BE49-F238E27FC236}">
                <a16:creationId xmlns:a16="http://schemas.microsoft.com/office/drawing/2014/main" id="{EE85ED29-2319-9D97-D11A-942A82845F5D}"/>
              </a:ext>
            </a:extLst>
          </p:cNvPr>
          <p:cNvSpPr txBox="1"/>
          <p:nvPr/>
        </p:nvSpPr>
        <p:spPr>
          <a:xfrm>
            <a:off x="5698986" y="2855436"/>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Tree>
    <p:extLst>
      <p:ext uri="{BB962C8B-B14F-4D97-AF65-F5344CB8AC3E}">
        <p14:creationId xmlns:p14="http://schemas.microsoft.com/office/powerpoint/2010/main" val="134821713"/>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THE REGION.</a:t>
            </a:r>
          </a:p>
        </p:txBody>
      </p:sp>
      <p:sp>
        <p:nvSpPr>
          <p:cNvPr id="18" name="Rectangle 17"/>
          <p:cNvSpPr/>
          <p:nvPr/>
        </p:nvSpPr>
        <p:spPr>
          <a:xfrm>
            <a:off x="5777486" y="3098049"/>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Rounded Corners 1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2" name="TextBox 1">
            <a:extLst>
              <a:ext uri="{FF2B5EF4-FFF2-40B4-BE49-F238E27FC236}">
                <a16:creationId xmlns:a16="http://schemas.microsoft.com/office/drawing/2014/main" id="{AF849663-0306-DE77-BA76-E0539E6D2392}"/>
              </a:ext>
            </a:extLst>
          </p:cNvPr>
          <p:cNvSpPr txBox="1"/>
          <p:nvPr/>
        </p:nvSpPr>
        <p:spPr>
          <a:xfrm>
            <a:off x="5698986" y="2855436"/>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Tree>
    <p:extLst>
      <p:ext uri="{BB962C8B-B14F-4D97-AF65-F5344CB8AC3E}">
        <p14:creationId xmlns:p14="http://schemas.microsoft.com/office/powerpoint/2010/main" val="245268504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TextBox 47"/>
          <p:cNvSpPr txBox="1"/>
          <p:nvPr/>
        </p:nvSpPr>
        <p:spPr>
          <a:xfrm>
            <a:off x="804102" y="2791509"/>
            <a:ext cx="1864306"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FIND THE DELTAS FOR ALL ELIGIBLE TRIBES IN </a:t>
            </a:r>
            <a:r>
              <a:rPr lang="en-US" kern="0" dirty="0">
                <a:solidFill>
                  <a:srgbClr val="91C0EB"/>
                </a:solidFill>
              </a:rPr>
              <a:t>THE</a:t>
            </a:r>
            <a:r>
              <a:rPr kumimoji="0" lang="en-US" sz="1800" b="0" i="0" u="none" strike="noStrike" kern="0" cap="none" spc="0" normalizeH="0" baseline="0" noProof="0" dirty="0">
                <a:ln>
                  <a:noFill/>
                </a:ln>
                <a:solidFill>
                  <a:srgbClr val="91C0EB"/>
                </a:solidFill>
                <a:effectLst/>
                <a:uLnTx/>
                <a:uFillTx/>
              </a:rPr>
              <a:t> REGION.</a:t>
            </a:r>
          </a:p>
        </p:txBody>
      </p:sp>
      <p:sp>
        <p:nvSpPr>
          <p:cNvPr id="67" name="DELTA"/>
          <p:cNvSpPr/>
          <p:nvPr/>
        </p:nvSpPr>
        <p:spPr>
          <a:xfrm>
            <a:off x="5848542" y="2431296"/>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Rectangle: Rounded Corners 4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5"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94"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E"/>
          <p:cNvSpPr/>
          <p:nvPr/>
        </p:nvSpPr>
        <p:spPr>
          <a:xfrm>
            <a:off x="2670048" y="3084830"/>
            <a:ext cx="700087" cy="9144"/>
          </a:xfrm>
          <a:prstGeom prst="rect">
            <a:avLst/>
          </a:prstGeom>
          <a:solidFill>
            <a:srgbClr val="97D752"/>
          </a:solidFill>
          <a:ln>
            <a:solidFill>
              <a:srgbClr val="97D752"/>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sp3d/>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solidFill>
                  <a:srgbClr val="97D752"/>
                </a:solidFill>
              </a:ln>
              <a:solidFill>
                <a:sysClr val="windowText" lastClr="000000"/>
              </a:solidFill>
              <a:effectLst/>
              <a:uLnTx/>
              <a:uFillTx/>
            </a:endParaRPr>
          </a:p>
        </p:txBody>
      </p:sp>
      <p:sp>
        <p:nvSpPr>
          <p:cNvPr id="98" name="!!G"/>
          <p:cNvSpPr/>
          <p:nvPr/>
        </p:nvSpPr>
        <p:spPr>
          <a:xfrm>
            <a:off x="2670048" y="3639312"/>
            <a:ext cx="700087" cy="18288"/>
          </a:xfrm>
          <a:prstGeom prst="rect">
            <a:avLst/>
          </a:prstGeom>
          <a:solidFill>
            <a:srgbClr val="97D752"/>
          </a:solidFill>
          <a:ln>
            <a:solidFill>
              <a:srgbClr val="97D752"/>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I"/>
          <p:cNvSpPr/>
          <p:nvPr/>
        </p:nvSpPr>
        <p:spPr>
          <a:xfrm>
            <a:off x="2670048" y="4077970"/>
            <a:ext cx="700087" cy="109728"/>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L"/>
          <p:cNvSpPr/>
          <p:nvPr/>
        </p:nvSpPr>
        <p:spPr>
          <a:xfrm>
            <a:off x="2670048" y="4928235"/>
            <a:ext cx="700087" cy="54864"/>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J"/>
          <p:cNvSpPr/>
          <p:nvPr/>
        </p:nvSpPr>
        <p:spPr>
          <a:xfrm>
            <a:off x="2670048" y="4385945"/>
            <a:ext cx="700087" cy="64008"/>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M"/>
          <p:cNvSpPr/>
          <p:nvPr/>
        </p:nvSpPr>
        <p:spPr>
          <a:xfrm>
            <a:off x="2670048" y="5239385"/>
            <a:ext cx="700087" cy="54864"/>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N"/>
          <p:cNvSpPr/>
          <p:nvPr/>
        </p:nvSpPr>
        <p:spPr>
          <a:xfrm>
            <a:off x="2670048" y="5580380"/>
            <a:ext cx="700087" cy="274320"/>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Q"/>
          <p:cNvSpPr/>
          <p:nvPr/>
        </p:nvSpPr>
        <p:spPr>
          <a:xfrm>
            <a:off x="7607808" y="3375660"/>
            <a:ext cx="700087" cy="64008"/>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R"/>
          <p:cNvSpPr/>
          <p:nvPr/>
        </p:nvSpPr>
        <p:spPr>
          <a:xfrm>
            <a:off x="7607808" y="3669665"/>
            <a:ext cx="700087" cy="91440"/>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T"/>
          <p:cNvSpPr/>
          <p:nvPr/>
        </p:nvSpPr>
        <p:spPr>
          <a:xfrm>
            <a:off x="7607808" y="4418965"/>
            <a:ext cx="700087" cy="45720"/>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7" name="!!U"/>
          <p:cNvSpPr/>
          <p:nvPr/>
        </p:nvSpPr>
        <p:spPr>
          <a:xfrm>
            <a:off x="7607808" y="4839335"/>
            <a:ext cx="700087" cy="164592"/>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08" name="!!W"/>
          <p:cNvSpPr/>
          <p:nvPr/>
        </p:nvSpPr>
        <p:spPr>
          <a:xfrm>
            <a:off x="7607808" y="5505450"/>
            <a:ext cx="700087" cy="137160"/>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
        <p:nvSpPr>
          <p:cNvPr id="2" name="TextBox 1">
            <a:extLst>
              <a:ext uri="{FF2B5EF4-FFF2-40B4-BE49-F238E27FC236}">
                <a16:creationId xmlns:a16="http://schemas.microsoft.com/office/drawing/2014/main" id="{5849F3E7-5678-6D4D-ACE8-EFD22586E7FA}"/>
              </a:ext>
            </a:extLst>
          </p:cNvPr>
          <p:cNvSpPr txBox="1"/>
          <p:nvPr/>
        </p:nvSpPr>
        <p:spPr>
          <a:xfrm>
            <a:off x="5780099" y="220789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Tree>
    <p:extLst>
      <p:ext uri="{BB962C8B-B14F-4D97-AF65-F5344CB8AC3E}">
        <p14:creationId xmlns:p14="http://schemas.microsoft.com/office/powerpoint/2010/main" val="28293501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250"/>
                                        <p:tgtEl>
                                          <p:spTgt spid="96"/>
                                        </p:tgtEl>
                                      </p:cBhvr>
                                    </p:animEffect>
                                  </p:childTnLst>
                                </p:cTn>
                              </p:par>
                            </p:childTnLst>
                          </p:cTn>
                        </p:par>
                        <p:par>
                          <p:cTn id="8" fill="hold">
                            <p:stCondLst>
                              <p:cond delay="300"/>
                            </p:stCondLst>
                            <p:childTnLst>
                              <p:par>
                                <p:cTn id="9" presetID="10" presetClass="entr" presetSubtype="0" fill="hold" grpId="0" nodeType="afterEffect">
                                  <p:stCondLst>
                                    <p:cond delay="50"/>
                                  </p:stCondLst>
                                  <p:childTnLst>
                                    <p:set>
                                      <p:cBhvr>
                                        <p:cTn id="10" dur="1" fill="hold">
                                          <p:stCondLst>
                                            <p:cond delay="0"/>
                                          </p:stCondLst>
                                        </p:cTn>
                                        <p:tgtEl>
                                          <p:spTgt spid="88"/>
                                        </p:tgtEl>
                                        <p:attrNameLst>
                                          <p:attrName>style.visibility</p:attrName>
                                        </p:attrNameLst>
                                      </p:cBhvr>
                                      <p:to>
                                        <p:strVal val="visible"/>
                                      </p:to>
                                    </p:set>
                                    <p:animEffect transition="in" filter="fade">
                                      <p:cBhvr>
                                        <p:cTn id="11" dur="250"/>
                                        <p:tgtEl>
                                          <p:spTgt spid="88"/>
                                        </p:tgtEl>
                                      </p:cBhvr>
                                    </p:animEffect>
                                  </p:childTnLst>
                                </p:cTn>
                              </p:par>
                            </p:childTnLst>
                          </p:cTn>
                        </p:par>
                        <p:par>
                          <p:cTn id="12" fill="hold">
                            <p:stCondLst>
                              <p:cond delay="600"/>
                            </p:stCondLst>
                            <p:childTnLst>
                              <p:par>
                                <p:cTn id="13" presetID="10" presetClass="entr" presetSubtype="0" fill="hold" grpId="0" nodeType="afterEffect">
                                  <p:stCondLst>
                                    <p:cond delay="5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250"/>
                                        <p:tgtEl>
                                          <p:spTgt spid="97"/>
                                        </p:tgtEl>
                                      </p:cBhvr>
                                    </p:animEffect>
                                  </p:childTnLst>
                                </p:cTn>
                              </p:par>
                            </p:childTnLst>
                          </p:cTn>
                        </p:par>
                        <p:par>
                          <p:cTn id="16" fill="hold">
                            <p:stCondLst>
                              <p:cond delay="900"/>
                            </p:stCondLst>
                            <p:childTnLst>
                              <p:par>
                                <p:cTn id="17" presetID="10" presetClass="entr" presetSubtype="0" fill="hold" grpId="0" nodeType="afterEffect">
                                  <p:stCondLst>
                                    <p:cond delay="50"/>
                                  </p:stCondLst>
                                  <p:childTnLst>
                                    <p:set>
                                      <p:cBhvr>
                                        <p:cTn id="18" dur="1" fill="hold">
                                          <p:stCondLst>
                                            <p:cond delay="0"/>
                                          </p:stCondLst>
                                        </p:cTn>
                                        <p:tgtEl>
                                          <p:spTgt spid="89"/>
                                        </p:tgtEl>
                                        <p:attrNameLst>
                                          <p:attrName>style.visibility</p:attrName>
                                        </p:attrNameLst>
                                      </p:cBhvr>
                                      <p:to>
                                        <p:strVal val="visible"/>
                                      </p:to>
                                    </p:set>
                                    <p:animEffect transition="in" filter="fade">
                                      <p:cBhvr>
                                        <p:cTn id="19" dur="250"/>
                                        <p:tgtEl>
                                          <p:spTgt spid="89"/>
                                        </p:tgtEl>
                                      </p:cBhvr>
                                    </p:animEffect>
                                  </p:childTnLst>
                                </p:cTn>
                              </p:par>
                            </p:childTnLst>
                          </p:cTn>
                        </p:par>
                        <p:par>
                          <p:cTn id="20" fill="hold">
                            <p:stCondLst>
                              <p:cond delay="1200"/>
                            </p:stCondLst>
                            <p:childTnLst>
                              <p:par>
                                <p:cTn id="21" presetID="10" presetClass="entr" presetSubtype="0" fill="hold" grpId="0" nodeType="afterEffect">
                                  <p:stCondLst>
                                    <p:cond delay="50"/>
                                  </p:stCondLst>
                                  <p:childTnLst>
                                    <p:set>
                                      <p:cBhvr>
                                        <p:cTn id="22" dur="1" fill="hold">
                                          <p:stCondLst>
                                            <p:cond delay="0"/>
                                          </p:stCondLst>
                                        </p:cTn>
                                        <p:tgtEl>
                                          <p:spTgt spid="98"/>
                                        </p:tgtEl>
                                        <p:attrNameLst>
                                          <p:attrName>style.visibility</p:attrName>
                                        </p:attrNameLst>
                                      </p:cBhvr>
                                      <p:to>
                                        <p:strVal val="visible"/>
                                      </p:to>
                                    </p:set>
                                    <p:animEffect transition="in" filter="fade">
                                      <p:cBhvr>
                                        <p:cTn id="23" dur="250"/>
                                        <p:tgtEl>
                                          <p:spTgt spid="98"/>
                                        </p:tgtEl>
                                      </p:cBhvr>
                                    </p:animEffect>
                                  </p:childTnLst>
                                </p:cTn>
                              </p:par>
                            </p:childTnLst>
                          </p:cTn>
                        </p:par>
                        <p:par>
                          <p:cTn id="24" fill="hold">
                            <p:stCondLst>
                              <p:cond delay="1500"/>
                            </p:stCondLst>
                            <p:childTnLst>
                              <p:par>
                                <p:cTn id="25" presetID="10" presetClass="entr" presetSubtype="0" fill="hold" grpId="0" nodeType="afterEffect">
                                  <p:stCondLst>
                                    <p:cond delay="50"/>
                                  </p:stCondLst>
                                  <p:childTnLst>
                                    <p:set>
                                      <p:cBhvr>
                                        <p:cTn id="26" dur="1" fill="hold">
                                          <p:stCondLst>
                                            <p:cond delay="0"/>
                                          </p:stCondLst>
                                        </p:cTn>
                                        <p:tgtEl>
                                          <p:spTgt spid="90"/>
                                        </p:tgtEl>
                                        <p:attrNameLst>
                                          <p:attrName>style.visibility</p:attrName>
                                        </p:attrNameLst>
                                      </p:cBhvr>
                                      <p:to>
                                        <p:strVal val="visible"/>
                                      </p:to>
                                    </p:set>
                                    <p:animEffect transition="in" filter="fade">
                                      <p:cBhvr>
                                        <p:cTn id="27" dur="250"/>
                                        <p:tgtEl>
                                          <p:spTgt spid="90"/>
                                        </p:tgtEl>
                                      </p:cBhvr>
                                    </p:animEffect>
                                  </p:childTnLst>
                                </p:cTn>
                              </p:par>
                            </p:childTnLst>
                          </p:cTn>
                        </p:par>
                        <p:par>
                          <p:cTn id="28" fill="hold">
                            <p:stCondLst>
                              <p:cond delay="1800"/>
                            </p:stCondLst>
                            <p:childTnLst>
                              <p:par>
                                <p:cTn id="29" presetID="10" presetClass="entr" presetSubtype="0" fill="hold" grpId="0" nodeType="afterEffect">
                                  <p:stCondLst>
                                    <p:cond delay="50"/>
                                  </p:stCondLst>
                                  <p:childTnLst>
                                    <p:set>
                                      <p:cBhvr>
                                        <p:cTn id="30" dur="1" fill="hold">
                                          <p:stCondLst>
                                            <p:cond delay="0"/>
                                          </p:stCondLst>
                                        </p:cTn>
                                        <p:tgtEl>
                                          <p:spTgt spid="99"/>
                                        </p:tgtEl>
                                        <p:attrNameLst>
                                          <p:attrName>style.visibility</p:attrName>
                                        </p:attrNameLst>
                                      </p:cBhvr>
                                      <p:to>
                                        <p:strVal val="visible"/>
                                      </p:to>
                                    </p:set>
                                    <p:animEffect transition="in" filter="fade">
                                      <p:cBhvr>
                                        <p:cTn id="31" dur="250"/>
                                        <p:tgtEl>
                                          <p:spTgt spid="99"/>
                                        </p:tgtEl>
                                      </p:cBhvr>
                                    </p:animEffect>
                                  </p:childTnLst>
                                </p:cTn>
                              </p:par>
                            </p:childTnLst>
                          </p:cTn>
                        </p:par>
                        <p:par>
                          <p:cTn id="32" fill="hold">
                            <p:stCondLst>
                              <p:cond delay="2100"/>
                            </p:stCondLst>
                            <p:childTnLst>
                              <p:par>
                                <p:cTn id="33" presetID="10" presetClass="entr" presetSubtype="0" fill="hold" grpId="0" nodeType="afterEffect">
                                  <p:stCondLst>
                                    <p:cond delay="50"/>
                                  </p:stCondLst>
                                  <p:childTnLst>
                                    <p:set>
                                      <p:cBhvr>
                                        <p:cTn id="34" dur="1" fill="hold">
                                          <p:stCondLst>
                                            <p:cond delay="0"/>
                                          </p:stCondLst>
                                        </p:cTn>
                                        <p:tgtEl>
                                          <p:spTgt spid="101"/>
                                        </p:tgtEl>
                                        <p:attrNameLst>
                                          <p:attrName>style.visibility</p:attrName>
                                        </p:attrNameLst>
                                      </p:cBhvr>
                                      <p:to>
                                        <p:strVal val="visible"/>
                                      </p:to>
                                    </p:set>
                                    <p:animEffect transition="in" filter="fade">
                                      <p:cBhvr>
                                        <p:cTn id="35" dur="250"/>
                                        <p:tgtEl>
                                          <p:spTgt spid="101"/>
                                        </p:tgtEl>
                                      </p:cBhvr>
                                    </p:animEffect>
                                  </p:childTnLst>
                                </p:cTn>
                              </p:par>
                            </p:childTnLst>
                          </p:cTn>
                        </p:par>
                        <p:par>
                          <p:cTn id="36" fill="hold">
                            <p:stCondLst>
                              <p:cond delay="2400"/>
                            </p:stCondLst>
                            <p:childTnLst>
                              <p:par>
                                <p:cTn id="37" presetID="10" presetClass="entr" presetSubtype="0" fill="hold" grpId="0" nodeType="afterEffect">
                                  <p:stCondLst>
                                    <p:cond delay="50"/>
                                  </p:stCondLst>
                                  <p:childTnLst>
                                    <p:set>
                                      <p:cBhvr>
                                        <p:cTn id="38" dur="1" fill="hold">
                                          <p:stCondLst>
                                            <p:cond delay="0"/>
                                          </p:stCondLst>
                                        </p:cTn>
                                        <p:tgtEl>
                                          <p:spTgt spid="91"/>
                                        </p:tgtEl>
                                        <p:attrNameLst>
                                          <p:attrName>style.visibility</p:attrName>
                                        </p:attrNameLst>
                                      </p:cBhvr>
                                      <p:to>
                                        <p:strVal val="visible"/>
                                      </p:to>
                                    </p:set>
                                    <p:animEffect transition="in" filter="fade">
                                      <p:cBhvr>
                                        <p:cTn id="39" dur="250"/>
                                        <p:tgtEl>
                                          <p:spTgt spid="91"/>
                                        </p:tgtEl>
                                      </p:cBhvr>
                                    </p:animEffect>
                                  </p:childTnLst>
                                </p:cTn>
                              </p:par>
                            </p:childTnLst>
                          </p:cTn>
                        </p:par>
                        <p:par>
                          <p:cTn id="40" fill="hold">
                            <p:stCondLst>
                              <p:cond delay="2700"/>
                            </p:stCondLst>
                            <p:childTnLst>
                              <p:par>
                                <p:cTn id="41" presetID="10" presetClass="entr" presetSubtype="0" fill="hold" grpId="0" nodeType="afterEffect">
                                  <p:stCondLst>
                                    <p:cond delay="50"/>
                                  </p:stCondLst>
                                  <p:childTnLst>
                                    <p:set>
                                      <p:cBhvr>
                                        <p:cTn id="42" dur="1" fill="hold">
                                          <p:stCondLst>
                                            <p:cond delay="0"/>
                                          </p:stCondLst>
                                        </p:cTn>
                                        <p:tgtEl>
                                          <p:spTgt spid="100"/>
                                        </p:tgtEl>
                                        <p:attrNameLst>
                                          <p:attrName>style.visibility</p:attrName>
                                        </p:attrNameLst>
                                      </p:cBhvr>
                                      <p:to>
                                        <p:strVal val="visible"/>
                                      </p:to>
                                    </p:set>
                                    <p:animEffect transition="in" filter="fade">
                                      <p:cBhvr>
                                        <p:cTn id="43" dur="250"/>
                                        <p:tgtEl>
                                          <p:spTgt spid="100"/>
                                        </p:tgtEl>
                                      </p:cBhvr>
                                    </p:animEffect>
                                  </p:childTnLst>
                                </p:cTn>
                              </p:par>
                            </p:childTnLst>
                          </p:cTn>
                        </p:par>
                        <p:par>
                          <p:cTn id="44" fill="hold">
                            <p:stCondLst>
                              <p:cond delay="3000"/>
                            </p:stCondLst>
                            <p:childTnLst>
                              <p:par>
                                <p:cTn id="45" presetID="10" presetClass="entr" presetSubtype="0" fill="hold" grpId="0" nodeType="afterEffect">
                                  <p:stCondLst>
                                    <p:cond delay="50"/>
                                  </p:stCondLst>
                                  <p:childTnLst>
                                    <p:set>
                                      <p:cBhvr>
                                        <p:cTn id="46" dur="1" fill="hold">
                                          <p:stCondLst>
                                            <p:cond delay="0"/>
                                          </p:stCondLst>
                                        </p:cTn>
                                        <p:tgtEl>
                                          <p:spTgt spid="102"/>
                                        </p:tgtEl>
                                        <p:attrNameLst>
                                          <p:attrName>style.visibility</p:attrName>
                                        </p:attrNameLst>
                                      </p:cBhvr>
                                      <p:to>
                                        <p:strVal val="visible"/>
                                      </p:to>
                                    </p:set>
                                    <p:animEffect transition="in" filter="fade">
                                      <p:cBhvr>
                                        <p:cTn id="47" dur="250"/>
                                        <p:tgtEl>
                                          <p:spTgt spid="102"/>
                                        </p:tgtEl>
                                      </p:cBhvr>
                                    </p:animEffect>
                                  </p:childTnLst>
                                </p:cTn>
                              </p:par>
                            </p:childTnLst>
                          </p:cTn>
                        </p:par>
                        <p:par>
                          <p:cTn id="48" fill="hold">
                            <p:stCondLst>
                              <p:cond delay="3300"/>
                            </p:stCondLst>
                            <p:childTnLst>
                              <p:par>
                                <p:cTn id="49" presetID="10" presetClass="entr" presetSubtype="0" fill="hold" grpId="0" nodeType="afterEffect">
                                  <p:stCondLst>
                                    <p:cond delay="50"/>
                                  </p:stCondLst>
                                  <p:childTnLst>
                                    <p:set>
                                      <p:cBhvr>
                                        <p:cTn id="50" dur="1" fill="hold">
                                          <p:stCondLst>
                                            <p:cond delay="0"/>
                                          </p:stCondLst>
                                        </p:cTn>
                                        <p:tgtEl>
                                          <p:spTgt spid="103"/>
                                        </p:tgtEl>
                                        <p:attrNameLst>
                                          <p:attrName>style.visibility</p:attrName>
                                        </p:attrNameLst>
                                      </p:cBhvr>
                                      <p:to>
                                        <p:strVal val="visible"/>
                                      </p:to>
                                    </p:set>
                                    <p:animEffect transition="in" filter="fade">
                                      <p:cBhvr>
                                        <p:cTn id="51" dur="250"/>
                                        <p:tgtEl>
                                          <p:spTgt spid="103"/>
                                        </p:tgtEl>
                                      </p:cBhvr>
                                    </p:animEffect>
                                  </p:childTnLst>
                                </p:cTn>
                              </p:par>
                            </p:childTnLst>
                          </p:cTn>
                        </p:par>
                        <p:par>
                          <p:cTn id="52" fill="hold">
                            <p:stCondLst>
                              <p:cond delay="3600"/>
                            </p:stCondLst>
                            <p:childTnLst>
                              <p:par>
                                <p:cTn id="53" presetID="10" presetClass="entr" presetSubtype="0" fill="hold" grpId="0" nodeType="afterEffect">
                                  <p:stCondLst>
                                    <p:cond delay="50"/>
                                  </p:stCondLst>
                                  <p:childTnLst>
                                    <p:set>
                                      <p:cBhvr>
                                        <p:cTn id="54" dur="1" fill="hold">
                                          <p:stCondLst>
                                            <p:cond delay="0"/>
                                          </p:stCondLst>
                                        </p:cTn>
                                        <p:tgtEl>
                                          <p:spTgt spid="86"/>
                                        </p:tgtEl>
                                        <p:attrNameLst>
                                          <p:attrName>style.visibility</p:attrName>
                                        </p:attrNameLst>
                                      </p:cBhvr>
                                      <p:to>
                                        <p:strVal val="visible"/>
                                      </p:to>
                                    </p:set>
                                    <p:animEffect transition="in" filter="fade">
                                      <p:cBhvr>
                                        <p:cTn id="55" dur="250"/>
                                        <p:tgtEl>
                                          <p:spTgt spid="86"/>
                                        </p:tgtEl>
                                      </p:cBhvr>
                                    </p:animEffect>
                                  </p:childTnLst>
                                </p:cTn>
                              </p:par>
                            </p:childTnLst>
                          </p:cTn>
                        </p:par>
                        <p:par>
                          <p:cTn id="56" fill="hold">
                            <p:stCondLst>
                              <p:cond delay="3900"/>
                            </p:stCondLst>
                            <p:childTnLst>
                              <p:par>
                                <p:cTn id="57" presetID="10" presetClass="entr" presetSubtype="0" fill="hold" grpId="0" nodeType="afterEffect">
                                  <p:stCondLst>
                                    <p:cond delay="50"/>
                                  </p:stCondLst>
                                  <p:childTnLst>
                                    <p:set>
                                      <p:cBhvr>
                                        <p:cTn id="58" dur="1" fill="hold">
                                          <p:stCondLst>
                                            <p:cond delay="0"/>
                                          </p:stCondLst>
                                        </p:cTn>
                                        <p:tgtEl>
                                          <p:spTgt spid="93"/>
                                        </p:tgtEl>
                                        <p:attrNameLst>
                                          <p:attrName>style.visibility</p:attrName>
                                        </p:attrNameLst>
                                      </p:cBhvr>
                                      <p:to>
                                        <p:strVal val="visible"/>
                                      </p:to>
                                    </p:set>
                                    <p:animEffect transition="in" filter="fade">
                                      <p:cBhvr>
                                        <p:cTn id="59" dur="250"/>
                                        <p:tgtEl>
                                          <p:spTgt spid="93"/>
                                        </p:tgtEl>
                                      </p:cBhvr>
                                    </p:animEffect>
                                  </p:childTnLst>
                                </p:cTn>
                              </p:par>
                            </p:childTnLst>
                          </p:cTn>
                        </p:par>
                        <p:par>
                          <p:cTn id="60" fill="hold">
                            <p:stCondLst>
                              <p:cond delay="4200"/>
                            </p:stCondLst>
                            <p:childTnLst>
                              <p:par>
                                <p:cTn id="61" presetID="10" presetClass="entr" presetSubtype="0" fill="hold" grpId="0" nodeType="afterEffect">
                                  <p:stCondLst>
                                    <p:cond delay="50"/>
                                  </p:stCondLst>
                                  <p:childTnLst>
                                    <p:set>
                                      <p:cBhvr>
                                        <p:cTn id="62" dur="1" fill="hold">
                                          <p:stCondLst>
                                            <p:cond delay="0"/>
                                          </p:stCondLst>
                                        </p:cTn>
                                        <p:tgtEl>
                                          <p:spTgt spid="87"/>
                                        </p:tgtEl>
                                        <p:attrNameLst>
                                          <p:attrName>style.visibility</p:attrName>
                                        </p:attrNameLst>
                                      </p:cBhvr>
                                      <p:to>
                                        <p:strVal val="visible"/>
                                      </p:to>
                                    </p:set>
                                    <p:animEffect transition="in" filter="fade">
                                      <p:cBhvr>
                                        <p:cTn id="63" dur="250"/>
                                        <p:tgtEl>
                                          <p:spTgt spid="87"/>
                                        </p:tgtEl>
                                      </p:cBhvr>
                                    </p:animEffect>
                                  </p:childTnLst>
                                </p:cTn>
                              </p:par>
                            </p:childTnLst>
                          </p:cTn>
                        </p:par>
                        <p:par>
                          <p:cTn id="64" fill="hold">
                            <p:stCondLst>
                              <p:cond delay="4500"/>
                            </p:stCondLst>
                            <p:childTnLst>
                              <p:par>
                                <p:cTn id="65" presetID="10" presetClass="entr" presetSubtype="0" fill="hold" grpId="0" nodeType="afterEffect">
                                  <p:stCondLst>
                                    <p:cond delay="50"/>
                                  </p:stCondLst>
                                  <p:childTnLst>
                                    <p:set>
                                      <p:cBhvr>
                                        <p:cTn id="66" dur="1" fill="hold">
                                          <p:stCondLst>
                                            <p:cond delay="0"/>
                                          </p:stCondLst>
                                        </p:cTn>
                                        <p:tgtEl>
                                          <p:spTgt spid="104"/>
                                        </p:tgtEl>
                                        <p:attrNameLst>
                                          <p:attrName>style.visibility</p:attrName>
                                        </p:attrNameLst>
                                      </p:cBhvr>
                                      <p:to>
                                        <p:strVal val="visible"/>
                                      </p:to>
                                    </p:set>
                                    <p:animEffect transition="in" filter="fade">
                                      <p:cBhvr>
                                        <p:cTn id="67" dur="250"/>
                                        <p:tgtEl>
                                          <p:spTgt spid="104"/>
                                        </p:tgtEl>
                                      </p:cBhvr>
                                    </p:animEffect>
                                  </p:childTnLst>
                                </p:cTn>
                              </p:par>
                            </p:childTnLst>
                          </p:cTn>
                        </p:par>
                        <p:par>
                          <p:cTn id="68" fill="hold">
                            <p:stCondLst>
                              <p:cond delay="4800"/>
                            </p:stCondLst>
                            <p:childTnLst>
                              <p:par>
                                <p:cTn id="69" presetID="10" presetClass="entr" presetSubtype="0" fill="hold" grpId="0" nodeType="afterEffect">
                                  <p:stCondLst>
                                    <p:cond delay="5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50"/>
                                        <p:tgtEl>
                                          <p:spTgt spid="105"/>
                                        </p:tgtEl>
                                      </p:cBhvr>
                                    </p:animEffect>
                                  </p:childTnLst>
                                </p:cTn>
                              </p:par>
                            </p:childTnLst>
                          </p:cTn>
                        </p:par>
                        <p:par>
                          <p:cTn id="72" fill="hold">
                            <p:stCondLst>
                              <p:cond delay="5100"/>
                            </p:stCondLst>
                            <p:childTnLst>
                              <p:par>
                                <p:cTn id="73" presetID="10" presetClass="entr" presetSubtype="0" fill="hold" grpId="0" nodeType="afterEffect">
                                  <p:stCondLst>
                                    <p:cond delay="5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250"/>
                                        <p:tgtEl>
                                          <p:spTgt spid="94"/>
                                        </p:tgtEl>
                                      </p:cBhvr>
                                    </p:animEffect>
                                  </p:childTnLst>
                                </p:cTn>
                              </p:par>
                            </p:childTnLst>
                          </p:cTn>
                        </p:par>
                        <p:par>
                          <p:cTn id="76" fill="hold">
                            <p:stCondLst>
                              <p:cond delay="5400"/>
                            </p:stCondLst>
                            <p:childTnLst>
                              <p:par>
                                <p:cTn id="77" presetID="10" presetClass="entr" presetSubtype="0" fill="hold" grpId="0" nodeType="afterEffect">
                                  <p:stCondLst>
                                    <p:cond delay="50"/>
                                  </p:stCondLst>
                                  <p:childTnLst>
                                    <p:set>
                                      <p:cBhvr>
                                        <p:cTn id="78" dur="1" fill="hold">
                                          <p:stCondLst>
                                            <p:cond delay="0"/>
                                          </p:stCondLst>
                                        </p:cTn>
                                        <p:tgtEl>
                                          <p:spTgt spid="106"/>
                                        </p:tgtEl>
                                        <p:attrNameLst>
                                          <p:attrName>style.visibility</p:attrName>
                                        </p:attrNameLst>
                                      </p:cBhvr>
                                      <p:to>
                                        <p:strVal val="visible"/>
                                      </p:to>
                                    </p:set>
                                    <p:animEffect transition="in" filter="fade">
                                      <p:cBhvr>
                                        <p:cTn id="79" dur="250"/>
                                        <p:tgtEl>
                                          <p:spTgt spid="106"/>
                                        </p:tgtEl>
                                      </p:cBhvr>
                                    </p:animEffect>
                                  </p:childTnLst>
                                </p:cTn>
                              </p:par>
                            </p:childTnLst>
                          </p:cTn>
                        </p:par>
                        <p:par>
                          <p:cTn id="80" fill="hold">
                            <p:stCondLst>
                              <p:cond delay="5700"/>
                            </p:stCondLst>
                            <p:childTnLst>
                              <p:par>
                                <p:cTn id="81" presetID="10" presetClass="entr" presetSubtype="0" fill="hold" grpId="0" nodeType="afterEffect">
                                  <p:stCondLst>
                                    <p:cond delay="50"/>
                                  </p:stCondLst>
                                  <p:childTnLst>
                                    <p:set>
                                      <p:cBhvr>
                                        <p:cTn id="82" dur="1" fill="hold">
                                          <p:stCondLst>
                                            <p:cond delay="0"/>
                                          </p:stCondLst>
                                        </p:cTn>
                                        <p:tgtEl>
                                          <p:spTgt spid="107"/>
                                        </p:tgtEl>
                                        <p:attrNameLst>
                                          <p:attrName>style.visibility</p:attrName>
                                        </p:attrNameLst>
                                      </p:cBhvr>
                                      <p:to>
                                        <p:strVal val="visible"/>
                                      </p:to>
                                    </p:set>
                                    <p:animEffect transition="in" filter="fade">
                                      <p:cBhvr>
                                        <p:cTn id="83" dur="250"/>
                                        <p:tgtEl>
                                          <p:spTgt spid="107"/>
                                        </p:tgtEl>
                                      </p:cBhvr>
                                    </p:animEffect>
                                  </p:childTnLst>
                                </p:cTn>
                              </p:par>
                            </p:childTnLst>
                          </p:cTn>
                        </p:par>
                        <p:par>
                          <p:cTn id="84" fill="hold">
                            <p:stCondLst>
                              <p:cond delay="6000"/>
                            </p:stCondLst>
                            <p:childTnLst>
                              <p:par>
                                <p:cTn id="85" presetID="10" presetClass="entr" presetSubtype="0" fill="hold" grpId="0" nodeType="afterEffect">
                                  <p:stCondLst>
                                    <p:cond delay="50"/>
                                  </p:stCondLst>
                                  <p:childTnLst>
                                    <p:set>
                                      <p:cBhvr>
                                        <p:cTn id="86" dur="1" fill="hold">
                                          <p:stCondLst>
                                            <p:cond delay="0"/>
                                          </p:stCondLst>
                                        </p:cTn>
                                        <p:tgtEl>
                                          <p:spTgt spid="95"/>
                                        </p:tgtEl>
                                        <p:attrNameLst>
                                          <p:attrName>style.visibility</p:attrName>
                                        </p:attrNameLst>
                                      </p:cBhvr>
                                      <p:to>
                                        <p:strVal val="visible"/>
                                      </p:to>
                                    </p:set>
                                    <p:animEffect transition="in" filter="fade">
                                      <p:cBhvr>
                                        <p:cTn id="87" dur="250"/>
                                        <p:tgtEl>
                                          <p:spTgt spid="95"/>
                                        </p:tgtEl>
                                      </p:cBhvr>
                                    </p:animEffect>
                                  </p:childTnLst>
                                </p:cTn>
                              </p:par>
                            </p:childTnLst>
                          </p:cTn>
                        </p:par>
                        <p:par>
                          <p:cTn id="88" fill="hold">
                            <p:stCondLst>
                              <p:cond delay="6300"/>
                            </p:stCondLst>
                            <p:childTnLst>
                              <p:par>
                                <p:cTn id="89" presetID="10" presetClass="entr" presetSubtype="0" fill="hold" grpId="0" nodeType="afterEffect">
                                  <p:stCondLst>
                                    <p:cond delay="50"/>
                                  </p:stCondLst>
                                  <p:childTnLst>
                                    <p:set>
                                      <p:cBhvr>
                                        <p:cTn id="90" dur="1" fill="hold">
                                          <p:stCondLst>
                                            <p:cond delay="0"/>
                                          </p:stCondLst>
                                        </p:cTn>
                                        <p:tgtEl>
                                          <p:spTgt spid="108"/>
                                        </p:tgtEl>
                                        <p:attrNameLst>
                                          <p:attrName>style.visibility</p:attrName>
                                        </p:attrNameLst>
                                      </p:cBhvr>
                                      <p:to>
                                        <p:strVal val="visible"/>
                                      </p:to>
                                    </p:set>
                                    <p:animEffect transition="in" filter="fade">
                                      <p:cBhvr>
                                        <p:cTn id="91" dur="250"/>
                                        <p:tgtEl>
                                          <p:spTgt spid="108"/>
                                        </p:tgtEl>
                                      </p:cBhvr>
                                    </p:animEffect>
                                  </p:childTnLst>
                                </p:cTn>
                              </p:par>
                            </p:childTnLst>
                          </p:cTn>
                        </p:par>
                        <p:par>
                          <p:cTn id="92" fill="hold">
                            <p:stCondLst>
                              <p:cond delay="6600"/>
                            </p:stCondLst>
                            <p:childTnLst>
                              <p:par>
                                <p:cTn id="93" presetID="10" presetClass="entr" presetSubtype="0" fill="hold" grpId="0" nodeType="afterEffect">
                                  <p:stCondLst>
                                    <p:cond delay="50"/>
                                  </p:stCondLst>
                                  <p:childTnLst>
                                    <p:set>
                                      <p:cBhvr>
                                        <p:cTn id="94" dur="1" fill="hold">
                                          <p:stCondLst>
                                            <p:cond delay="0"/>
                                          </p:stCondLst>
                                        </p:cTn>
                                        <p:tgtEl>
                                          <p:spTgt spid="92"/>
                                        </p:tgtEl>
                                        <p:attrNameLst>
                                          <p:attrName>style.visibility</p:attrName>
                                        </p:attrNameLst>
                                      </p:cBhvr>
                                      <p:to>
                                        <p:strVal val="visible"/>
                                      </p:to>
                                    </p:set>
                                    <p:animEffect transition="in" filter="fade">
                                      <p:cBhvr>
                                        <p:cTn id="95" dur="250"/>
                                        <p:tgtEl>
                                          <p:spTgt spid="92"/>
                                        </p:tgtEl>
                                      </p:cBhvr>
                                    </p:animEffect>
                                  </p:childTnLst>
                                </p:cTn>
                              </p:par>
                              <p:par>
                                <p:cTn id="96" presetID="1" presetClass="entr" presetSubtype="0" fill="hold" grpId="0" nodeType="withEffect">
                                  <p:stCondLst>
                                    <p:cond delay="50"/>
                                  </p:stCondLst>
                                  <p:childTnLst>
                                    <p:set>
                                      <p:cBhvr>
                                        <p:cTn id="97" dur="1" fill="hold">
                                          <p:stCondLst>
                                            <p:cond delay="0"/>
                                          </p:stCondLst>
                                        </p:cTn>
                                        <p:tgtEl>
                                          <p:spTgt spid="45"/>
                                        </p:tgtEl>
                                        <p:attrNameLst>
                                          <p:attrName>style.visibility</p:attrName>
                                        </p:attrNameLst>
                                      </p:cBhvr>
                                      <p:to>
                                        <p:strVal val="visible"/>
                                      </p:to>
                                    </p:set>
                                  </p:childTnLst>
                                </p:cTn>
                              </p:par>
                              <p:par>
                                <p:cTn id="98" presetID="1" presetClass="entr" presetSubtype="0" fill="hold" grpId="0" nodeType="withEffect">
                                  <p:stCondLst>
                                    <p:cond delay="50"/>
                                  </p:stCondLst>
                                  <p:childTnLst>
                                    <p:set>
                                      <p:cBhvr>
                                        <p:cTn id="99" dur="1" fill="hold">
                                          <p:stCondLst>
                                            <p:cond delay="0"/>
                                          </p:stCondLst>
                                        </p:cTn>
                                        <p:tgtEl>
                                          <p:spTgt spid="49"/>
                                        </p:tgtEl>
                                        <p:attrNameLst>
                                          <p:attrName>style.visibility</p:attrName>
                                        </p:attrNameLst>
                                      </p:cBhvr>
                                      <p:to>
                                        <p:strVal val="visible"/>
                                      </p:to>
                                    </p:set>
                                  </p:childTnLst>
                                </p:cTn>
                              </p:par>
                              <p:par>
                                <p:cTn id="100" presetID="1" presetClass="entr" presetSubtype="0" fill="hold" grpId="0" nodeType="withEffect">
                                  <p:stCondLst>
                                    <p:cond delay="50"/>
                                  </p:stCondLst>
                                  <p:childTnLst>
                                    <p:set>
                                      <p:cBhvr>
                                        <p:cTn id="101" dur="1" fill="hold">
                                          <p:stCondLst>
                                            <p:cond delay="0"/>
                                          </p:stCondLst>
                                        </p:cTn>
                                        <p:tgtEl>
                                          <p:spTgt spid="76"/>
                                        </p:tgtEl>
                                        <p:attrNameLst>
                                          <p:attrName>style.visibility</p:attrName>
                                        </p:attrNameLst>
                                      </p:cBhvr>
                                      <p:to>
                                        <p:strVal val="visible"/>
                                      </p:to>
                                    </p:set>
                                  </p:childTnLst>
                                </p:cTn>
                              </p:par>
                              <p:par>
                                <p:cTn id="102" presetID="1" presetClass="entr" presetSubtype="0" fill="hold" grpId="0" nodeType="withEffect">
                                  <p:stCondLst>
                                    <p:cond delay="50"/>
                                  </p:stCondLst>
                                  <p:childTnLst>
                                    <p:set>
                                      <p:cBhvr>
                                        <p:cTn id="103" dur="1" fill="hold">
                                          <p:stCondLst>
                                            <p:cond delay="0"/>
                                          </p:stCondLst>
                                        </p:cTn>
                                        <p:tgtEl>
                                          <p:spTgt spid="77"/>
                                        </p:tgtEl>
                                        <p:attrNameLst>
                                          <p:attrName>style.visibility</p:attrName>
                                        </p:attrNameLst>
                                      </p:cBhvr>
                                      <p:to>
                                        <p:strVal val="visible"/>
                                      </p:to>
                                    </p:set>
                                  </p:childTnLst>
                                </p:cTn>
                              </p:par>
                              <p:par>
                                <p:cTn id="104" presetID="1" presetClass="entr" presetSubtype="0" fill="hold" grpId="0" nodeType="withEffect">
                                  <p:stCondLst>
                                    <p:cond delay="50"/>
                                  </p:stCondLst>
                                  <p:childTnLst>
                                    <p:set>
                                      <p:cBhvr>
                                        <p:cTn id="105" dur="1" fill="hold">
                                          <p:stCondLst>
                                            <p:cond delay="0"/>
                                          </p:stCondLst>
                                        </p:cTn>
                                        <p:tgtEl>
                                          <p:spTgt spid="78"/>
                                        </p:tgtEl>
                                        <p:attrNameLst>
                                          <p:attrName>style.visibility</p:attrName>
                                        </p:attrNameLst>
                                      </p:cBhvr>
                                      <p:to>
                                        <p:strVal val="visible"/>
                                      </p:to>
                                    </p:set>
                                  </p:childTnLst>
                                </p:cTn>
                              </p:par>
                              <p:par>
                                <p:cTn id="106" presetID="1" presetClass="entr" presetSubtype="0" fill="hold" grpId="0" nodeType="withEffect">
                                  <p:stCondLst>
                                    <p:cond delay="50"/>
                                  </p:stCondLst>
                                  <p:childTnLst>
                                    <p:set>
                                      <p:cBhvr>
                                        <p:cTn id="107" dur="1" fill="hold">
                                          <p:stCondLst>
                                            <p:cond delay="0"/>
                                          </p:stCondLst>
                                        </p:cTn>
                                        <p:tgtEl>
                                          <p:spTgt spid="79"/>
                                        </p:tgtEl>
                                        <p:attrNameLst>
                                          <p:attrName>style.visibility</p:attrName>
                                        </p:attrNameLst>
                                      </p:cBhvr>
                                      <p:to>
                                        <p:strVal val="visible"/>
                                      </p:to>
                                    </p:set>
                                  </p:childTnLst>
                                </p:cTn>
                              </p:par>
                              <p:par>
                                <p:cTn id="108" presetID="1" presetClass="entr" presetSubtype="0" fill="hold" grpId="0" nodeType="withEffect">
                                  <p:stCondLst>
                                    <p:cond delay="50"/>
                                  </p:stCondLst>
                                  <p:childTnLst>
                                    <p:set>
                                      <p:cBhvr>
                                        <p:cTn id="109" dur="1" fill="hold">
                                          <p:stCondLst>
                                            <p:cond delay="0"/>
                                          </p:stCondLst>
                                        </p:cTn>
                                        <p:tgtEl>
                                          <p:spTgt spid="80"/>
                                        </p:tgtEl>
                                        <p:attrNameLst>
                                          <p:attrName>style.visibility</p:attrName>
                                        </p:attrNameLst>
                                      </p:cBhvr>
                                      <p:to>
                                        <p:strVal val="visible"/>
                                      </p:to>
                                    </p:set>
                                  </p:childTnLst>
                                </p:cTn>
                              </p:par>
                              <p:par>
                                <p:cTn id="110" presetID="1" presetClass="entr" presetSubtype="0" fill="hold" grpId="0" nodeType="withEffect">
                                  <p:stCondLst>
                                    <p:cond delay="50"/>
                                  </p:stCondLst>
                                  <p:childTnLst>
                                    <p:set>
                                      <p:cBhvr>
                                        <p:cTn id="111" dur="1" fill="hold">
                                          <p:stCondLst>
                                            <p:cond delay="0"/>
                                          </p:stCondLst>
                                        </p:cTn>
                                        <p:tgtEl>
                                          <p:spTgt spid="81"/>
                                        </p:tgtEl>
                                        <p:attrNameLst>
                                          <p:attrName>style.visibility</p:attrName>
                                        </p:attrNameLst>
                                      </p:cBhvr>
                                      <p:to>
                                        <p:strVal val="visible"/>
                                      </p:to>
                                    </p:set>
                                  </p:childTnLst>
                                </p:cTn>
                              </p:par>
                              <p:par>
                                <p:cTn id="112" presetID="1" presetClass="entr" presetSubtype="0" fill="hold" grpId="0" nodeType="withEffect">
                                  <p:stCondLst>
                                    <p:cond delay="50"/>
                                  </p:stCondLst>
                                  <p:childTnLst>
                                    <p:set>
                                      <p:cBhvr>
                                        <p:cTn id="113" dur="1" fill="hold">
                                          <p:stCondLst>
                                            <p:cond delay="0"/>
                                          </p:stCondLst>
                                        </p:cTn>
                                        <p:tgtEl>
                                          <p:spTgt spid="82"/>
                                        </p:tgtEl>
                                        <p:attrNameLst>
                                          <p:attrName>style.visibility</p:attrName>
                                        </p:attrNameLst>
                                      </p:cBhvr>
                                      <p:to>
                                        <p:strVal val="visible"/>
                                      </p:to>
                                    </p:set>
                                  </p:childTnLst>
                                </p:cTn>
                              </p:par>
                              <p:par>
                                <p:cTn id="114" presetID="1" presetClass="entr" presetSubtype="0" fill="hold" grpId="0" nodeType="withEffect">
                                  <p:stCondLst>
                                    <p:cond delay="50"/>
                                  </p:stCondLst>
                                  <p:childTnLst>
                                    <p:set>
                                      <p:cBhvr>
                                        <p:cTn id="115" dur="1" fill="hold">
                                          <p:stCondLst>
                                            <p:cond delay="0"/>
                                          </p:stCondLst>
                                        </p:cTn>
                                        <p:tgtEl>
                                          <p:spTgt spid="83"/>
                                        </p:tgtEl>
                                        <p:attrNameLst>
                                          <p:attrName>style.visibility</p:attrName>
                                        </p:attrNameLst>
                                      </p:cBhvr>
                                      <p:to>
                                        <p:strVal val="visible"/>
                                      </p:to>
                                    </p:set>
                                  </p:childTnLst>
                                </p:cTn>
                              </p:par>
                              <p:par>
                                <p:cTn id="116" presetID="1" presetClass="entr" presetSubtype="0" fill="hold" grpId="0" nodeType="withEffect">
                                  <p:stCondLst>
                                    <p:cond delay="50"/>
                                  </p:stCondLst>
                                  <p:childTnLst>
                                    <p:set>
                                      <p:cBhvr>
                                        <p:cTn id="117" dur="1" fill="hold">
                                          <p:stCondLst>
                                            <p:cond delay="0"/>
                                          </p:stCondLst>
                                        </p:cTn>
                                        <p:tgtEl>
                                          <p:spTgt spid="84"/>
                                        </p:tgtEl>
                                        <p:attrNameLst>
                                          <p:attrName>style.visibility</p:attrName>
                                        </p:attrNameLst>
                                      </p:cBhvr>
                                      <p:to>
                                        <p:strVal val="visible"/>
                                      </p:to>
                                    </p:set>
                                  </p:childTnLst>
                                </p:cTn>
                              </p:par>
                              <p:par>
                                <p:cTn id="118" presetID="1" presetClass="entr" presetSubtype="0" fill="hold" grpId="0" nodeType="withEffect">
                                  <p:stCondLst>
                                    <p:cond delay="50"/>
                                  </p:stCondLst>
                                  <p:childTnLst>
                                    <p:set>
                                      <p:cBhvr>
                                        <p:cTn id="119" dur="1" fill="hold">
                                          <p:stCondLst>
                                            <p:cond delay="0"/>
                                          </p:stCondLst>
                                        </p:cTn>
                                        <p:tgtEl>
                                          <p:spTgt spid="85"/>
                                        </p:tgtEl>
                                        <p:attrNameLst>
                                          <p:attrName>style.visibility</p:attrName>
                                        </p:attrNameLst>
                                      </p:cBhvr>
                                      <p:to>
                                        <p:strVal val="visible"/>
                                      </p:to>
                                    </p:set>
                                  </p:childTnLst>
                                </p:cTn>
                              </p:par>
                              <p:par>
                                <p:cTn id="120" presetID="1" presetClass="entr" presetSubtype="0" fill="hold" grpId="0" nodeType="withEffect">
                                  <p:stCondLst>
                                    <p:cond delay="50"/>
                                  </p:stCondLst>
                                  <p:childTnLst>
                                    <p:set>
                                      <p:cBhvr>
                                        <p:cTn id="121"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45" grpId="0" animBg="1"/>
      <p:bldP spid="49"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95"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TextBox 47"/>
          <p:cNvSpPr txBox="1"/>
          <p:nvPr/>
        </p:nvSpPr>
        <p:spPr>
          <a:xfrm>
            <a:off x="804102" y="2791509"/>
            <a:ext cx="1864306"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THE DELTAS IN THE REGION TO THE SUPPLEMENTAL FUNDING DISTRIBUTED TO THE REGION</a:t>
            </a:r>
          </a:p>
        </p:txBody>
      </p:sp>
      <p:sp>
        <p:nvSpPr>
          <p:cNvPr id="2" name="!!E"/>
          <p:cNvSpPr/>
          <p:nvPr/>
        </p:nvSpPr>
        <p:spPr>
          <a:xfrm>
            <a:off x="4572000" y="4971112"/>
            <a:ext cx="700087" cy="914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G"/>
          <p:cNvSpPr/>
          <p:nvPr/>
        </p:nvSpPr>
        <p:spPr>
          <a:xfrm>
            <a:off x="4572000" y="5029496"/>
            <a:ext cx="700087" cy="1828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I"/>
          <p:cNvSpPr/>
          <p:nvPr/>
        </p:nvSpPr>
        <p:spPr>
          <a:xfrm>
            <a:off x="4572000" y="5214944"/>
            <a:ext cx="700087" cy="10972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J"/>
          <p:cNvSpPr/>
          <p:nvPr/>
        </p:nvSpPr>
        <p:spPr>
          <a:xfrm>
            <a:off x="4572000" y="5324478"/>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4572000" y="5525455"/>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M"/>
          <p:cNvSpPr/>
          <p:nvPr/>
        </p:nvSpPr>
        <p:spPr>
          <a:xfrm>
            <a:off x="4572000" y="5582603"/>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N"/>
          <p:cNvSpPr/>
          <p:nvPr/>
        </p:nvSpPr>
        <p:spPr>
          <a:xfrm>
            <a:off x="4572000" y="5640231"/>
            <a:ext cx="700087" cy="274320"/>
          </a:xfrm>
          <a:prstGeom prst="rect">
            <a:avLst/>
          </a:prstGeom>
          <a:solidFill>
            <a:srgbClr val="97D75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Q"/>
          <p:cNvSpPr/>
          <p:nvPr/>
        </p:nvSpPr>
        <p:spPr>
          <a:xfrm>
            <a:off x="4572000" y="4809492"/>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
          <p:cNvSpPr/>
          <p:nvPr/>
        </p:nvSpPr>
        <p:spPr>
          <a:xfrm>
            <a:off x="4572000" y="4875691"/>
            <a:ext cx="700087" cy="9144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
          <p:cNvSpPr/>
          <p:nvPr/>
        </p:nvSpPr>
        <p:spPr>
          <a:xfrm>
            <a:off x="4572000" y="4982064"/>
            <a:ext cx="700087" cy="4572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U"/>
          <p:cNvSpPr/>
          <p:nvPr/>
        </p:nvSpPr>
        <p:spPr>
          <a:xfrm>
            <a:off x="4572000" y="5049209"/>
            <a:ext cx="700087" cy="16459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W"/>
          <p:cNvSpPr/>
          <p:nvPr/>
        </p:nvSpPr>
        <p:spPr>
          <a:xfrm>
            <a:off x="4572000" y="5388299"/>
            <a:ext cx="700087" cy="13716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DELTA"/>
          <p:cNvSpPr/>
          <p:nvPr/>
        </p:nvSpPr>
        <p:spPr>
          <a:xfrm>
            <a:off x="4572000" y="4726347"/>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Rectangle 50"/>
          <p:cNvSpPr/>
          <p:nvPr/>
        </p:nvSpPr>
        <p:spPr>
          <a:xfrm>
            <a:off x="6591416" y="2071598"/>
            <a:ext cx="700087" cy="384048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52" name="TextBox 51"/>
          <p:cNvSpPr txBox="1"/>
          <p:nvPr/>
        </p:nvSpPr>
        <p:spPr>
          <a:xfrm>
            <a:off x="4503557" y="448665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49" name="Rectangle: Rounded Corners 4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14371689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4000" advClick="0" advTm="5000">
        <p159:morph option="byObject"/>
      </p:transition>
    </mc:Choice>
    <mc:Fallback xmlns="">
      <p:transition spd="slow" advClick="0" advTm="5000">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58" name="Oval 57"/>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TextBox 5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4"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TextBox 14"/>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6" name="TextBox 15"/>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Oval 21"/>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1760523" y="3244334"/>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12" name="Rectangle 11">
            <a:extLst>
              <a:ext uri="{FF2B5EF4-FFF2-40B4-BE49-F238E27FC236}">
                <a16:creationId xmlns:a16="http://schemas.microsoft.com/office/drawing/2014/main" id="{86E41F73-E82A-42D1-ABCC-2DD631018C79}"/>
              </a:ext>
            </a:extLst>
          </p:cNvPr>
          <p:cNvSpPr/>
          <p:nvPr/>
        </p:nvSpPr>
        <p:spPr>
          <a:xfrm>
            <a:off x="3203546" y="3303589"/>
            <a:ext cx="4401015" cy="461665"/>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4% FOR SAFETY</a:t>
            </a:r>
            <a:endParaRPr lang="en-US" sz="2400" dirty="0"/>
          </a:p>
        </p:txBody>
      </p:sp>
      <p:sp>
        <p:nvSpPr>
          <p:cNvPr id="4" name="Oval 3">
            <a:extLst>
              <a:ext uri="{FF2B5EF4-FFF2-40B4-BE49-F238E27FC236}">
                <a16:creationId xmlns:a16="http://schemas.microsoft.com/office/drawing/2014/main" id="{888F71A7-C69A-C739-E9E8-26EDE39EEC1D}"/>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TextBox 4">
            <a:extLst>
              <a:ext uri="{FF2B5EF4-FFF2-40B4-BE49-F238E27FC236}">
                <a16:creationId xmlns:a16="http://schemas.microsoft.com/office/drawing/2014/main" id="{7FC49C23-1672-E78A-CC8C-486DEAE7A861}"/>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6" name="TextBox 5">
            <a:extLst>
              <a:ext uri="{FF2B5EF4-FFF2-40B4-BE49-F238E27FC236}">
                <a16:creationId xmlns:a16="http://schemas.microsoft.com/office/drawing/2014/main" id="{8736A613-DDE0-3000-7B0B-EB1DB4D92C3D}"/>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265039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101"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 name="E"/>
          <p:cNvSpPr/>
          <p:nvPr/>
        </p:nvSpPr>
        <p:spPr>
          <a:xfrm>
            <a:off x="4572000" y="4971112"/>
            <a:ext cx="700087" cy="914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G"/>
          <p:cNvSpPr/>
          <p:nvPr/>
        </p:nvSpPr>
        <p:spPr>
          <a:xfrm>
            <a:off x="4572000" y="5029496"/>
            <a:ext cx="700087" cy="1828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I"/>
          <p:cNvSpPr/>
          <p:nvPr/>
        </p:nvSpPr>
        <p:spPr>
          <a:xfrm>
            <a:off x="4572000" y="5214944"/>
            <a:ext cx="700087" cy="10972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J"/>
          <p:cNvSpPr/>
          <p:nvPr/>
        </p:nvSpPr>
        <p:spPr>
          <a:xfrm>
            <a:off x="4572000" y="5324478"/>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4572000" y="5525455"/>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M"/>
          <p:cNvSpPr/>
          <p:nvPr/>
        </p:nvSpPr>
        <p:spPr>
          <a:xfrm>
            <a:off x="4572000" y="5582603"/>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N"/>
          <p:cNvSpPr/>
          <p:nvPr/>
        </p:nvSpPr>
        <p:spPr>
          <a:xfrm>
            <a:off x="4572000" y="5640231"/>
            <a:ext cx="700087" cy="27432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Q"/>
          <p:cNvSpPr/>
          <p:nvPr/>
        </p:nvSpPr>
        <p:spPr>
          <a:xfrm>
            <a:off x="4572000" y="4809492"/>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
          <p:cNvSpPr/>
          <p:nvPr/>
        </p:nvSpPr>
        <p:spPr>
          <a:xfrm>
            <a:off x="4572000" y="4875691"/>
            <a:ext cx="700087" cy="9144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
          <p:cNvSpPr/>
          <p:nvPr/>
        </p:nvSpPr>
        <p:spPr>
          <a:xfrm>
            <a:off x="4572000" y="4982064"/>
            <a:ext cx="700087" cy="4572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U"/>
          <p:cNvSpPr/>
          <p:nvPr/>
        </p:nvSpPr>
        <p:spPr>
          <a:xfrm>
            <a:off x="4572000" y="5049209"/>
            <a:ext cx="700087" cy="16459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W"/>
          <p:cNvSpPr/>
          <p:nvPr/>
        </p:nvSpPr>
        <p:spPr>
          <a:xfrm>
            <a:off x="4572000" y="5388299"/>
            <a:ext cx="700087" cy="13716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DELTA"/>
          <p:cNvSpPr/>
          <p:nvPr/>
        </p:nvSpPr>
        <p:spPr>
          <a:xfrm>
            <a:off x="4572000" y="4726347"/>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Rectangle 50"/>
          <p:cNvSpPr/>
          <p:nvPr/>
        </p:nvSpPr>
        <p:spPr>
          <a:xfrm>
            <a:off x="6591416" y="2071598"/>
            <a:ext cx="700087" cy="384048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4503557" y="448665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3" name="Left Brace 2"/>
          <p:cNvSpPr/>
          <p:nvPr/>
        </p:nvSpPr>
        <p:spPr>
          <a:xfrm>
            <a:off x="4282440" y="4742948"/>
            <a:ext cx="221117" cy="1169130"/>
          </a:xfrm>
          <a:prstGeom prst="leftBrace">
            <a:avLst>
              <a:gd name="adj1" fmla="val 85662"/>
              <a:gd name="adj2" fmla="val 48045"/>
            </a:avLst>
          </a:prstGeom>
          <a:noFill/>
          <a:ln w="28575">
            <a:solidFill>
              <a:srgbClr val="92D05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92D050"/>
              </a:solidFill>
              <a:effectLst/>
              <a:uLnTx/>
              <a:uFillTx/>
            </a:endParaRPr>
          </a:p>
        </p:txBody>
      </p:sp>
      <p:sp>
        <p:nvSpPr>
          <p:cNvPr id="4" name="TextBox 3"/>
          <p:cNvSpPr txBox="1"/>
          <p:nvPr/>
        </p:nvSpPr>
        <p:spPr>
          <a:xfrm>
            <a:off x="3053143" y="5131505"/>
            <a:ext cx="1124026" cy="338554"/>
          </a:xfrm>
          <a:prstGeom prst="rect">
            <a:avLst/>
          </a:prstGeom>
          <a:noFill/>
          <a:ln>
            <a:noFill/>
          </a:ln>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92D050"/>
                </a:solidFill>
                <a:effectLst/>
                <a:uLnTx/>
                <a:uFillTx/>
              </a:rPr>
              <a:t>$2,000,000</a:t>
            </a:r>
          </a:p>
        </p:txBody>
      </p:sp>
      <p:sp>
        <p:nvSpPr>
          <p:cNvPr id="54" name="Left Brace 53"/>
          <p:cNvSpPr/>
          <p:nvPr/>
        </p:nvSpPr>
        <p:spPr>
          <a:xfrm>
            <a:off x="6284125" y="2071598"/>
            <a:ext cx="221117" cy="3840480"/>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5063981" y="3749040"/>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$7,000,000</a:t>
            </a:r>
          </a:p>
        </p:txBody>
      </p:sp>
      <p:sp>
        <p:nvSpPr>
          <p:cNvPr id="79" name="TextBox 78"/>
          <p:cNvSpPr txBox="1"/>
          <p:nvPr/>
        </p:nvSpPr>
        <p:spPr>
          <a:xfrm>
            <a:off x="804102" y="2791509"/>
            <a:ext cx="1864306"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COMPARE THE DELTAS IN THE REGION TO THE SUPPLEMENTAL FUNDING DISTRIBUTED TO THE REGION</a:t>
            </a:r>
          </a:p>
        </p:txBody>
      </p:sp>
      <p:sp>
        <p:nvSpPr>
          <p:cNvPr id="80" name="Rectangle: Rounded Corners 79">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Tree>
    <p:extLst>
      <p:ext uri="{BB962C8B-B14F-4D97-AF65-F5344CB8AC3E}">
        <p14:creationId xmlns:p14="http://schemas.microsoft.com/office/powerpoint/2010/main" val="430669170"/>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Rectangle 50"/>
          <p:cNvSpPr/>
          <p:nvPr/>
        </p:nvSpPr>
        <p:spPr>
          <a:xfrm>
            <a:off x="5471276" y="2071598"/>
            <a:ext cx="700087" cy="384048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48" name="TextBox 47"/>
          <p:cNvSpPr txBox="1"/>
          <p:nvPr/>
        </p:nvSpPr>
        <p:spPr>
          <a:xfrm>
            <a:off x="210312" y="2791509"/>
            <a:ext cx="2458096"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BECAUSE THE SUPPLEMENTAL FUNDING EXCEEDS THE DELTAS, EACH TRIBE WITH A DELTA RECEIVES SUPPLEMENTAL FUNDING EQUAL TO THE DELTA AMOUNT.</a:t>
            </a:r>
          </a:p>
        </p:txBody>
      </p:sp>
      <p:sp>
        <p:nvSpPr>
          <p:cNvPr id="2" name="E"/>
          <p:cNvSpPr/>
          <p:nvPr/>
        </p:nvSpPr>
        <p:spPr>
          <a:xfrm>
            <a:off x="5471160" y="4971112"/>
            <a:ext cx="700087" cy="914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G"/>
          <p:cNvSpPr/>
          <p:nvPr/>
        </p:nvSpPr>
        <p:spPr>
          <a:xfrm>
            <a:off x="5471160" y="5029496"/>
            <a:ext cx="700087" cy="1828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I"/>
          <p:cNvSpPr/>
          <p:nvPr/>
        </p:nvSpPr>
        <p:spPr>
          <a:xfrm>
            <a:off x="5471160" y="5214944"/>
            <a:ext cx="700087" cy="10972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J"/>
          <p:cNvSpPr/>
          <p:nvPr/>
        </p:nvSpPr>
        <p:spPr>
          <a:xfrm>
            <a:off x="5471160" y="5324478"/>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5471160" y="5525455"/>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M"/>
          <p:cNvSpPr/>
          <p:nvPr/>
        </p:nvSpPr>
        <p:spPr>
          <a:xfrm>
            <a:off x="5471160" y="5582603"/>
            <a:ext cx="700087" cy="54864"/>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N"/>
          <p:cNvSpPr/>
          <p:nvPr/>
        </p:nvSpPr>
        <p:spPr>
          <a:xfrm>
            <a:off x="5471160" y="5640231"/>
            <a:ext cx="700087" cy="27432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Q"/>
          <p:cNvSpPr/>
          <p:nvPr/>
        </p:nvSpPr>
        <p:spPr>
          <a:xfrm>
            <a:off x="5471160" y="4809492"/>
            <a:ext cx="700087" cy="64008"/>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
          <p:cNvSpPr/>
          <p:nvPr/>
        </p:nvSpPr>
        <p:spPr>
          <a:xfrm>
            <a:off x="5471160" y="4875691"/>
            <a:ext cx="700087" cy="9144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
          <p:cNvSpPr/>
          <p:nvPr/>
        </p:nvSpPr>
        <p:spPr>
          <a:xfrm>
            <a:off x="5471160" y="4982064"/>
            <a:ext cx="700087" cy="4572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U"/>
          <p:cNvSpPr/>
          <p:nvPr/>
        </p:nvSpPr>
        <p:spPr>
          <a:xfrm>
            <a:off x="5471160" y="5049209"/>
            <a:ext cx="700087" cy="16459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W"/>
          <p:cNvSpPr/>
          <p:nvPr/>
        </p:nvSpPr>
        <p:spPr>
          <a:xfrm>
            <a:off x="5471160" y="5388299"/>
            <a:ext cx="700087" cy="137160"/>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DELTA"/>
          <p:cNvSpPr/>
          <p:nvPr/>
        </p:nvSpPr>
        <p:spPr>
          <a:xfrm>
            <a:off x="5471160" y="4726347"/>
            <a:ext cx="700087" cy="78542"/>
          </a:xfrm>
          <a:prstGeom prst="rect">
            <a:avLst/>
          </a:prstGeom>
          <a:solidFill>
            <a:srgbClr val="92D050"/>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5402717" y="448665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3" name="Left Brace 2"/>
          <p:cNvSpPr/>
          <p:nvPr/>
        </p:nvSpPr>
        <p:spPr>
          <a:xfrm>
            <a:off x="5181600" y="4742948"/>
            <a:ext cx="221117" cy="1169130"/>
          </a:xfrm>
          <a:prstGeom prst="leftBrace">
            <a:avLst>
              <a:gd name="adj1" fmla="val 85662"/>
              <a:gd name="adj2" fmla="val 48045"/>
            </a:avLst>
          </a:prstGeom>
          <a:ln w="28575">
            <a:solidFill>
              <a:srgbClr val="92D05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4" name="TextBox 3"/>
          <p:cNvSpPr txBox="1"/>
          <p:nvPr/>
        </p:nvSpPr>
        <p:spPr>
          <a:xfrm>
            <a:off x="3952303" y="5131505"/>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92D050"/>
                </a:solidFill>
                <a:effectLst/>
                <a:uLnTx/>
                <a:uFillTx/>
              </a:rPr>
              <a:t>$2,000,000</a:t>
            </a:r>
          </a:p>
        </p:txBody>
      </p:sp>
      <p:sp>
        <p:nvSpPr>
          <p:cNvPr id="54" name="Left Brace 53"/>
          <p:cNvSpPr/>
          <p:nvPr/>
        </p:nvSpPr>
        <p:spPr>
          <a:xfrm>
            <a:off x="5163985" y="2071598"/>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3955464" y="3180669"/>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9" name="Rectangle: Rounded Corners 7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80"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100"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691001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4000" advClick="0" advTm="0">
        <p159:morph option="byObject"/>
      </p:transition>
    </mc:Choice>
    <mc:Fallback xmlns="">
      <p:transition spd="slow" advClick="0" advTm="0">
        <p:fade/>
      </p:transition>
    </mc:Fallback>
  </mc:AlternateContent>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5471276" y="2071598"/>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E"/>
          <p:cNvSpPr/>
          <p:nvPr/>
        </p:nvSpPr>
        <p:spPr>
          <a:xfrm>
            <a:off x="5471160" y="4971112"/>
            <a:ext cx="700087" cy="9144"/>
          </a:xfrm>
          <a:prstGeom prst="rect">
            <a:avLst/>
          </a:prstGeom>
          <a:solidFill>
            <a:srgbClr val="5D5509"/>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G"/>
          <p:cNvSpPr/>
          <p:nvPr/>
        </p:nvSpPr>
        <p:spPr>
          <a:xfrm>
            <a:off x="5471160" y="5029496"/>
            <a:ext cx="700087" cy="1828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I"/>
          <p:cNvSpPr/>
          <p:nvPr/>
        </p:nvSpPr>
        <p:spPr>
          <a:xfrm>
            <a:off x="5471160" y="5214944"/>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5471160" y="552545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J"/>
          <p:cNvSpPr/>
          <p:nvPr/>
        </p:nvSpPr>
        <p:spPr>
          <a:xfrm>
            <a:off x="5471160" y="5324478"/>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M"/>
          <p:cNvSpPr/>
          <p:nvPr/>
        </p:nvSpPr>
        <p:spPr>
          <a:xfrm>
            <a:off x="5471160" y="5582603"/>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N"/>
          <p:cNvSpPr/>
          <p:nvPr/>
        </p:nvSpPr>
        <p:spPr>
          <a:xfrm>
            <a:off x="5471160" y="5640231"/>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Q"/>
          <p:cNvSpPr/>
          <p:nvPr/>
        </p:nvSpPr>
        <p:spPr>
          <a:xfrm>
            <a:off x="5471160" y="4809492"/>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
          <p:cNvSpPr/>
          <p:nvPr/>
        </p:nvSpPr>
        <p:spPr>
          <a:xfrm>
            <a:off x="5471160" y="4875691"/>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T"/>
          <p:cNvSpPr/>
          <p:nvPr/>
        </p:nvSpPr>
        <p:spPr>
          <a:xfrm>
            <a:off x="5471160" y="4982064"/>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U"/>
          <p:cNvSpPr/>
          <p:nvPr/>
        </p:nvSpPr>
        <p:spPr>
          <a:xfrm>
            <a:off x="5471160" y="5049209"/>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6" name="!!W"/>
          <p:cNvSpPr/>
          <p:nvPr/>
        </p:nvSpPr>
        <p:spPr>
          <a:xfrm>
            <a:off x="5471160" y="5388299"/>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
        <p:nvSpPr>
          <p:cNvPr id="50" name="!!DELTA"/>
          <p:cNvSpPr/>
          <p:nvPr/>
        </p:nvSpPr>
        <p:spPr>
          <a:xfrm>
            <a:off x="5471160" y="4726347"/>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5402717" y="448665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3" name="Left Brace 2"/>
          <p:cNvSpPr/>
          <p:nvPr/>
        </p:nvSpPr>
        <p:spPr>
          <a:xfrm>
            <a:off x="5181600" y="4742948"/>
            <a:ext cx="221117" cy="1169130"/>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66ABEB"/>
              </a:solidFill>
              <a:effectLst/>
              <a:uLnTx/>
              <a:uFillTx/>
            </a:endParaRPr>
          </a:p>
        </p:txBody>
      </p:sp>
      <p:sp>
        <p:nvSpPr>
          <p:cNvPr id="4" name="TextBox 3"/>
          <p:cNvSpPr txBox="1"/>
          <p:nvPr/>
        </p:nvSpPr>
        <p:spPr>
          <a:xfrm>
            <a:off x="3952303" y="5131505"/>
            <a:ext cx="1124026" cy="338554"/>
          </a:xfrm>
          <a:prstGeom prst="rect">
            <a:avLst/>
          </a:prstGeom>
          <a:noFill/>
          <a:ln>
            <a:noFill/>
          </a:ln>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$2,000,000</a:t>
            </a:r>
          </a:p>
        </p:txBody>
      </p:sp>
      <p:sp>
        <p:nvSpPr>
          <p:cNvPr id="54" name="!!Left Brace 5 million"/>
          <p:cNvSpPr/>
          <p:nvPr/>
        </p:nvSpPr>
        <p:spPr>
          <a:xfrm>
            <a:off x="5163985" y="2071598"/>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3955464" y="3180669"/>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80" name="TextBox 79"/>
          <p:cNvSpPr txBox="1"/>
          <p:nvPr/>
        </p:nvSpPr>
        <p:spPr>
          <a:xfrm>
            <a:off x="210312" y="2791509"/>
            <a:ext cx="2458096"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BECAUSE THE SUPPLEMENTAL FUNDING EXCEEDS THE DELTAS, EACH TRIBE WITH A DELTA RECEIVES SUPPLEMENTAL FUNDING EQUAL TO THE DELTA AMOUNT.</a:t>
            </a:r>
          </a:p>
        </p:txBody>
      </p:sp>
      <p:sp>
        <p:nvSpPr>
          <p:cNvPr id="79" name="Rectangle: Rounded Corners 7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9"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100"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68304878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E"/>
          <p:cNvSpPr/>
          <p:nvPr/>
        </p:nvSpPr>
        <p:spPr>
          <a:xfrm>
            <a:off x="2670048" y="3085620"/>
            <a:ext cx="700087" cy="914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G"/>
          <p:cNvSpPr/>
          <p:nvPr/>
        </p:nvSpPr>
        <p:spPr>
          <a:xfrm>
            <a:off x="2670048" y="3639310"/>
            <a:ext cx="700087" cy="1828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I"/>
          <p:cNvSpPr/>
          <p:nvPr/>
        </p:nvSpPr>
        <p:spPr>
          <a:xfrm>
            <a:off x="2670048" y="4079554"/>
            <a:ext cx="700087" cy="10972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J"/>
          <p:cNvSpPr/>
          <p:nvPr/>
        </p:nvSpPr>
        <p:spPr>
          <a:xfrm>
            <a:off x="2670048" y="4386739"/>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L"/>
          <p:cNvSpPr/>
          <p:nvPr/>
        </p:nvSpPr>
        <p:spPr>
          <a:xfrm>
            <a:off x="2670048" y="4928241"/>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M"/>
          <p:cNvSpPr/>
          <p:nvPr/>
        </p:nvSpPr>
        <p:spPr>
          <a:xfrm>
            <a:off x="2670048" y="5240180"/>
            <a:ext cx="700087" cy="54864"/>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N"/>
          <p:cNvSpPr/>
          <p:nvPr/>
        </p:nvSpPr>
        <p:spPr>
          <a:xfrm>
            <a:off x="2670048" y="5578797"/>
            <a:ext cx="700087" cy="2743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Q"/>
          <p:cNvSpPr/>
          <p:nvPr/>
        </p:nvSpPr>
        <p:spPr>
          <a:xfrm>
            <a:off x="7607808" y="3380425"/>
            <a:ext cx="700087" cy="64008"/>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R"/>
          <p:cNvSpPr/>
          <p:nvPr/>
        </p:nvSpPr>
        <p:spPr>
          <a:xfrm>
            <a:off x="7607808" y="3672842"/>
            <a:ext cx="700087" cy="9144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T"/>
          <p:cNvSpPr/>
          <p:nvPr/>
        </p:nvSpPr>
        <p:spPr>
          <a:xfrm>
            <a:off x="7607808" y="4420560"/>
            <a:ext cx="700087" cy="4572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U"/>
          <p:cNvSpPr/>
          <p:nvPr/>
        </p:nvSpPr>
        <p:spPr>
          <a:xfrm>
            <a:off x="7607808" y="4840137"/>
            <a:ext cx="700087" cy="16459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W"/>
          <p:cNvSpPr/>
          <p:nvPr/>
        </p:nvSpPr>
        <p:spPr>
          <a:xfrm>
            <a:off x="7607808" y="5505464"/>
            <a:ext cx="700087" cy="137160"/>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DELTA"/>
          <p:cNvSpPr/>
          <p:nvPr/>
        </p:nvSpPr>
        <p:spPr>
          <a:xfrm>
            <a:off x="5848542" y="2431296"/>
            <a:ext cx="700087" cy="78542"/>
          </a:xfrm>
          <a:prstGeom prst="rect">
            <a:avLst/>
          </a:prstGeom>
          <a:solidFill>
            <a:srgbClr val="000000">
              <a:alpha val="20000"/>
            </a:srgb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TextBox 51"/>
          <p:cNvSpPr txBox="1"/>
          <p:nvPr/>
        </p:nvSpPr>
        <p:spPr>
          <a:xfrm>
            <a:off x="5780099" y="2207897"/>
            <a:ext cx="836972"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$175,000</a:t>
            </a:r>
          </a:p>
        </p:txBody>
      </p:sp>
      <p:sp>
        <p:nvSpPr>
          <p:cNvPr id="81" name="Left Brace 80"/>
          <p:cNvSpPr/>
          <p:nvPr/>
        </p:nvSpPr>
        <p:spPr>
          <a:xfrm>
            <a:off x="5181600" y="4742948"/>
            <a:ext cx="221117" cy="1169130"/>
          </a:xfrm>
          <a:prstGeom prst="leftBrace">
            <a:avLst>
              <a:gd name="adj1" fmla="val 85662"/>
              <a:gd name="adj2" fmla="val 48045"/>
            </a:avLst>
          </a:prstGeom>
          <a:ln w="2857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noFill/>
              <a:effectLst/>
              <a:uLnTx/>
              <a:uFillTx/>
            </a:endParaRPr>
          </a:p>
        </p:txBody>
      </p:sp>
      <p:sp>
        <p:nvSpPr>
          <p:cNvPr id="82" name="TextBox 81"/>
          <p:cNvSpPr txBox="1"/>
          <p:nvPr/>
        </p:nvSpPr>
        <p:spPr>
          <a:xfrm>
            <a:off x="3952303" y="5131505"/>
            <a:ext cx="1124026" cy="338554"/>
          </a:xfrm>
          <a:prstGeom prst="rect">
            <a:avLst/>
          </a:prstGeom>
          <a:noFill/>
          <a:ln>
            <a:noFill/>
          </a:ln>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noFill/>
                <a:effectLst/>
                <a:uLnTx/>
                <a:uFillTx/>
              </a:rPr>
              <a:t>$2,000,000</a:t>
            </a:r>
          </a:p>
        </p:txBody>
      </p:sp>
      <p:sp>
        <p:nvSpPr>
          <p:cNvPr id="53" name="TextBox 52"/>
          <p:cNvSpPr txBox="1"/>
          <p:nvPr/>
        </p:nvSpPr>
        <p:spPr>
          <a:xfrm>
            <a:off x="210312" y="2791509"/>
            <a:ext cx="2458096"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BECAUSE THE SUPPLEMENTAL FUNDING EXCEEDS THE DELTAS, EACH TRIBE WITH A DELTA RECEIVES SUPPLEMENTAL FUNDING EQUAL TO THE DELTA AMOUNT.</a:t>
            </a:r>
          </a:p>
        </p:txBody>
      </p:sp>
      <p:sp>
        <p:nvSpPr>
          <p:cNvPr id="67" name="Rectangle: Rounded Corners 66">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68" name="Action Button: Go Forward or Next 6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69" name="Action Button: Go Back or Previous 68">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70"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80"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7"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09"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10112736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Left Brace 80"/>
          <p:cNvSpPr/>
          <p:nvPr/>
        </p:nvSpPr>
        <p:spPr>
          <a:xfrm>
            <a:off x="5181600" y="4742948"/>
            <a:ext cx="221117" cy="1169130"/>
          </a:xfrm>
          <a:prstGeom prst="leftBrace">
            <a:avLst>
              <a:gd name="adj1" fmla="val 85662"/>
              <a:gd name="adj2" fmla="val 48045"/>
            </a:avLst>
          </a:prstGeom>
          <a:ln w="2857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noFill/>
              <a:effectLst/>
              <a:uLnTx/>
              <a:uFillTx/>
            </a:endParaRPr>
          </a:p>
        </p:txBody>
      </p:sp>
      <p:sp>
        <p:nvSpPr>
          <p:cNvPr id="82" name="TextBox 81"/>
          <p:cNvSpPr txBox="1"/>
          <p:nvPr/>
        </p:nvSpPr>
        <p:spPr>
          <a:xfrm>
            <a:off x="3952303" y="5131505"/>
            <a:ext cx="1124026" cy="338554"/>
          </a:xfrm>
          <a:prstGeom prst="rect">
            <a:avLst/>
          </a:prstGeom>
          <a:noFill/>
          <a:ln>
            <a:noFill/>
          </a:ln>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noFill/>
                <a:effectLst/>
                <a:uLnTx/>
                <a:uFillTx/>
              </a:rPr>
              <a:t>$2,000,000</a:t>
            </a:r>
          </a:p>
        </p:txBody>
      </p:sp>
      <p:sp>
        <p:nvSpPr>
          <p:cNvPr id="39" name="TextBox 38"/>
          <p:cNvSpPr txBox="1"/>
          <p:nvPr/>
        </p:nvSpPr>
        <p:spPr>
          <a:xfrm>
            <a:off x="210312" y="2791509"/>
            <a:ext cx="2458096" cy="230832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rPr>
              <a:t>BECAUSE THE SUPPLEMENTAL FUNDING EXCEEDS THE DELTAS, EACH TRIBE WITH A DELTA RECEIVES SUPPLEMENTAL FUNDING EQUAL TO THE DELTA AMOUNT.</a:t>
            </a: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7"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49"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0"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1088718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TextBox 66"/>
          <p:cNvSpPr txBox="1"/>
          <p:nvPr/>
        </p:nvSpPr>
        <p:spPr>
          <a:xfrm>
            <a:off x="485030" y="2791509"/>
            <a:ext cx="2183378" cy="31700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REMAINING SUPPLEMENTAL FUNDING IS DISTRIBUTED TO EVERY TRIBE IN THE REGION IN PROPORTION TO THE TOTAL FUNDING ALLOCATED TO EACH TRIBE AT THIS POINT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39" name="Rectangle: Rounded Corners 3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5"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46"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6"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17484145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8000">
        <p159:morph option="byObject"/>
      </p:transition>
    </mc:Choice>
    <mc:Fallback xmlns="">
      <p:transition spd="slow" advClick="0" advTm="8000">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TextBox 67"/>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39" name="Rectangle: Rounded Corners 38">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5"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46"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6"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35104330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000">
        <p159:morph option="byObject"/>
      </p:transition>
    </mc:Choice>
    <mc:Fallback xmlns="">
      <p:transition spd="slow" advClick="0" advTm="4000">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6"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47"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0"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Tree>
    <p:extLst>
      <p:ext uri="{BB962C8B-B14F-4D97-AF65-F5344CB8AC3E}">
        <p14:creationId xmlns:p14="http://schemas.microsoft.com/office/powerpoint/2010/main" val="29285913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1" name="Rectangle 50"/>
          <p:cNvSpPr/>
          <p:nvPr/>
        </p:nvSpPr>
        <p:spPr>
          <a:xfrm>
            <a:off x="6398925" y="3200400"/>
            <a:ext cx="700087" cy="2654749"/>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B"/>
          <p:cNvSpPr/>
          <p:nvPr/>
        </p:nvSpPr>
        <p:spPr>
          <a:xfrm>
            <a:off x="7863205" y="270637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C"/>
          <p:cNvSpPr/>
          <p:nvPr/>
        </p:nvSpPr>
        <p:spPr>
          <a:xfrm>
            <a:off x="7863205" y="308292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D"/>
          <p:cNvSpPr/>
          <p:nvPr/>
        </p:nvSpPr>
        <p:spPr>
          <a:xfrm>
            <a:off x="2926080" y="284035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F"/>
          <p:cNvSpPr/>
          <p:nvPr/>
        </p:nvSpPr>
        <p:spPr>
          <a:xfrm>
            <a:off x="2926080" y="327025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K"/>
          <p:cNvSpPr/>
          <p:nvPr/>
        </p:nvSpPr>
        <p:spPr>
          <a:xfrm>
            <a:off x="2926080" y="457898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O"/>
          <p:cNvSpPr/>
          <p:nvPr/>
        </p:nvSpPr>
        <p:spPr>
          <a:xfrm>
            <a:off x="7860455" y="581937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28" name="S"/>
          <p:cNvSpPr/>
          <p:nvPr/>
        </p:nvSpPr>
        <p:spPr>
          <a:xfrm>
            <a:off x="7863840" y="392239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V"/>
          <p:cNvSpPr/>
          <p:nvPr/>
        </p:nvSpPr>
        <p:spPr>
          <a:xfrm>
            <a:off x="7863840" y="512953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A"/>
          <p:cNvSpPr/>
          <p:nvPr/>
        </p:nvSpPr>
        <p:spPr>
          <a:xfrm>
            <a:off x="2926080" y="269494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56"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G"/>
          <p:cNvSpPr/>
          <p:nvPr/>
        </p:nvSpPr>
        <p:spPr>
          <a:xfrm>
            <a:off x="2670048" y="36393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I"/>
          <p:cNvSpPr/>
          <p:nvPr/>
        </p:nvSpPr>
        <p:spPr>
          <a:xfrm>
            <a:off x="2670048" y="4077970"/>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2670048" y="492823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J"/>
          <p:cNvSpPr/>
          <p:nvPr/>
        </p:nvSpPr>
        <p:spPr>
          <a:xfrm>
            <a:off x="2670048" y="43859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M"/>
          <p:cNvSpPr/>
          <p:nvPr/>
        </p:nvSpPr>
        <p:spPr>
          <a:xfrm>
            <a:off x="2670048" y="5239385"/>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N"/>
          <p:cNvSpPr/>
          <p:nvPr/>
        </p:nvSpPr>
        <p:spPr>
          <a:xfrm>
            <a:off x="2670048" y="5580380"/>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Q"/>
          <p:cNvSpPr/>
          <p:nvPr/>
        </p:nvSpPr>
        <p:spPr>
          <a:xfrm>
            <a:off x="7607808" y="337566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
          <p:cNvSpPr/>
          <p:nvPr/>
        </p:nvSpPr>
        <p:spPr>
          <a:xfrm>
            <a:off x="7607808" y="3669665"/>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
          <p:cNvSpPr/>
          <p:nvPr/>
        </p:nvSpPr>
        <p:spPr>
          <a:xfrm>
            <a:off x="7607808" y="441896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U"/>
          <p:cNvSpPr/>
          <p:nvPr/>
        </p:nvSpPr>
        <p:spPr>
          <a:xfrm>
            <a:off x="7607808" y="4839335"/>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9" name="!!W"/>
          <p:cNvSpPr/>
          <p:nvPr/>
        </p:nvSpPr>
        <p:spPr>
          <a:xfrm>
            <a:off x="7607808" y="5505450"/>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67" name="DELTA2"/>
          <p:cNvSpPr/>
          <p:nvPr/>
        </p:nvSpPr>
        <p:spPr>
          <a:xfrm>
            <a:off x="6399627" y="3200400"/>
            <a:ext cx="700087" cy="10972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0</a:t>
            </a:r>
          </a:p>
        </p:txBody>
      </p:sp>
      <p:sp>
        <p:nvSpPr>
          <p:cNvPr id="70" name="!!A2"/>
          <p:cNvSpPr/>
          <p:nvPr/>
        </p:nvSpPr>
        <p:spPr>
          <a:xfrm>
            <a:off x="6399627" y="3310128"/>
            <a:ext cx="700087" cy="1828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73" name="!!D2"/>
          <p:cNvSpPr/>
          <p:nvPr/>
        </p:nvSpPr>
        <p:spPr>
          <a:xfrm>
            <a:off x="6399625" y="3331274"/>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74" name="!!E2"/>
          <p:cNvSpPr/>
          <p:nvPr/>
        </p:nvSpPr>
        <p:spPr>
          <a:xfrm>
            <a:off x="6399918" y="3395282"/>
            <a:ext cx="700087" cy="1828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75" name="!!F2"/>
          <p:cNvSpPr/>
          <p:nvPr/>
        </p:nvSpPr>
        <p:spPr>
          <a:xfrm>
            <a:off x="6399918" y="3413570"/>
            <a:ext cx="700087" cy="265176"/>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noFill/>
              </a:rPr>
              <a:t>6</a:t>
            </a:r>
            <a:endParaRPr kumimoji="0" lang="en-US" sz="1800" b="0" i="0" u="none" strike="noStrike" kern="0" cap="none" spc="0" normalizeH="0" baseline="0" noProof="0" dirty="0">
              <a:ln>
                <a:noFill/>
              </a:ln>
              <a:noFill/>
              <a:effectLst/>
              <a:uLnTx/>
              <a:uFillTx/>
            </a:endParaRPr>
          </a:p>
        </p:txBody>
      </p:sp>
      <p:sp>
        <p:nvSpPr>
          <p:cNvPr id="76" name="!!G2"/>
          <p:cNvSpPr/>
          <p:nvPr/>
        </p:nvSpPr>
        <p:spPr>
          <a:xfrm>
            <a:off x="6399625" y="3678746"/>
            <a:ext cx="700087" cy="1828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77" name="!!H2"/>
          <p:cNvSpPr/>
          <p:nvPr/>
        </p:nvSpPr>
        <p:spPr>
          <a:xfrm>
            <a:off x="6399625" y="3687890"/>
            <a:ext cx="700087" cy="7315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80" name="!!I2"/>
          <p:cNvSpPr/>
          <p:nvPr/>
        </p:nvSpPr>
        <p:spPr>
          <a:xfrm>
            <a:off x="6398632" y="3761042"/>
            <a:ext cx="700087" cy="11887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96" name="!!J2"/>
          <p:cNvSpPr/>
          <p:nvPr/>
        </p:nvSpPr>
        <p:spPr>
          <a:xfrm>
            <a:off x="6398631" y="3879914"/>
            <a:ext cx="700087" cy="4572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108" name="!!K2"/>
          <p:cNvSpPr/>
          <p:nvPr/>
        </p:nvSpPr>
        <p:spPr>
          <a:xfrm>
            <a:off x="6400800" y="3934778"/>
            <a:ext cx="700087" cy="23774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noFill/>
              </a:rPr>
              <a:t>11</a:t>
            </a:r>
            <a:endParaRPr kumimoji="0" lang="en-US" sz="1800" b="0" i="0" u="none" strike="noStrike" kern="0" cap="none" spc="0" normalizeH="0" baseline="0" noProof="0" dirty="0">
              <a:ln>
                <a:noFill/>
              </a:ln>
              <a:noFill/>
              <a:effectLst/>
              <a:uLnTx/>
              <a:uFillTx/>
            </a:endParaRPr>
          </a:p>
        </p:txBody>
      </p:sp>
      <p:sp>
        <p:nvSpPr>
          <p:cNvPr id="109" name="!!L2"/>
          <p:cNvSpPr/>
          <p:nvPr/>
        </p:nvSpPr>
        <p:spPr>
          <a:xfrm>
            <a:off x="6400800" y="4172522"/>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97" name="!!M2"/>
          <p:cNvSpPr/>
          <p:nvPr/>
        </p:nvSpPr>
        <p:spPr>
          <a:xfrm>
            <a:off x="6398631" y="4263962"/>
            <a:ext cx="700087" cy="23774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98" name="!!N2"/>
          <p:cNvSpPr/>
          <p:nvPr/>
        </p:nvSpPr>
        <p:spPr>
          <a:xfrm>
            <a:off x="6399918" y="4483418"/>
            <a:ext cx="700087" cy="14630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71" name="!!B2"/>
          <p:cNvSpPr/>
          <p:nvPr/>
        </p:nvSpPr>
        <p:spPr>
          <a:xfrm>
            <a:off x="6399626" y="4626600"/>
            <a:ext cx="700087" cy="2743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noFill/>
              </a:rPr>
              <a:t>2</a:t>
            </a:r>
            <a:endParaRPr kumimoji="0" lang="en-US" sz="1800" b="0" i="0" u="none" strike="noStrike" kern="0" cap="none" spc="0" normalizeH="0" baseline="0" noProof="0" dirty="0">
              <a:ln>
                <a:noFill/>
              </a:ln>
              <a:noFill/>
              <a:effectLst/>
              <a:uLnTx/>
              <a:uFillTx/>
            </a:endParaRPr>
          </a:p>
        </p:txBody>
      </p:sp>
      <p:sp>
        <p:nvSpPr>
          <p:cNvPr id="72" name="!!C2"/>
          <p:cNvSpPr/>
          <p:nvPr/>
        </p:nvSpPr>
        <p:spPr>
          <a:xfrm>
            <a:off x="6398632" y="4654032"/>
            <a:ext cx="700087" cy="2743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noFill/>
              </a:rPr>
              <a:t>3</a:t>
            </a:r>
            <a:endParaRPr kumimoji="0" lang="en-US" sz="1800" b="0" i="0" u="none" strike="noStrike" kern="0" cap="none" spc="0" normalizeH="0" baseline="0" noProof="0" dirty="0">
              <a:ln>
                <a:noFill/>
              </a:ln>
              <a:noFill/>
              <a:effectLst/>
              <a:uLnTx/>
              <a:uFillTx/>
            </a:endParaRPr>
          </a:p>
        </p:txBody>
      </p:sp>
      <p:sp>
        <p:nvSpPr>
          <p:cNvPr id="100" name="!!P2"/>
          <p:cNvSpPr/>
          <p:nvPr/>
        </p:nvSpPr>
        <p:spPr>
          <a:xfrm>
            <a:off x="6398631" y="4681822"/>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16</a:t>
            </a:r>
          </a:p>
        </p:txBody>
      </p:sp>
      <p:sp>
        <p:nvSpPr>
          <p:cNvPr id="101" name="!!Q2"/>
          <p:cNvSpPr/>
          <p:nvPr/>
        </p:nvSpPr>
        <p:spPr>
          <a:xfrm>
            <a:off x="6398631" y="4773262"/>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102" name="!!R2"/>
          <p:cNvSpPr/>
          <p:nvPr/>
        </p:nvSpPr>
        <p:spPr>
          <a:xfrm>
            <a:off x="6398631" y="4864702"/>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103" name="!!S2"/>
          <p:cNvSpPr/>
          <p:nvPr/>
        </p:nvSpPr>
        <p:spPr>
          <a:xfrm>
            <a:off x="6398631" y="4928710"/>
            <a:ext cx="700087" cy="13716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104" name="!!T2"/>
          <p:cNvSpPr/>
          <p:nvPr/>
        </p:nvSpPr>
        <p:spPr>
          <a:xfrm>
            <a:off x="6398630" y="5065870"/>
            <a:ext cx="700087" cy="34747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105" name="!!U2"/>
          <p:cNvSpPr/>
          <p:nvPr/>
        </p:nvSpPr>
        <p:spPr>
          <a:xfrm>
            <a:off x="6400718" y="5400389"/>
            <a:ext cx="700087" cy="10058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21</a:t>
            </a:r>
          </a:p>
        </p:txBody>
      </p:sp>
      <p:sp>
        <p:nvSpPr>
          <p:cNvPr id="106" name="!!V2"/>
          <p:cNvSpPr/>
          <p:nvPr/>
        </p:nvSpPr>
        <p:spPr>
          <a:xfrm>
            <a:off x="6398631" y="5507155"/>
            <a:ext cx="700087" cy="82296"/>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22</a:t>
            </a:r>
          </a:p>
        </p:txBody>
      </p:sp>
      <p:sp>
        <p:nvSpPr>
          <p:cNvPr id="107" name="!!W2"/>
          <p:cNvSpPr/>
          <p:nvPr/>
        </p:nvSpPr>
        <p:spPr>
          <a:xfrm>
            <a:off x="6398631" y="5594211"/>
            <a:ext cx="700087" cy="21031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23</a:t>
            </a:r>
          </a:p>
        </p:txBody>
      </p:sp>
      <p:sp>
        <p:nvSpPr>
          <p:cNvPr id="99" name="!!O2"/>
          <p:cNvSpPr/>
          <p:nvPr/>
        </p:nvSpPr>
        <p:spPr>
          <a:xfrm>
            <a:off x="6398631" y="5806072"/>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83" name="Rectangle: Rounded Corners 82">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grpSp>
        <p:nvGrpSpPr>
          <p:cNvPr id="81" name="Group 80" hidden="1"/>
          <p:cNvGrpSpPr/>
          <p:nvPr/>
        </p:nvGrpSpPr>
        <p:grpSpPr>
          <a:xfrm>
            <a:off x="2592125" y="2679591"/>
            <a:ext cx="5772647" cy="3380986"/>
            <a:chOff x="2592125" y="2679591"/>
            <a:chExt cx="5772647" cy="3380986"/>
          </a:xfrm>
        </p:grpSpPr>
        <p:sp>
          <p:nvSpPr>
            <p:cNvPr id="82" name="Frame 81"/>
            <p:cNvSpPr/>
            <p:nvPr/>
          </p:nvSpPr>
          <p:spPr>
            <a:xfrm>
              <a:off x="2592125" y="2679591"/>
              <a:ext cx="5772647" cy="3380986"/>
            </a:xfrm>
            <a:prstGeom prst="frame">
              <a:avLst>
                <a:gd name="adj1" fmla="val 74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84" name="Straight Connector 83"/>
            <p:cNvCxnSpPr/>
            <p:nvPr/>
          </p:nvCxnSpPr>
          <p:spPr>
            <a:xfrm flipH="1">
              <a:off x="2592125" y="278587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2601647" y="292874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a:off x="2604030" y="309067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599266" y="336213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2604024" y="364551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2604034" y="383839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2604032" y="412653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flipH="1">
              <a:off x="2604032" y="441466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2604030" y="466946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2604030" y="4952835"/>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2604033" y="5267169"/>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2604032" y="571960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7318995" y="591010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flipH="1">
              <a:off x="7318993" y="5571963"/>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7318993" y="522191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7321376" y="491472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flipH="1">
              <a:off x="7318991" y="444322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7318986" y="401697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flipH="1">
              <a:off x="7321368" y="371216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7318987" y="340498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flipH="1">
              <a:off x="7321366" y="3176381"/>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7321364" y="298111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H="1">
              <a:off x="7321366" y="2795370"/>
              <a:ext cx="1032138" cy="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8694175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51"/>
                                        </p:tgtEl>
                                      </p:cBhvr>
                                    </p:animEffect>
                                    <p:set>
                                      <p:cBhvr>
                                        <p:cTn id="7"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18" name="B"/>
          <p:cNvSpPr/>
          <p:nvPr/>
        </p:nvSpPr>
        <p:spPr>
          <a:xfrm>
            <a:off x="7863205" y="2704783"/>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C"/>
          <p:cNvSpPr/>
          <p:nvPr/>
        </p:nvSpPr>
        <p:spPr>
          <a:xfrm>
            <a:off x="7863205" y="3086892"/>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D"/>
          <p:cNvSpPr/>
          <p:nvPr/>
        </p:nvSpPr>
        <p:spPr>
          <a:xfrm>
            <a:off x="2926080" y="2834003"/>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F"/>
          <p:cNvSpPr/>
          <p:nvPr/>
        </p:nvSpPr>
        <p:spPr>
          <a:xfrm>
            <a:off x="2926080" y="331787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H"/>
          <p:cNvSpPr/>
          <p:nvPr/>
        </p:nvSpPr>
        <p:spPr>
          <a:xfrm>
            <a:off x="2926080" y="37509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K"/>
          <p:cNvSpPr/>
          <p:nvPr/>
        </p:nvSpPr>
        <p:spPr>
          <a:xfrm>
            <a:off x="2926080" y="4571841"/>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O"/>
          <p:cNvSpPr/>
          <p:nvPr/>
        </p:nvSpPr>
        <p:spPr>
          <a:xfrm>
            <a:off x="7863205" y="5819152"/>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P"/>
          <p:cNvSpPr/>
          <p:nvPr/>
        </p:nvSpPr>
        <p:spPr>
          <a:xfrm>
            <a:off x="7863840" y="289179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28" name="S"/>
          <p:cNvSpPr/>
          <p:nvPr/>
        </p:nvSpPr>
        <p:spPr>
          <a:xfrm>
            <a:off x="7863840" y="3931920"/>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V"/>
          <p:cNvSpPr/>
          <p:nvPr/>
        </p:nvSpPr>
        <p:spPr>
          <a:xfrm>
            <a:off x="7866190" y="5132217"/>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A"/>
          <p:cNvSpPr/>
          <p:nvPr/>
        </p:nvSpPr>
        <p:spPr>
          <a:xfrm>
            <a:off x="2926080" y="2694145"/>
            <a:ext cx="182880" cy="182880"/>
          </a:xfrm>
          <a:prstGeom prst="mathMultiply">
            <a:avLst>
              <a:gd name="adj1" fmla="val 11801"/>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eft Brace 5 million"/>
          <p:cNvSpPr/>
          <p:nvPr/>
        </p:nvSpPr>
        <p:spPr>
          <a:xfrm>
            <a:off x="6091634" y="3200400"/>
            <a:ext cx="221117" cy="2654749"/>
          </a:xfrm>
          <a:prstGeom prst="leftBrace">
            <a:avLst>
              <a:gd name="adj1" fmla="val 85662"/>
              <a:gd name="adj2" fmla="val 48045"/>
            </a:avLst>
          </a:prstGeom>
          <a:ln w="28575">
            <a:solidFill>
              <a:srgbClr val="66ABE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sp>
        <p:nvSpPr>
          <p:cNvPr id="55" name="TextBox 54"/>
          <p:cNvSpPr txBox="1"/>
          <p:nvPr/>
        </p:nvSpPr>
        <p:spPr>
          <a:xfrm>
            <a:off x="4883113" y="4309471"/>
            <a:ext cx="1124026" cy="33855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66ABEB"/>
                </a:solidFill>
                <a:effectLst/>
                <a:uLnTx/>
                <a:uFillTx/>
              </a:rPr>
              <a:t>$5,000,000</a:t>
            </a:r>
          </a:p>
        </p:txBody>
      </p:sp>
      <p:sp>
        <p:nvSpPr>
          <p:cNvPr id="121" name="!!E"/>
          <p:cNvSpPr/>
          <p:nvPr/>
        </p:nvSpPr>
        <p:spPr>
          <a:xfrm>
            <a:off x="2670048" y="3084830"/>
            <a:ext cx="700087" cy="9144"/>
          </a:xfrm>
          <a:prstGeom prst="rect">
            <a:avLst/>
          </a:prstGeom>
          <a:solidFill>
            <a:srgbClr val="5D5509"/>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G"/>
          <p:cNvSpPr/>
          <p:nvPr/>
        </p:nvSpPr>
        <p:spPr>
          <a:xfrm>
            <a:off x="2670048" y="3626612"/>
            <a:ext cx="700087" cy="18288"/>
          </a:xfrm>
          <a:prstGeom prst="rect">
            <a:avLst/>
          </a:prstGeom>
          <a:solidFill>
            <a:srgbClr val="66ABEB"/>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8" name="!!I"/>
          <p:cNvSpPr/>
          <p:nvPr/>
        </p:nvSpPr>
        <p:spPr>
          <a:xfrm>
            <a:off x="2670048" y="4013675"/>
            <a:ext cx="700087" cy="10972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
          <p:cNvSpPr/>
          <p:nvPr/>
        </p:nvSpPr>
        <p:spPr>
          <a:xfrm>
            <a:off x="2670048" y="4882992"/>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J"/>
          <p:cNvSpPr/>
          <p:nvPr/>
        </p:nvSpPr>
        <p:spPr>
          <a:xfrm>
            <a:off x="2670048" y="4360545"/>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M"/>
          <p:cNvSpPr/>
          <p:nvPr/>
        </p:nvSpPr>
        <p:spPr>
          <a:xfrm>
            <a:off x="2670048" y="5121119"/>
            <a:ext cx="700087" cy="54864"/>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N"/>
          <p:cNvSpPr/>
          <p:nvPr/>
        </p:nvSpPr>
        <p:spPr>
          <a:xfrm>
            <a:off x="2670048" y="5516884"/>
            <a:ext cx="700087" cy="2743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Q"/>
          <p:cNvSpPr/>
          <p:nvPr/>
        </p:nvSpPr>
        <p:spPr>
          <a:xfrm>
            <a:off x="7607808" y="3331210"/>
            <a:ext cx="700087" cy="64008"/>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
          <p:cNvSpPr/>
          <p:nvPr/>
        </p:nvSpPr>
        <p:spPr>
          <a:xfrm>
            <a:off x="7607808" y="3641090"/>
            <a:ext cx="700087" cy="9144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
          <p:cNvSpPr/>
          <p:nvPr/>
        </p:nvSpPr>
        <p:spPr>
          <a:xfrm>
            <a:off x="7607808" y="4247515"/>
            <a:ext cx="700087" cy="4572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U"/>
          <p:cNvSpPr/>
          <p:nvPr/>
        </p:nvSpPr>
        <p:spPr>
          <a:xfrm>
            <a:off x="7608557" y="4784872"/>
            <a:ext cx="700087" cy="16459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9" name="!!W"/>
          <p:cNvSpPr/>
          <p:nvPr/>
        </p:nvSpPr>
        <p:spPr>
          <a:xfrm>
            <a:off x="7608557" y="5397012"/>
            <a:ext cx="700087" cy="137160"/>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bg1"/>
              </a:solidFill>
              <a:effectLst/>
              <a:uLnTx/>
              <a:uFillTx/>
            </a:endParaRP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0</a:t>
            </a:r>
          </a:p>
        </p:txBody>
      </p:sp>
      <p:sp>
        <p:nvSpPr>
          <p:cNvPr id="70" name="!!A2"/>
          <p:cNvSpPr/>
          <p:nvPr/>
        </p:nvSpPr>
        <p:spPr>
          <a:xfrm>
            <a:off x="2670048" y="2779107"/>
            <a:ext cx="700087" cy="1828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a:t>
            </a:r>
          </a:p>
        </p:txBody>
      </p:sp>
      <p:sp>
        <p:nvSpPr>
          <p:cNvPr id="73" name="!!D2"/>
          <p:cNvSpPr/>
          <p:nvPr/>
        </p:nvSpPr>
        <p:spPr>
          <a:xfrm>
            <a:off x="2670048" y="2901852"/>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4</a:t>
            </a:r>
          </a:p>
        </p:txBody>
      </p:sp>
      <p:sp>
        <p:nvSpPr>
          <p:cNvPr id="74" name="!!E2"/>
          <p:cNvSpPr/>
          <p:nvPr/>
        </p:nvSpPr>
        <p:spPr>
          <a:xfrm>
            <a:off x="2670048" y="3085726"/>
            <a:ext cx="700087" cy="1828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5</a:t>
            </a:r>
          </a:p>
        </p:txBody>
      </p:sp>
      <p:sp>
        <p:nvSpPr>
          <p:cNvPr id="75" name="!!F2"/>
          <p:cNvSpPr/>
          <p:nvPr/>
        </p:nvSpPr>
        <p:spPr>
          <a:xfrm>
            <a:off x="2670048" y="3233395"/>
            <a:ext cx="700087" cy="265176"/>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6</a:t>
            </a:r>
          </a:p>
        </p:txBody>
      </p:sp>
      <p:sp>
        <p:nvSpPr>
          <p:cNvPr id="76" name="!!G2"/>
          <p:cNvSpPr/>
          <p:nvPr/>
        </p:nvSpPr>
        <p:spPr>
          <a:xfrm>
            <a:off x="2670048" y="3646994"/>
            <a:ext cx="700087" cy="1828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7</a:t>
            </a:r>
          </a:p>
        </p:txBody>
      </p:sp>
      <p:sp>
        <p:nvSpPr>
          <p:cNvPr id="77" name="!!H2"/>
          <p:cNvSpPr/>
          <p:nvPr/>
        </p:nvSpPr>
        <p:spPr>
          <a:xfrm>
            <a:off x="2670048" y="3804575"/>
            <a:ext cx="700087" cy="7315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8</a:t>
            </a:r>
          </a:p>
        </p:txBody>
      </p:sp>
      <p:sp>
        <p:nvSpPr>
          <p:cNvPr id="80" name="!!I2"/>
          <p:cNvSpPr/>
          <p:nvPr/>
        </p:nvSpPr>
        <p:spPr>
          <a:xfrm>
            <a:off x="2670048" y="4121407"/>
            <a:ext cx="700087" cy="11887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9</a:t>
            </a:r>
          </a:p>
        </p:txBody>
      </p:sp>
      <p:sp>
        <p:nvSpPr>
          <p:cNvPr id="96" name="!!J2"/>
          <p:cNvSpPr/>
          <p:nvPr/>
        </p:nvSpPr>
        <p:spPr>
          <a:xfrm>
            <a:off x="2670048" y="4427602"/>
            <a:ext cx="700087" cy="4572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10</a:t>
            </a:r>
          </a:p>
        </p:txBody>
      </p:sp>
      <p:sp>
        <p:nvSpPr>
          <p:cNvPr id="108" name="!!K2"/>
          <p:cNvSpPr/>
          <p:nvPr/>
        </p:nvSpPr>
        <p:spPr>
          <a:xfrm>
            <a:off x="2670048" y="4557086"/>
            <a:ext cx="700087" cy="23774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11</a:t>
            </a:r>
          </a:p>
        </p:txBody>
      </p:sp>
      <p:sp>
        <p:nvSpPr>
          <p:cNvPr id="109" name="!!L2"/>
          <p:cNvSpPr/>
          <p:nvPr/>
        </p:nvSpPr>
        <p:spPr>
          <a:xfrm>
            <a:off x="2670048" y="4941686"/>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12</a:t>
            </a:r>
          </a:p>
        </p:txBody>
      </p:sp>
      <p:sp>
        <p:nvSpPr>
          <p:cNvPr id="97" name="!!M2"/>
          <p:cNvSpPr/>
          <p:nvPr/>
        </p:nvSpPr>
        <p:spPr>
          <a:xfrm>
            <a:off x="2670048" y="5175993"/>
            <a:ext cx="700087" cy="23774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13</a:t>
            </a:r>
          </a:p>
        </p:txBody>
      </p:sp>
      <p:sp>
        <p:nvSpPr>
          <p:cNvPr id="98" name="!!N2"/>
          <p:cNvSpPr/>
          <p:nvPr/>
        </p:nvSpPr>
        <p:spPr>
          <a:xfrm>
            <a:off x="2670048" y="5793123"/>
            <a:ext cx="700087" cy="14630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14</a:t>
            </a:r>
          </a:p>
        </p:txBody>
      </p:sp>
      <p:sp>
        <p:nvSpPr>
          <p:cNvPr id="71" name="!!B2"/>
          <p:cNvSpPr/>
          <p:nvPr/>
        </p:nvSpPr>
        <p:spPr>
          <a:xfrm>
            <a:off x="7610348" y="2782697"/>
            <a:ext cx="700087" cy="2743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a:t>
            </a:r>
          </a:p>
        </p:txBody>
      </p:sp>
      <p:sp>
        <p:nvSpPr>
          <p:cNvPr id="72" name="!!C2"/>
          <p:cNvSpPr/>
          <p:nvPr/>
        </p:nvSpPr>
        <p:spPr>
          <a:xfrm>
            <a:off x="7607173" y="3164931"/>
            <a:ext cx="700087" cy="2743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3</a:t>
            </a:r>
          </a:p>
        </p:txBody>
      </p:sp>
      <p:sp>
        <p:nvSpPr>
          <p:cNvPr id="100" name="!!P2"/>
          <p:cNvSpPr/>
          <p:nvPr/>
        </p:nvSpPr>
        <p:spPr>
          <a:xfrm>
            <a:off x="7607808" y="2934462"/>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16</a:t>
            </a:r>
          </a:p>
        </p:txBody>
      </p:sp>
      <p:sp>
        <p:nvSpPr>
          <p:cNvPr id="101" name="!!Q2"/>
          <p:cNvSpPr/>
          <p:nvPr/>
        </p:nvSpPr>
        <p:spPr>
          <a:xfrm>
            <a:off x="7607808" y="3397250"/>
            <a:ext cx="700087" cy="9144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17</a:t>
            </a:r>
          </a:p>
        </p:txBody>
      </p:sp>
      <p:sp>
        <p:nvSpPr>
          <p:cNvPr id="102" name="!!R2"/>
          <p:cNvSpPr/>
          <p:nvPr/>
        </p:nvSpPr>
        <p:spPr>
          <a:xfrm>
            <a:off x="7607808" y="3733800"/>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18</a:t>
            </a:r>
          </a:p>
        </p:txBody>
      </p:sp>
      <p:sp>
        <p:nvSpPr>
          <p:cNvPr id="103" name="!!S2"/>
          <p:cNvSpPr/>
          <p:nvPr/>
        </p:nvSpPr>
        <p:spPr>
          <a:xfrm>
            <a:off x="7607808" y="3954780"/>
            <a:ext cx="700087" cy="137160"/>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19</a:t>
            </a:r>
          </a:p>
        </p:txBody>
      </p:sp>
      <p:sp>
        <p:nvSpPr>
          <p:cNvPr id="104" name="!!T2"/>
          <p:cNvSpPr/>
          <p:nvPr/>
        </p:nvSpPr>
        <p:spPr>
          <a:xfrm>
            <a:off x="7608176" y="4294652"/>
            <a:ext cx="700087" cy="34747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20</a:t>
            </a:r>
          </a:p>
        </p:txBody>
      </p:sp>
      <p:sp>
        <p:nvSpPr>
          <p:cNvPr id="105" name="!!U2"/>
          <p:cNvSpPr/>
          <p:nvPr/>
        </p:nvSpPr>
        <p:spPr>
          <a:xfrm>
            <a:off x="7607808" y="4950334"/>
            <a:ext cx="700087" cy="100584"/>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21</a:t>
            </a:r>
          </a:p>
        </p:txBody>
      </p:sp>
      <p:sp>
        <p:nvSpPr>
          <p:cNvPr id="106" name="!!V2"/>
          <p:cNvSpPr/>
          <p:nvPr/>
        </p:nvSpPr>
        <p:spPr>
          <a:xfrm>
            <a:off x="7607808" y="5180925"/>
            <a:ext cx="700087" cy="82296"/>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22</a:t>
            </a:r>
          </a:p>
        </p:txBody>
      </p:sp>
      <p:sp>
        <p:nvSpPr>
          <p:cNvPr id="107" name="!!W2"/>
          <p:cNvSpPr/>
          <p:nvPr/>
        </p:nvSpPr>
        <p:spPr>
          <a:xfrm>
            <a:off x="7607808" y="5541031"/>
            <a:ext cx="700087" cy="210312"/>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23</a:t>
            </a:r>
          </a:p>
        </p:txBody>
      </p:sp>
      <p:sp>
        <p:nvSpPr>
          <p:cNvPr id="99" name="!!O2"/>
          <p:cNvSpPr/>
          <p:nvPr/>
        </p:nvSpPr>
        <p:spPr>
          <a:xfrm>
            <a:off x="7607173" y="5875918"/>
            <a:ext cx="700087" cy="6400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noFill/>
                <a:effectLst/>
                <a:uLnTx/>
                <a:uFillTx/>
              </a:rPr>
              <a:t>15</a:t>
            </a:r>
          </a:p>
        </p:txBody>
      </p:sp>
      <p:sp>
        <p:nvSpPr>
          <p:cNvPr id="82" name="Rectangle: Rounded Corners 81">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grpSp>
        <p:nvGrpSpPr>
          <p:cNvPr id="81" name="Group 80" hidden="1"/>
          <p:cNvGrpSpPr/>
          <p:nvPr/>
        </p:nvGrpSpPr>
        <p:grpSpPr>
          <a:xfrm>
            <a:off x="2592125" y="2679591"/>
            <a:ext cx="5772647" cy="3380986"/>
            <a:chOff x="2592125" y="2679591"/>
            <a:chExt cx="5772647" cy="3380986"/>
          </a:xfrm>
        </p:grpSpPr>
        <p:sp>
          <p:nvSpPr>
            <p:cNvPr id="83" name="Frame 82"/>
            <p:cNvSpPr/>
            <p:nvPr/>
          </p:nvSpPr>
          <p:spPr>
            <a:xfrm>
              <a:off x="2592125" y="2679591"/>
              <a:ext cx="5772647" cy="3380986"/>
            </a:xfrm>
            <a:prstGeom prst="frame">
              <a:avLst>
                <a:gd name="adj1" fmla="val 74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84" name="Straight Connector 83"/>
            <p:cNvCxnSpPr/>
            <p:nvPr/>
          </p:nvCxnSpPr>
          <p:spPr>
            <a:xfrm flipH="1">
              <a:off x="2592125" y="278587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2601647" y="292874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a:off x="2604030" y="309067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599266" y="336213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2604024" y="364551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2604034" y="383839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2604032" y="412653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flipH="1">
              <a:off x="2604032" y="441466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2604030" y="466946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2604030" y="4952835"/>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2604033" y="5267169"/>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2604032" y="571960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7318995" y="591010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flipH="1">
              <a:off x="7318993" y="5571963"/>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7318993" y="522191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7321376" y="491472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flipH="1">
              <a:off x="7318991" y="444322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7318986" y="401697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flipH="1">
              <a:off x="7321368" y="371216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7318987" y="340498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flipH="1">
              <a:off x="7321366" y="3176381"/>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7321364" y="298111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H="1">
              <a:off x="7321366" y="2795370"/>
              <a:ext cx="1032138" cy="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994938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
        <p159:morph option="byObject"/>
      </p:transition>
    </mc:Choice>
    <mc:Fallback xmlns="">
      <p:transition spd="slow" advClick="0" advTm="5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93FFE3B-E4E3-4FE2-8DEC-DDA9DE229DB7}"/>
              </a:ext>
            </a:extLst>
          </p:cNvPr>
          <p:cNvSpPr txBox="1"/>
          <p:nvPr/>
        </p:nvSpPr>
        <p:spPr>
          <a:xfrm>
            <a:off x="247651" y="1166097"/>
            <a:ext cx="11695564" cy="4401205"/>
          </a:xfrm>
          <a:prstGeom prst="rect">
            <a:avLst/>
          </a:prstGeom>
          <a:noFill/>
        </p:spPr>
        <p:txBody>
          <a:bodyPr wrap="square" rtlCol="0">
            <a:spAutoFit/>
          </a:bodyPr>
          <a:lstStyle/>
          <a:p>
            <a:pPr algn="ctr"/>
            <a:r>
              <a:rPr lang="en-US" sz="2800" dirty="0">
                <a:solidFill>
                  <a:schemeClr val="accent2">
                    <a:lumMod val="40000"/>
                    <a:lumOff val="60000"/>
                  </a:schemeClr>
                </a:solidFill>
              </a:rPr>
              <a:t>THIS PRESENTATION IS A VISUAL REPRESENTATION OF THE TRIBAL TRANSPORTATION FORMULA ESTABLISHED IN LAW – </a:t>
            </a:r>
          </a:p>
          <a:p>
            <a:pPr algn="ctr"/>
            <a:r>
              <a:rPr lang="en-US" sz="2800" dirty="0">
                <a:solidFill>
                  <a:schemeClr val="accent2">
                    <a:lumMod val="40000"/>
                    <a:lumOff val="60000"/>
                  </a:schemeClr>
                </a:solidFill>
              </a:rPr>
              <a:t> 23 UNITED STATES CODE SECTION 202.</a:t>
            </a:r>
          </a:p>
          <a:p>
            <a:pPr algn="ctr"/>
            <a:endParaRPr lang="en-US" sz="2800" dirty="0">
              <a:solidFill>
                <a:schemeClr val="accent2">
                  <a:lumMod val="40000"/>
                  <a:lumOff val="60000"/>
                </a:schemeClr>
              </a:solidFill>
            </a:endParaRPr>
          </a:p>
          <a:p>
            <a:pPr algn="ctr"/>
            <a:r>
              <a:rPr lang="en-US" sz="2800" dirty="0">
                <a:solidFill>
                  <a:schemeClr val="accent2">
                    <a:lumMod val="40000"/>
                    <a:lumOff val="60000"/>
                  </a:schemeClr>
                </a:solidFill>
              </a:rPr>
              <a:t>EACH PART OF THE FORMULA WILL BE EXPLAINED, INCLUDING A MATHEMATICAL EXAMPLE.</a:t>
            </a:r>
          </a:p>
          <a:p>
            <a:pPr algn="ctr"/>
            <a:endParaRPr lang="en-US" sz="2800" dirty="0">
              <a:solidFill>
                <a:schemeClr val="accent2">
                  <a:lumMod val="40000"/>
                  <a:lumOff val="60000"/>
                </a:schemeClr>
              </a:solidFill>
            </a:endParaRPr>
          </a:p>
          <a:p>
            <a:pPr algn="ctr"/>
            <a:r>
              <a:rPr lang="en-US" sz="2800" dirty="0">
                <a:solidFill>
                  <a:schemeClr val="accent2">
                    <a:lumMod val="40000"/>
                    <a:lumOff val="60000"/>
                  </a:schemeClr>
                </a:solidFill>
              </a:rPr>
              <a:t>THE EXAMPLES WILL INCLUDE NUMBERS THAT REPRESENT THE AVERAGE VALUES FOR TRIBES, BUT THE NUMBERS DO NOT REPRESENT ACTUAL VALUES FOR ANY REAL TRIBE.</a:t>
            </a:r>
          </a:p>
        </p:txBody>
      </p:sp>
    </p:spTree>
    <p:extLst>
      <p:ext uri="{BB962C8B-B14F-4D97-AF65-F5344CB8AC3E}">
        <p14:creationId xmlns:p14="http://schemas.microsoft.com/office/powerpoint/2010/main" val="642476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58" name="Oval 57"/>
          <p:cNvSpPr/>
          <p:nvPr/>
        </p:nvSpPr>
        <p:spPr>
          <a:xfrm>
            <a:off x="524460" y="1677180"/>
            <a:ext cx="517772" cy="516646"/>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normAutofit lnSpcReduction="10000"/>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TextBox 59"/>
          <p:cNvSpPr txBox="1"/>
          <p:nvPr/>
        </p:nvSpPr>
        <p:spPr>
          <a:xfrm>
            <a:off x="641716" y="1859094"/>
            <a:ext cx="273190" cy="154575"/>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normAutofit fontScale="25000" lnSpcReduction="20000"/>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4"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TextBox 14"/>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6" name="TextBox 15"/>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Rectangle 21">
            <a:extLst>
              <a:ext uri="{FF2B5EF4-FFF2-40B4-BE49-F238E27FC236}">
                <a16:creationId xmlns:a16="http://schemas.microsoft.com/office/drawing/2014/main" id="{39EA73B0-F9D9-4EE8-9027-0711578F8251}"/>
              </a:ext>
            </a:extLst>
          </p:cNvPr>
          <p:cNvSpPr/>
          <p:nvPr/>
        </p:nvSpPr>
        <p:spPr>
          <a:xfrm>
            <a:off x="3203546" y="3303589"/>
            <a:ext cx="4401015" cy="461665"/>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4% FOR SAFETY</a:t>
            </a:r>
            <a:endParaRPr lang="en-US" sz="2400" dirty="0"/>
          </a:p>
        </p:txBody>
      </p:sp>
      <p:sp>
        <p:nvSpPr>
          <p:cNvPr id="2" name="Oval 1">
            <a:extLst>
              <a:ext uri="{FF2B5EF4-FFF2-40B4-BE49-F238E27FC236}">
                <a16:creationId xmlns:a16="http://schemas.microsoft.com/office/drawing/2014/main" id="{CFD16252-A4A9-E07D-206C-B597B8FE22A1}"/>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68D7DD31-08E5-D128-7247-74E23C2312D9}"/>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6" name="TextBox 5">
            <a:extLst>
              <a:ext uri="{FF2B5EF4-FFF2-40B4-BE49-F238E27FC236}">
                <a16:creationId xmlns:a16="http://schemas.microsoft.com/office/drawing/2014/main" id="{0FA6E39A-32F6-A6A4-4F0B-2426B6014507}"/>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7" name="Oval 6">
            <a:extLst>
              <a:ext uri="{FF2B5EF4-FFF2-40B4-BE49-F238E27FC236}">
                <a16:creationId xmlns:a16="http://schemas.microsoft.com/office/drawing/2014/main" id="{CF8D28B3-F418-CE41-75F8-A2E7811C2282}"/>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TextBox 7">
            <a:extLst>
              <a:ext uri="{FF2B5EF4-FFF2-40B4-BE49-F238E27FC236}">
                <a16:creationId xmlns:a16="http://schemas.microsoft.com/office/drawing/2014/main" id="{FF3E1BD4-2035-075E-F603-FF15A4843BF4}"/>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9" name="TextBox 8">
            <a:extLst>
              <a:ext uri="{FF2B5EF4-FFF2-40B4-BE49-F238E27FC236}">
                <a16:creationId xmlns:a16="http://schemas.microsoft.com/office/drawing/2014/main" id="{BEE1709F-1DAC-362B-5A96-F1F9698AC28D}"/>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8884701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Left Brace 80"/>
          <p:cNvSpPr/>
          <p:nvPr/>
        </p:nvSpPr>
        <p:spPr>
          <a:xfrm>
            <a:off x="5181600" y="4742948"/>
            <a:ext cx="221117" cy="1169130"/>
          </a:xfrm>
          <a:prstGeom prst="leftBrace">
            <a:avLst>
              <a:gd name="adj1" fmla="val 85662"/>
              <a:gd name="adj2" fmla="val 48045"/>
            </a:avLst>
          </a:prstGeom>
          <a:ln w="28575">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no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rgbClr val="63A6E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A2"/>
          <p:cNvSpPr/>
          <p:nvPr/>
        </p:nvSpPr>
        <p:spPr>
          <a:xfrm>
            <a:off x="2670048" y="2779107"/>
            <a:ext cx="700087" cy="1828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B2"/>
          <p:cNvSpPr/>
          <p:nvPr/>
        </p:nvSpPr>
        <p:spPr>
          <a:xfrm>
            <a:off x="7606998" y="2785872"/>
            <a:ext cx="700087" cy="2743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C2"/>
          <p:cNvSpPr/>
          <p:nvPr/>
        </p:nvSpPr>
        <p:spPr>
          <a:xfrm>
            <a:off x="7606476" y="3165727"/>
            <a:ext cx="700087" cy="2743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D2"/>
          <p:cNvSpPr/>
          <p:nvPr/>
        </p:nvSpPr>
        <p:spPr>
          <a:xfrm>
            <a:off x="2670048" y="2900262"/>
            <a:ext cx="700087" cy="6400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F2"/>
          <p:cNvSpPr/>
          <p:nvPr/>
        </p:nvSpPr>
        <p:spPr>
          <a:xfrm>
            <a:off x="2670048" y="3234980"/>
            <a:ext cx="700087" cy="265176"/>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H2"/>
          <p:cNvSpPr/>
          <p:nvPr/>
        </p:nvSpPr>
        <p:spPr>
          <a:xfrm>
            <a:off x="2670048" y="3804574"/>
            <a:ext cx="700087" cy="7315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K2"/>
          <p:cNvSpPr/>
          <p:nvPr/>
        </p:nvSpPr>
        <p:spPr>
          <a:xfrm>
            <a:off x="2670048" y="4558675"/>
            <a:ext cx="700087" cy="237744"/>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O2"/>
          <p:cNvSpPr/>
          <p:nvPr/>
        </p:nvSpPr>
        <p:spPr>
          <a:xfrm>
            <a:off x="7608857" y="5879884"/>
            <a:ext cx="700087" cy="6400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P2"/>
          <p:cNvSpPr/>
          <p:nvPr/>
        </p:nvSpPr>
        <p:spPr>
          <a:xfrm>
            <a:off x="7607808" y="2936844"/>
            <a:ext cx="700087" cy="91440"/>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S2"/>
          <p:cNvSpPr/>
          <p:nvPr/>
        </p:nvSpPr>
        <p:spPr>
          <a:xfrm>
            <a:off x="7607808" y="3955577"/>
            <a:ext cx="700087" cy="137160"/>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V2"/>
          <p:cNvSpPr/>
          <p:nvPr/>
        </p:nvSpPr>
        <p:spPr>
          <a:xfrm>
            <a:off x="7607808" y="5184105"/>
            <a:ext cx="700087" cy="82296"/>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ETOTAL"/>
          <p:cNvSpPr/>
          <p:nvPr/>
        </p:nvSpPr>
        <p:spPr>
          <a:xfrm>
            <a:off x="2670048" y="3078852"/>
            <a:ext cx="700087" cy="2743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GTOTAL"/>
          <p:cNvSpPr/>
          <p:nvPr/>
        </p:nvSpPr>
        <p:spPr>
          <a:xfrm>
            <a:off x="2670048" y="3628930"/>
            <a:ext cx="700087" cy="36576"/>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ITOTAL"/>
          <p:cNvSpPr/>
          <p:nvPr/>
        </p:nvSpPr>
        <p:spPr>
          <a:xfrm>
            <a:off x="2670048" y="4014697"/>
            <a:ext cx="700087" cy="228600"/>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JTOTAL"/>
          <p:cNvSpPr/>
          <p:nvPr/>
        </p:nvSpPr>
        <p:spPr>
          <a:xfrm>
            <a:off x="2670048" y="4362358"/>
            <a:ext cx="700087" cy="10972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LTOTAL"/>
          <p:cNvSpPr/>
          <p:nvPr/>
        </p:nvSpPr>
        <p:spPr>
          <a:xfrm>
            <a:off x="2670048" y="4883859"/>
            <a:ext cx="700087" cy="146304"/>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MTOTAL"/>
          <p:cNvSpPr/>
          <p:nvPr/>
        </p:nvSpPr>
        <p:spPr>
          <a:xfrm>
            <a:off x="2670048" y="5121992"/>
            <a:ext cx="700087" cy="29260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NTOTAL"/>
          <p:cNvSpPr/>
          <p:nvPr/>
        </p:nvSpPr>
        <p:spPr>
          <a:xfrm>
            <a:off x="2670048" y="5517284"/>
            <a:ext cx="700087" cy="420624"/>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QTOTAL"/>
          <p:cNvSpPr/>
          <p:nvPr/>
        </p:nvSpPr>
        <p:spPr>
          <a:xfrm>
            <a:off x="7607808" y="3333642"/>
            <a:ext cx="700087" cy="15544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RTOTAL"/>
          <p:cNvSpPr/>
          <p:nvPr/>
        </p:nvSpPr>
        <p:spPr>
          <a:xfrm>
            <a:off x="7607808" y="3643203"/>
            <a:ext cx="700087" cy="155448"/>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TTOTAL"/>
          <p:cNvSpPr/>
          <p:nvPr/>
        </p:nvSpPr>
        <p:spPr>
          <a:xfrm>
            <a:off x="7607808" y="4248047"/>
            <a:ext cx="700087" cy="39319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UTOTAL"/>
          <p:cNvSpPr/>
          <p:nvPr/>
        </p:nvSpPr>
        <p:spPr>
          <a:xfrm>
            <a:off x="7607808" y="4786213"/>
            <a:ext cx="700087" cy="265176"/>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WTOTAL"/>
          <p:cNvSpPr/>
          <p:nvPr/>
        </p:nvSpPr>
        <p:spPr>
          <a:xfrm>
            <a:off x="7607808" y="5402718"/>
            <a:ext cx="700087" cy="347472"/>
          </a:xfrm>
          <a:prstGeom prst="rect">
            <a:avLst/>
          </a:prstGeom>
          <a:solidFill>
            <a:srgbClr val="63A6E2"/>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Rectangle 1"/>
          <p:cNvSpPr/>
          <p:nvPr/>
        </p:nvSpPr>
        <p:spPr>
          <a:xfrm>
            <a:off x="4011422" y="3867912"/>
            <a:ext cx="2952750" cy="92333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COMBINED RESULT IS THE TOTAL SUPPLEMENTAL FUNDING FOR EACH TRIBE.</a:t>
            </a:r>
          </a:p>
        </p:txBody>
      </p:sp>
      <p:sp>
        <p:nvSpPr>
          <p:cNvPr id="94" name="Rectangle: Rounded Corners 9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110" name="Action Button: Go Forward or Next 10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11" name="Action Button: Go Back or Previous 110">
            <a:hlinkClick r:id="rId2" action="ppaction://hlinksldjump" highlightClick="1"/>
          </p:cNvPr>
          <p:cNvSpPr/>
          <p:nvPr/>
        </p:nvSpPr>
        <p:spPr>
          <a:xfrm>
            <a:off x="3973290"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grpSp>
        <p:nvGrpSpPr>
          <p:cNvPr id="7" name="Group 6" hidden="1"/>
          <p:cNvGrpSpPr/>
          <p:nvPr/>
        </p:nvGrpSpPr>
        <p:grpSpPr>
          <a:xfrm>
            <a:off x="2592125" y="2679591"/>
            <a:ext cx="5772647" cy="3380986"/>
            <a:chOff x="2592125" y="2679591"/>
            <a:chExt cx="5772647" cy="3380986"/>
          </a:xfrm>
        </p:grpSpPr>
        <p:sp>
          <p:nvSpPr>
            <p:cNvPr id="4" name="Frame 3"/>
            <p:cNvSpPr/>
            <p:nvPr/>
          </p:nvSpPr>
          <p:spPr>
            <a:xfrm>
              <a:off x="2592125" y="2679591"/>
              <a:ext cx="5772647" cy="3380986"/>
            </a:xfrm>
            <a:prstGeom prst="frame">
              <a:avLst>
                <a:gd name="adj1" fmla="val 74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6" name="Straight Connector 5"/>
            <p:cNvCxnSpPr/>
            <p:nvPr/>
          </p:nvCxnSpPr>
          <p:spPr>
            <a:xfrm flipH="1">
              <a:off x="2592125" y="278587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2601647" y="292874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2604030" y="309067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flipH="1">
              <a:off x="2599266" y="336213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2604024" y="364551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flipH="1">
              <a:off x="2604034" y="383839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2604032" y="412653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flipH="1">
              <a:off x="2604032" y="441466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2604030" y="466946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H="1">
              <a:off x="2604030" y="4952835"/>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H="1">
              <a:off x="2604033" y="5267169"/>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flipH="1">
              <a:off x="2604032" y="5719606"/>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7318995" y="591010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flipH="1">
              <a:off x="7318993" y="5571963"/>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7318993" y="5221912"/>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7321376" y="491472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7318991" y="4443227"/>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7318986" y="401697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7321368" y="3712168"/>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flipH="1">
              <a:off x="7318987" y="3404984"/>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7321366" y="3176381"/>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flipH="1">
              <a:off x="7321364" y="2981110"/>
              <a:ext cx="10321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7321366" y="2795370"/>
              <a:ext cx="1032138" cy="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35836830"/>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Rectangle 2" hidden="1"/>
          <p:cNvSpPr/>
          <p:nvPr/>
        </p:nvSpPr>
        <p:spPr>
          <a:xfrm>
            <a:off x="739067" y="3735029"/>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4" name="Rectangle 3"/>
          <p:cNvSpPr/>
          <p:nvPr/>
        </p:nvSpPr>
        <p:spPr>
          <a:xfrm>
            <a:off x="1406554" y="4288179"/>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1240440" y="4835653"/>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9"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450296030"/>
      </p:ext>
    </p:extLst>
  </p:cSld>
  <p:clrMapOvr>
    <a:masterClrMapping/>
  </p:clrMapOvr>
  <mc:AlternateContent xmlns:mc="http://schemas.openxmlformats.org/markup-compatibility/2006" xmlns:p14="http://schemas.microsoft.com/office/powerpoint/2010/main">
    <mc:Choice Requires="p14">
      <p:transition spd="slow" p14:dur="2000" advClick="0" advTm="3000">
        <p:fade/>
      </p:transition>
    </mc:Choice>
    <mc:Fallback xmlns="">
      <p:transition spd="slow" advClick="0" advTm="3000">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TextBox 64">
            <a:extLst>
              <a:ext uri="{FF2B5EF4-FFF2-40B4-BE49-F238E27FC236}">
                <a16:creationId xmlns:a16="http://schemas.microsoft.com/office/drawing/2014/main" id="{5CCB1007-5FEB-44BE-9E4E-05F72B1CE846}"/>
              </a:ext>
            </a:extLst>
          </p:cNvPr>
          <p:cNvSpPr txBox="1"/>
          <p:nvPr/>
        </p:nvSpPr>
        <p:spPr>
          <a:xfrm>
            <a:off x="9153519" y="347766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1" name="TextBox 71">
            <a:extLst>
              <a:ext uri="{FF2B5EF4-FFF2-40B4-BE49-F238E27FC236}">
                <a16:creationId xmlns:a16="http://schemas.microsoft.com/office/drawing/2014/main" id="{4B9815AC-8D82-4F70-9A2B-631F0E10E5C7}"/>
              </a:ext>
            </a:extLst>
          </p:cNvPr>
          <p:cNvSpPr txBox="1"/>
          <p:nvPr/>
        </p:nvSpPr>
        <p:spPr>
          <a:xfrm>
            <a:off x="8957977" y="3203192"/>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72" name="!! TextBox 70">
            <a:extLst>
              <a:ext uri="{FF2B5EF4-FFF2-40B4-BE49-F238E27FC236}">
                <a16:creationId xmlns:a16="http://schemas.microsoft.com/office/drawing/2014/main" id="{F542A664-0BAD-4EE2-9D1D-7ECAC4013F6A}"/>
              </a:ext>
            </a:extLst>
          </p:cNvPr>
          <p:cNvSpPr txBox="1"/>
          <p:nvPr/>
        </p:nvSpPr>
        <p:spPr>
          <a:xfrm>
            <a:off x="848598" y="2608939"/>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3" name="TextBox 72">
            <a:extLst>
              <a:ext uri="{FF2B5EF4-FFF2-40B4-BE49-F238E27FC236}">
                <a16:creationId xmlns:a16="http://schemas.microsoft.com/office/drawing/2014/main" id="{DDEE1D88-7CA5-479B-A4C4-D239A27D2BF1}"/>
              </a:ext>
            </a:extLst>
          </p:cNvPr>
          <p:cNvSpPr txBox="1"/>
          <p:nvPr/>
        </p:nvSpPr>
        <p:spPr>
          <a:xfrm>
            <a:off x="-344476" y="3155855"/>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74" name="TextBox 73">
            <a:extLst>
              <a:ext uri="{FF2B5EF4-FFF2-40B4-BE49-F238E27FC236}">
                <a16:creationId xmlns:a16="http://schemas.microsoft.com/office/drawing/2014/main" id="{4F69D61A-B509-41A2-96BC-9D392D440CD7}"/>
              </a:ext>
            </a:extLst>
          </p:cNvPr>
          <p:cNvSpPr txBox="1"/>
          <p:nvPr/>
        </p:nvSpPr>
        <p:spPr>
          <a:xfrm>
            <a:off x="-388871" y="4282453"/>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75" name="TextBox 74">
            <a:extLst>
              <a:ext uri="{FF2B5EF4-FFF2-40B4-BE49-F238E27FC236}">
                <a16:creationId xmlns:a16="http://schemas.microsoft.com/office/drawing/2014/main" id="{87B0B529-87B7-4E4C-8E87-B97258157A01}"/>
              </a:ext>
            </a:extLst>
          </p:cNvPr>
          <p:cNvSpPr txBox="1"/>
          <p:nvPr/>
        </p:nvSpPr>
        <p:spPr>
          <a:xfrm>
            <a:off x="851490" y="4837239"/>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3C3B45"/>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3C3B45"/>
              </a:solidFill>
              <a:effectLst/>
              <a:uLnTx/>
              <a:uFillTx/>
            </a:endParaRPr>
          </a:p>
        </p:txBody>
      </p:sp>
      <p:sp>
        <p:nvSpPr>
          <p:cNvPr id="53" name="TextBox 52"/>
          <p:cNvSpPr txBox="1"/>
          <p:nvPr/>
        </p:nvSpPr>
        <p:spPr>
          <a:xfrm>
            <a:off x="9153519" y="3201055"/>
            <a:ext cx="2183378"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THE TRIBE’S TOTAL FUNDING ALLOCATED AT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$1,000,000.</a:t>
            </a:r>
            <a:endParaRPr kumimoji="0" lang="en-US" sz="1800" b="0" i="0" u="none" strike="noStrike" kern="0" cap="none" spc="0" normalizeH="0" baseline="0" noProof="0" dirty="0">
              <a:ln>
                <a:noFill/>
              </a:ln>
              <a:solidFill>
                <a:srgbClr val="91C0EB"/>
              </a:solidFill>
              <a:effectLst/>
              <a:uLnTx/>
              <a:uFillTx/>
            </a:endParaRPr>
          </a:p>
        </p:txBody>
      </p:sp>
      <p:sp>
        <p:nvSpPr>
          <p:cNvPr id="68" name="TextBox 67"/>
          <p:cNvSpPr txBox="1"/>
          <p:nvPr/>
        </p:nvSpPr>
        <p:spPr>
          <a:xfrm>
            <a:off x="159511" y="4013538"/>
            <a:ext cx="2550464" cy="203132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DISTRIBUTE THE REMAINING $5,000,000 TO EVERY TRIBE IN THE REGION IN PROPORTION TO THE TOTAL FUNDING ALLOCATED TO EACH TRIBE AT THIS POINT. </a:t>
            </a:r>
            <a:endParaRPr kumimoji="0" lang="en-US" sz="1800" b="0" i="0" u="none" strike="noStrike" kern="0" cap="none" spc="0" normalizeH="0" baseline="0" noProof="0" dirty="0">
              <a:ln>
                <a:noFill/>
              </a:ln>
              <a:solidFill>
                <a:srgbClr val="91C0EB"/>
              </a:solidFill>
              <a:effectLst/>
              <a:uLnTx/>
              <a:uFillTx/>
            </a:endParaRPr>
          </a:p>
        </p:txBody>
      </p:sp>
      <p:sp>
        <p:nvSpPr>
          <p:cNvPr id="69" name="TextBox 68"/>
          <p:cNvSpPr txBox="1"/>
          <p:nvPr/>
        </p:nvSpPr>
        <p:spPr>
          <a:xfrm>
            <a:off x="206734" y="2608630"/>
            <a:ext cx="2461674" cy="150810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IF THE TOTAL FUNDING DISTRIBUTED TO THE REGION UP TO THIS POINT (</a:t>
            </a:r>
            <a:r>
              <a:rPr kumimoji="0" lang="en-US" sz="2000" b="0" i="0" u="none" strike="noStrike" kern="0" cap="none" spc="0" normalizeH="0" baseline="0" noProof="0" dirty="0">
                <a:ln w="3175">
                  <a:solidFill>
                    <a:schemeClr val="bg1">
                      <a:lumMod val="50000"/>
                      <a:alpha val="50000"/>
                    </a:schemeClr>
                  </a:solidFill>
                </a:ln>
                <a:solidFill>
                  <a:srgbClr val="FFFFFF"/>
                </a:solidFill>
                <a:effectLst>
                  <a:outerShdw blurRad="50800" dist="38100" dir="2700000" algn="tl" rotWithShape="0">
                    <a:prstClr val="black">
                      <a:alpha val="40000"/>
                    </a:prstClr>
                  </a:outerShdw>
                </a:effectLst>
                <a:uLnTx/>
                <a:uFillTx/>
              </a:rPr>
              <a:t>A + B + C</a:t>
            </a: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 IS $50,000,000,</a:t>
            </a:r>
            <a:endParaRPr kumimoji="0" lang="en-US" sz="1800"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Rectangle 1"/>
          <p:cNvSpPr/>
          <p:nvPr/>
        </p:nvSpPr>
        <p:spPr>
          <a:xfrm>
            <a:off x="9599203" y="4325516"/>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3" name="Rectangle 2"/>
          <p:cNvSpPr/>
          <p:nvPr/>
        </p:nvSpPr>
        <p:spPr>
          <a:xfrm>
            <a:off x="739067" y="3735029"/>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4" name="Rectangle 3"/>
          <p:cNvSpPr/>
          <p:nvPr/>
        </p:nvSpPr>
        <p:spPr>
          <a:xfrm>
            <a:off x="1406554" y="4288179"/>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1240440" y="4835653"/>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9"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2369046"/>
      </p:ext>
    </p:extLst>
  </p:cSld>
  <p:clrMapOvr>
    <a:masterClrMapping/>
  </p:clrMapOvr>
  <mc:AlternateContent xmlns:mc="http://schemas.openxmlformats.org/markup-compatibility/2006" xmlns:p14="http://schemas.microsoft.com/office/powerpoint/2010/main">
    <mc:Choice Requires="p14">
      <p:transition spd="slow" p14:dur="2000" advClick="0" advTm="3000">
        <p:fade/>
      </p:transition>
    </mc:Choice>
    <mc:Fallback xmlns="">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1000"/>
                                  </p:stCondLst>
                                  <p:childTnLst>
                                    <p:set>
                                      <p:cBhvr>
                                        <p:cTn id="6" dur="1" fill="hold">
                                          <p:stCondLst>
                                            <p:cond delay="0"/>
                                          </p:stCondLst>
                                        </p:cTn>
                                        <p:tgtEl>
                                          <p:spTgt spid="70"/>
                                        </p:tgtEl>
                                        <p:attrNameLst>
                                          <p:attrName>style.visibility</p:attrName>
                                        </p:attrNameLst>
                                      </p:cBhvr>
                                      <p:to>
                                        <p:strVal val="visible"/>
                                      </p:to>
                                    </p:set>
                                  </p:childTnLst>
                                </p:cTn>
                              </p:par>
                              <p:par>
                                <p:cTn id="7" presetID="1" presetClass="entr" presetSubtype="0" fill="hold" grpId="0" nodeType="withEffect">
                                  <p:stCondLst>
                                    <p:cond delay="100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1000"/>
                                  </p:stCondLst>
                                  <p:childTnLst>
                                    <p:set>
                                      <p:cBhvr>
                                        <p:cTn id="10" dur="1" fill="hold">
                                          <p:stCondLst>
                                            <p:cond delay="0"/>
                                          </p:stCondLst>
                                        </p:cTn>
                                        <p:tgtEl>
                                          <p:spTgt spid="72"/>
                                        </p:tgtEl>
                                        <p:attrNameLst>
                                          <p:attrName>style.visibility</p:attrName>
                                        </p:attrNameLst>
                                      </p:cBhvr>
                                      <p:to>
                                        <p:strVal val="visible"/>
                                      </p:to>
                                    </p:set>
                                  </p:childTnLst>
                                </p:cTn>
                              </p:par>
                              <p:par>
                                <p:cTn id="11" presetID="1" presetClass="entr" presetSubtype="0" fill="hold" grpId="0" nodeType="withEffect">
                                  <p:stCondLst>
                                    <p:cond delay="100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1000"/>
                                  </p:stCondLst>
                                  <p:childTnLst>
                                    <p:set>
                                      <p:cBhvr>
                                        <p:cTn id="14" dur="1" fill="hold">
                                          <p:stCondLst>
                                            <p:cond delay="0"/>
                                          </p:stCondLst>
                                        </p:cTn>
                                        <p:tgtEl>
                                          <p:spTgt spid="74"/>
                                        </p:tgtEl>
                                        <p:attrNameLst>
                                          <p:attrName>style.visibility</p:attrName>
                                        </p:attrNameLst>
                                      </p:cBhvr>
                                      <p:to>
                                        <p:strVal val="visible"/>
                                      </p:to>
                                    </p:set>
                                  </p:childTnLst>
                                </p:cTn>
                              </p:par>
                              <p:par>
                                <p:cTn id="15" presetID="1" presetClass="entr" presetSubtype="0" fill="hold" grpId="0" nodeType="withEffect">
                                  <p:stCondLst>
                                    <p:cond delay="1000"/>
                                  </p:stCondLst>
                                  <p:childTnLst>
                                    <p:set>
                                      <p:cBhvr>
                                        <p:cTn id="16"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74" grpId="0"/>
      <p:bldP spid="75"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Rectangle 1"/>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3" name="Rectangle 2"/>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4" name="Rectangle 3"/>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39"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Box 64">
            <a:extLst>
              <a:ext uri="{FF2B5EF4-FFF2-40B4-BE49-F238E27FC236}">
                <a16:creationId xmlns:a16="http://schemas.microsoft.com/office/drawing/2014/main" id="{78D2B1F9-C45C-48BA-B4BF-406DCEFA58A9}"/>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0" name="TextBox 69">
            <a:extLst>
              <a:ext uri="{FF2B5EF4-FFF2-40B4-BE49-F238E27FC236}">
                <a16:creationId xmlns:a16="http://schemas.microsoft.com/office/drawing/2014/main" id="{EEBE4355-694B-458A-A362-3E45C9F5ABD2}"/>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71" name="!! TextBox 70">
            <a:extLst>
              <a:ext uri="{FF2B5EF4-FFF2-40B4-BE49-F238E27FC236}">
                <a16:creationId xmlns:a16="http://schemas.microsoft.com/office/drawing/2014/main" id="{F83E0AA1-938C-405D-A729-F2AC8AFAE2F3}"/>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2" name="TextBox 71">
            <a:extLst>
              <a:ext uri="{FF2B5EF4-FFF2-40B4-BE49-F238E27FC236}">
                <a16:creationId xmlns:a16="http://schemas.microsoft.com/office/drawing/2014/main" id="{FDD766E7-EDA1-4DBC-A8F1-845EABF1BB90}"/>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73" name="TextBox 72">
            <a:extLst>
              <a:ext uri="{FF2B5EF4-FFF2-40B4-BE49-F238E27FC236}">
                <a16:creationId xmlns:a16="http://schemas.microsoft.com/office/drawing/2014/main" id="{70777BF7-7D5F-4442-AC79-C44CE5B0B42F}"/>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74" name="TextBox 73">
            <a:extLst>
              <a:ext uri="{FF2B5EF4-FFF2-40B4-BE49-F238E27FC236}">
                <a16:creationId xmlns:a16="http://schemas.microsoft.com/office/drawing/2014/main" id="{BA7898BB-A748-4356-9AD9-A1CC402EC6D7}"/>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75" name="Rectangle 74">
            <a:extLst>
              <a:ext uri="{FF2B5EF4-FFF2-40B4-BE49-F238E27FC236}">
                <a16:creationId xmlns:a16="http://schemas.microsoft.com/office/drawing/2014/main" id="{1C674435-35C7-4925-A1E4-75BC1A835A60}"/>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76" name="Rectangle 75">
            <a:extLst>
              <a:ext uri="{FF2B5EF4-FFF2-40B4-BE49-F238E27FC236}">
                <a16:creationId xmlns:a16="http://schemas.microsoft.com/office/drawing/2014/main" id="{48514CC9-A389-487F-B647-7005F07788CA}"/>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77" name="Rectangle 76">
            <a:extLst>
              <a:ext uri="{FF2B5EF4-FFF2-40B4-BE49-F238E27FC236}">
                <a16:creationId xmlns:a16="http://schemas.microsoft.com/office/drawing/2014/main" id="{003286CA-22AC-465D-8AB9-06E064D4FFC9}"/>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40316014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000" advClick="0" advTm="3000">
        <p159:morph option="byObject"/>
      </p:transition>
    </mc:Choice>
    <mc:Fallback xmlns="">
      <p:transition spd="slow" advClick="0" advTm="3000">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TextBox 68"/>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2"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Rectangle 65">
            <a:extLst>
              <a:ext uri="{FF2B5EF4-FFF2-40B4-BE49-F238E27FC236}">
                <a16:creationId xmlns:a16="http://schemas.microsoft.com/office/drawing/2014/main" id="{A8F8F12B-07E9-4201-B04B-F8C3FFA0E542}"/>
              </a:ext>
            </a:extLst>
          </p:cNvPr>
          <p:cNvSpPr/>
          <p:nvPr/>
        </p:nvSpPr>
        <p:spPr>
          <a:xfrm>
            <a:off x="219383" y="3978737"/>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grpSp>
        <p:nvGrpSpPr>
          <p:cNvPr id="4" name="Group 3">
            <a:extLst>
              <a:ext uri="{FF2B5EF4-FFF2-40B4-BE49-F238E27FC236}">
                <a16:creationId xmlns:a16="http://schemas.microsoft.com/office/drawing/2014/main" id="{905E4873-88BE-4B31-9B1A-D76489FFB864}"/>
              </a:ext>
            </a:extLst>
          </p:cNvPr>
          <p:cNvGrpSpPr/>
          <p:nvPr/>
        </p:nvGrpSpPr>
        <p:grpSpPr>
          <a:xfrm>
            <a:off x="8269351" y="2793605"/>
            <a:ext cx="3709572" cy="2192366"/>
            <a:chOff x="8269351" y="2793605"/>
            <a:chExt cx="3709572" cy="2192366"/>
          </a:xfrm>
        </p:grpSpPr>
        <p:sp>
          <p:nvSpPr>
            <p:cNvPr id="68" name="Rectangle 67">
              <a:extLst>
                <a:ext uri="{FF2B5EF4-FFF2-40B4-BE49-F238E27FC236}">
                  <a16:creationId xmlns:a16="http://schemas.microsoft.com/office/drawing/2014/main" id="{89F62608-2664-43B5-8180-4E4128E1046B}"/>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1" name="Rectangle 70">
              <a:extLst>
                <a:ext uri="{FF2B5EF4-FFF2-40B4-BE49-F238E27FC236}">
                  <a16:creationId xmlns:a16="http://schemas.microsoft.com/office/drawing/2014/main" id="{21772E5D-1EDF-4536-9ACB-1097E40F6717}"/>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2" name="Rectangle 71">
              <a:extLst>
                <a:ext uri="{FF2B5EF4-FFF2-40B4-BE49-F238E27FC236}">
                  <a16:creationId xmlns:a16="http://schemas.microsoft.com/office/drawing/2014/main" id="{8B708E37-A3DB-4D6C-AF74-4C5551E07C32}"/>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3" name="TextBox 72">
              <a:extLst>
                <a:ext uri="{FF2B5EF4-FFF2-40B4-BE49-F238E27FC236}">
                  <a16:creationId xmlns:a16="http://schemas.microsoft.com/office/drawing/2014/main" id="{B334467E-E52D-4D9F-8AC1-5009028C42A2}"/>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4" name="TextBox 73">
              <a:extLst>
                <a:ext uri="{FF2B5EF4-FFF2-40B4-BE49-F238E27FC236}">
                  <a16:creationId xmlns:a16="http://schemas.microsoft.com/office/drawing/2014/main" id="{62790966-61CE-4C36-B4F9-C4C64758C961}"/>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75" name="!! TextBox 70">
              <a:extLst>
                <a:ext uri="{FF2B5EF4-FFF2-40B4-BE49-F238E27FC236}">
                  <a16:creationId xmlns:a16="http://schemas.microsoft.com/office/drawing/2014/main" id="{2E5C469F-AFC0-45DA-AC10-B871C58296B3}"/>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6" name="TextBox 75">
              <a:extLst>
                <a:ext uri="{FF2B5EF4-FFF2-40B4-BE49-F238E27FC236}">
                  <a16:creationId xmlns:a16="http://schemas.microsoft.com/office/drawing/2014/main" id="{1CEBA7EF-D1CD-46A6-A105-9256730319F6}"/>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77" name="TextBox 76">
              <a:extLst>
                <a:ext uri="{FF2B5EF4-FFF2-40B4-BE49-F238E27FC236}">
                  <a16:creationId xmlns:a16="http://schemas.microsoft.com/office/drawing/2014/main" id="{D20DD3BE-B837-4F23-BA5D-E10DAA51FD50}"/>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79" name="TextBox 78">
              <a:extLst>
                <a:ext uri="{FF2B5EF4-FFF2-40B4-BE49-F238E27FC236}">
                  <a16:creationId xmlns:a16="http://schemas.microsoft.com/office/drawing/2014/main" id="{6BD4074D-7593-4432-A18E-AA2F704C7096}"/>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0" name="Rectangle 79">
              <a:extLst>
                <a:ext uri="{FF2B5EF4-FFF2-40B4-BE49-F238E27FC236}">
                  <a16:creationId xmlns:a16="http://schemas.microsoft.com/office/drawing/2014/main" id="{D244848A-C69A-4B9B-85DB-D4FAE173BF23}"/>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1" name="Rectangle 80">
              <a:extLst>
                <a:ext uri="{FF2B5EF4-FFF2-40B4-BE49-F238E27FC236}">
                  <a16:creationId xmlns:a16="http://schemas.microsoft.com/office/drawing/2014/main" id="{2F47C114-84B0-474A-935E-D377084F0181}"/>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2" name="Rectangle 81">
              <a:extLst>
                <a:ext uri="{FF2B5EF4-FFF2-40B4-BE49-F238E27FC236}">
                  <a16:creationId xmlns:a16="http://schemas.microsoft.com/office/drawing/2014/main" id="{53FA1CA8-5ED8-4FA9-BA30-28EDE1BD1B64}"/>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
        <p:nvSpPr>
          <p:cNvPr id="83" name="Rectangle 82">
            <a:extLst>
              <a:ext uri="{FF2B5EF4-FFF2-40B4-BE49-F238E27FC236}">
                <a16:creationId xmlns:a16="http://schemas.microsoft.com/office/drawing/2014/main" id="{E23656EA-DE3C-4C37-AE2A-8CB450826BB2}"/>
              </a:ext>
            </a:extLst>
          </p:cNvPr>
          <p:cNvSpPr/>
          <p:nvPr/>
        </p:nvSpPr>
        <p:spPr>
          <a:xfrm>
            <a:off x="10626417" y="2796299"/>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84" name="Rectangle 83">
            <a:extLst>
              <a:ext uri="{FF2B5EF4-FFF2-40B4-BE49-F238E27FC236}">
                <a16:creationId xmlns:a16="http://schemas.microsoft.com/office/drawing/2014/main" id="{1989E20D-1C01-46AA-8185-A1977922B984}"/>
              </a:ext>
            </a:extLst>
          </p:cNvPr>
          <p:cNvSpPr/>
          <p:nvPr/>
        </p:nvSpPr>
        <p:spPr>
          <a:xfrm>
            <a:off x="10626417" y="337799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Tree>
    <p:extLst>
      <p:ext uri="{BB962C8B-B14F-4D97-AF65-F5344CB8AC3E}">
        <p14:creationId xmlns:p14="http://schemas.microsoft.com/office/powerpoint/2010/main" val="805358458"/>
      </p:ext>
    </p:extLst>
  </p:cSld>
  <p:clrMapOvr>
    <a:masterClrMapping/>
  </p:clrMapOvr>
  <mc:AlternateContent xmlns:mc="http://schemas.openxmlformats.org/markup-compatibility/2006" xmlns:p14="http://schemas.microsoft.com/office/powerpoint/2010/main">
    <mc:Choice Requires="p14">
      <p:transition spd="med" p14:dur="700" advClick="0" advTm="9000">
        <p:fade/>
      </p:transition>
    </mc:Choice>
    <mc:Fallback xmlns="">
      <p:transition spd="med" advClick="0" advTm="9000">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TextBox 68"/>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Rectangle 1"/>
          <p:cNvSpPr/>
          <p:nvPr/>
        </p:nvSpPr>
        <p:spPr>
          <a:xfrm>
            <a:off x="5337459" y="3516618"/>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3" name="Rectangle 2"/>
          <p:cNvSpPr/>
          <p:nvPr/>
        </p:nvSpPr>
        <p:spPr>
          <a:xfrm>
            <a:off x="5267785" y="386785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3529281" y="3671110"/>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39" name="Rectangle 38"/>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cxnSp>
        <p:nvCxnSpPr>
          <p:cNvPr id="8" name="Straight Connector 7"/>
          <p:cNvCxnSpPr>
            <a:stCxn id="39" idx="3"/>
          </p:cNvCxnSpPr>
          <p:nvPr/>
        </p:nvCxnSpPr>
        <p:spPr>
          <a:xfrm>
            <a:off x="5205701" y="3855776"/>
            <a:ext cx="1433224" cy="0"/>
          </a:xfrm>
          <a:prstGeom prst="line">
            <a:avLst/>
          </a:prstGeom>
          <a:ln w="28575">
            <a:solidFill>
              <a:srgbClr val="91C0EB"/>
            </a:solidFill>
          </a:ln>
        </p:spPr>
        <p:style>
          <a:lnRef idx="1">
            <a:schemeClr val="accent1"/>
          </a:lnRef>
          <a:fillRef idx="0">
            <a:schemeClr val="accent1"/>
          </a:fillRef>
          <a:effectRef idx="0">
            <a:schemeClr val="accent1"/>
          </a:effectRef>
          <a:fontRef idx="minor">
            <a:schemeClr val="tx1"/>
          </a:fontRef>
        </p:style>
      </p:cxnSp>
      <p:sp>
        <p:nvSpPr>
          <p:cNvPr id="41" name="Rectangle: Rounded Corners 40">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2"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1" name="Group 70">
            <a:extLst>
              <a:ext uri="{FF2B5EF4-FFF2-40B4-BE49-F238E27FC236}">
                <a16:creationId xmlns:a16="http://schemas.microsoft.com/office/drawing/2014/main" id="{ECBE1320-B2A8-4A2B-BD6F-A8A96B0C3226}"/>
              </a:ext>
            </a:extLst>
          </p:cNvPr>
          <p:cNvGrpSpPr/>
          <p:nvPr/>
        </p:nvGrpSpPr>
        <p:grpSpPr>
          <a:xfrm>
            <a:off x="8269351" y="2793605"/>
            <a:ext cx="3709572" cy="2192366"/>
            <a:chOff x="8269351" y="2793605"/>
            <a:chExt cx="3709572" cy="2192366"/>
          </a:xfrm>
        </p:grpSpPr>
        <p:sp>
          <p:nvSpPr>
            <p:cNvPr id="72" name="Rectangle 71">
              <a:extLst>
                <a:ext uri="{FF2B5EF4-FFF2-40B4-BE49-F238E27FC236}">
                  <a16:creationId xmlns:a16="http://schemas.microsoft.com/office/drawing/2014/main" id="{4762338C-E610-4BD3-8A9D-AABF2B1DE143}"/>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3" name="Rectangle 72">
              <a:extLst>
                <a:ext uri="{FF2B5EF4-FFF2-40B4-BE49-F238E27FC236}">
                  <a16:creationId xmlns:a16="http://schemas.microsoft.com/office/drawing/2014/main" id="{A8A4B60F-7048-4BB1-AC49-9E59F4FCF777}"/>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4" name="Rectangle 73">
              <a:extLst>
                <a:ext uri="{FF2B5EF4-FFF2-40B4-BE49-F238E27FC236}">
                  <a16:creationId xmlns:a16="http://schemas.microsoft.com/office/drawing/2014/main" id="{EAD7096D-E87E-42CC-A550-97188F634665}"/>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5" name="TextBox 74">
              <a:extLst>
                <a:ext uri="{FF2B5EF4-FFF2-40B4-BE49-F238E27FC236}">
                  <a16:creationId xmlns:a16="http://schemas.microsoft.com/office/drawing/2014/main" id="{6C08F44F-B2E2-44DC-9305-37A6DF911A8D}"/>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6" name="TextBox 75">
              <a:extLst>
                <a:ext uri="{FF2B5EF4-FFF2-40B4-BE49-F238E27FC236}">
                  <a16:creationId xmlns:a16="http://schemas.microsoft.com/office/drawing/2014/main" id="{6823540E-3004-4A63-B09D-AED6F65CFE49}"/>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77" name="!! TextBox 70">
              <a:extLst>
                <a:ext uri="{FF2B5EF4-FFF2-40B4-BE49-F238E27FC236}">
                  <a16:creationId xmlns:a16="http://schemas.microsoft.com/office/drawing/2014/main" id="{5895117A-1137-4490-979E-F7C26FFFB971}"/>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9" name="TextBox 78">
              <a:extLst>
                <a:ext uri="{FF2B5EF4-FFF2-40B4-BE49-F238E27FC236}">
                  <a16:creationId xmlns:a16="http://schemas.microsoft.com/office/drawing/2014/main" id="{D97C047A-885A-4434-85CB-A0B34D8A715A}"/>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80" name="TextBox 79">
              <a:extLst>
                <a:ext uri="{FF2B5EF4-FFF2-40B4-BE49-F238E27FC236}">
                  <a16:creationId xmlns:a16="http://schemas.microsoft.com/office/drawing/2014/main" id="{911556D0-2417-4822-BDB7-DFC984510FC5}"/>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81" name="TextBox 80">
              <a:extLst>
                <a:ext uri="{FF2B5EF4-FFF2-40B4-BE49-F238E27FC236}">
                  <a16:creationId xmlns:a16="http://schemas.microsoft.com/office/drawing/2014/main" id="{8DDC9970-7F8E-4E60-8D0C-6AF92BD7E17C}"/>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2" name="Rectangle 81">
              <a:extLst>
                <a:ext uri="{FF2B5EF4-FFF2-40B4-BE49-F238E27FC236}">
                  <a16:creationId xmlns:a16="http://schemas.microsoft.com/office/drawing/2014/main" id="{8E5AB27E-E1D8-4B81-807B-B7B8F2960710}"/>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3" name="Rectangle 82">
              <a:extLst>
                <a:ext uri="{FF2B5EF4-FFF2-40B4-BE49-F238E27FC236}">
                  <a16:creationId xmlns:a16="http://schemas.microsoft.com/office/drawing/2014/main" id="{4085F3FD-D5DE-4FE2-9A91-49C19D67B34C}"/>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4" name="Rectangle 83">
              <a:extLst>
                <a:ext uri="{FF2B5EF4-FFF2-40B4-BE49-F238E27FC236}">
                  <a16:creationId xmlns:a16="http://schemas.microsoft.com/office/drawing/2014/main" id="{86F2E714-6A83-445E-8C65-BAB1989F1DB0}"/>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Tree>
    <p:extLst>
      <p:ext uri="{BB962C8B-B14F-4D97-AF65-F5344CB8AC3E}">
        <p14:creationId xmlns:p14="http://schemas.microsoft.com/office/powerpoint/2010/main" val="3312862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000" advClick="0" advTm="4000">
        <p159:morph option="byObject"/>
      </p:transition>
    </mc:Choice>
    <mc:Fallback xmlns="">
      <p:transition spd="slow" advClick="0" advTm="4000">
        <p:fade/>
      </p:transition>
    </mc:Fallback>
  </mc:AlternateContent>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Rectangle 4"/>
          <p:cNvSpPr/>
          <p:nvPr/>
        </p:nvSpPr>
        <p:spPr>
          <a:xfrm>
            <a:off x="3529281" y="3671110"/>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39" name="Rectangle 38"/>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1" name="Rectangle 40"/>
          <p:cNvSpPr/>
          <p:nvPr/>
        </p:nvSpPr>
        <p:spPr>
          <a:xfrm>
            <a:off x="6725130"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2" name="Rectangle 41"/>
          <p:cNvSpPr/>
          <p:nvPr/>
        </p:nvSpPr>
        <p:spPr>
          <a:xfrm>
            <a:off x="6931180" y="3668042"/>
            <a:ext cx="593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0.02</a:t>
            </a:r>
            <a:endParaRPr kumimoji="0" lang="en-US" sz="1800" b="0" i="0" u="none" strike="noStrike" kern="0" cap="none" spc="0" normalizeH="0" baseline="0" noProof="0" dirty="0">
              <a:ln>
                <a:noFill/>
              </a:ln>
              <a:solidFill>
                <a:srgbClr val="91C0EB"/>
              </a:solidFill>
              <a:effectLst/>
              <a:uLnTx/>
              <a:uFillTx/>
            </a:endParaRPr>
          </a:p>
        </p:txBody>
      </p:sp>
      <p:sp>
        <p:nvSpPr>
          <p:cNvPr id="44" name="Rectangle: Rounded Corners 43">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3"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TextBox 69">
            <a:extLst>
              <a:ext uri="{FF2B5EF4-FFF2-40B4-BE49-F238E27FC236}">
                <a16:creationId xmlns:a16="http://schemas.microsoft.com/office/drawing/2014/main" id="{169DC6C2-E137-40DF-BDBD-954A4BB352D9}"/>
              </a:ext>
            </a:extLst>
          </p:cNvPr>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grpSp>
        <p:nvGrpSpPr>
          <p:cNvPr id="71" name="Group 70">
            <a:extLst>
              <a:ext uri="{FF2B5EF4-FFF2-40B4-BE49-F238E27FC236}">
                <a16:creationId xmlns:a16="http://schemas.microsoft.com/office/drawing/2014/main" id="{FA331615-3EF7-4B60-90B6-DED2C772BE35}"/>
              </a:ext>
            </a:extLst>
          </p:cNvPr>
          <p:cNvGrpSpPr/>
          <p:nvPr/>
        </p:nvGrpSpPr>
        <p:grpSpPr>
          <a:xfrm>
            <a:off x="8269351" y="2793605"/>
            <a:ext cx="3709572" cy="2192366"/>
            <a:chOff x="8269351" y="2793605"/>
            <a:chExt cx="3709572" cy="2192366"/>
          </a:xfrm>
        </p:grpSpPr>
        <p:sp>
          <p:nvSpPr>
            <p:cNvPr id="72" name="Rectangle 71">
              <a:extLst>
                <a:ext uri="{FF2B5EF4-FFF2-40B4-BE49-F238E27FC236}">
                  <a16:creationId xmlns:a16="http://schemas.microsoft.com/office/drawing/2014/main" id="{385A7840-E80F-49FC-AA7B-2FA4C04AB03B}"/>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3" name="Rectangle 72">
              <a:extLst>
                <a:ext uri="{FF2B5EF4-FFF2-40B4-BE49-F238E27FC236}">
                  <a16:creationId xmlns:a16="http://schemas.microsoft.com/office/drawing/2014/main" id="{CBE9C8E8-C6AF-424E-934B-E3768A36E047}"/>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5" name="Rectangle 74">
              <a:extLst>
                <a:ext uri="{FF2B5EF4-FFF2-40B4-BE49-F238E27FC236}">
                  <a16:creationId xmlns:a16="http://schemas.microsoft.com/office/drawing/2014/main" id="{B08B3F27-4086-41CF-A6C3-CFFA8B15F4CE}"/>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6" name="TextBox 75">
              <a:extLst>
                <a:ext uri="{FF2B5EF4-FFF2-40B4-BE49-F238E27FC236}">
                  <a16:creationId xmlns:a16="http://schemas.microsoft.com/office/drawing/2014/main" id="{7BEFBC64-08B1-4FB6-B6B9-11B4BA92B6F9}"/>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7" name="TextBox 76">
              <a:extLst>
                <a:ext uri="{FF2B5EF4-FFF2-40B4-BE49-F238E27FC236}">
                  <a16:creationId xmlns:a16="http://schemas.microsoft.com/office/drawing/2014/main" id="{B282F9AD-F71B-4FAE-B9DE-EBBD1F97E5CB}"/>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79" name="!! TextBox 70">
              <a:extLst>
                <a:ext uri="{FF2B5EF4-FFF2-40B4-BE49-F238E27FC236}">
                  <a16:creationId xmlns:a16="http://schemas.microsoft.com/office/drawing/2014/main" id="{E0A2856C-3864-46C8-A0FB-9125FEF8FCB0}"/>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0" name="TextBox 79">
              <a:extLst>
                <a:ext uri="{FF2B5EF4-FFF2-40B4-BE49-F238E27FC236}">
                  <a16:creationId xmlns:a16="http://schemas.microsoft.com/office/drawing/2014/main" id="{DD7915A0-1B23-4FDF-9959-E6F7CEAFA289}"/>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81" name="TextBox 80">
              <a:extLst>
                <a:ext uri="{FF2B5EF4-FFF2-40B4-BE49-F238E27FC236}">
                  <a16:creationId xmlns:a16="http://schemas.microsoft.com/office/drawing/2014/main" id="{D73161B4-1BF3-41A1-BE2B-80EFC86A86D6}"/>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82" name="TextBox 81">
              <a:extLst>
                <a:ext uri="{FF2B5EF4-FFF2-40B4-BE49-F238E27FC236}">
                  <a16:creationId xmlns:a16="http://schemas.microsoft.com/office/drawing/2014/main" id="{9E3AAD1B-17DE-41F9-A674-3A297AC0A34A}"/>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3" name="Rectangle 82">
              <a:extLst>
                <a:ext uri="{FF2B5EF4-FFF2-40B4-BE49-F238E27FC236}">
                  <a16:creationId xmlns:a16="http://schemas.microsoft.com/office/drawing/2014/main" id="{35B6DA53-BB04-4836-AC82-942DC2DF4AA7}"/>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4" name="Rectangle 83">
              <a:extLst>
                <a:ext uri="{FF2B5EF4-FFF2-40B4-BE49-F238E27FC236}">
                  <a16:creationId xmlns:a16="http://schemas.microsoft.com/office/drawing/2014/main" id="{83006537-1A80-42A0-9CCA-CCA30C1C7002}"/>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5" name="Rectangle 84">
              <a:extLst>
                <a:ext uri="{FF2B5EF4-FFF2-40B4-BE49-F238E27FC236}">
                  <a16:creationId xmlns:a16="http://schemas.microsoft.com/office/drawing/2014/main" id="{ED1CD75B-E466-4D2C-A8DE-BC9EB0FAFEDF}"/>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
        <p:nvSpPr>
          <p:cNvPr id="86" name="Rectangle 85">
            <a:extLst>
              <a:ext uri="{FF2B5EF4-FFF2-40B4-BE49-F238E27FC236}">
                <a16:creationId xmlns:a16="http://schemas.microsoft.com/office/drawing/2014/main" id="{8475384E-3167-410C-ABAD-AACD74DA5C47}"/>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4" name="Rectangle 3">
            <a:extLst>
              <a:ext uri="{FF2B5EF4-FFF2-40B4-BE49-F238E27FC236}">
                <a16:creationId xmlns:a16="http://schemas.microsoft.com/office/drawing/2014/main" id="{26FE5383-BACF-FE0A-532A-061F0E09631C}"/>
              </a:ext>
            </a:extLst>
          </p:cNvPr>
          <p:cNvSpPr/>
          <p:nvPr/>
        </p:nvSpPr>
        <p:spPr>
          <a:xfrm>
            <a:off x="5337459" y="3516618"/>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6" name="Rectangle 5">
            <a:extLst>
              <a:ext uri="{FF2B5EF4-FFF2-40B4-BE49-F238E27FC236}">
                <a16:creationId xmlns:a16="http://schemas.microsoft.com/office/drawing/2014/main" id="{B8B464D2-4EC2-3D7F-F1FD-26428A1FA1AB}"/>
              </a:ext>
            </a:extLst>
          </p:cNvPr>
          <p:cNvSpPr/>
          <p:nvPr/>
        </p:nvSpPr>
        <p:spPr>
          <a:xfrm>
            <a:off x="5267785" y="386785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cxnSp>
        <p:nvCxnSpPr>
          <p:cNvPr id="7" name="Straight Connector 6">
            <a:extLst>
              <a:ext uri="{FF2B5EF4-FFF2-40B4-BE49-F238E27FC236}">
                <a16:creationId xmlns:a16="http://schemas.microsoft.com/office/drawing/2014/main" id="{6DCD9028-64A4-3D84-9F35-F7479AF62018}"/>
              </a:ext>
            </a:extLst>
          </p:cNvPr>
          <p:cNvCxnSpPr/>
          <p:nvPr/>
        </p:nvCxnSpPr>
        <p:spPr>
          <a:xfrm>
            <a:off x="5205701" y="3855776"/>
            <a:ext cx="1433224" cy="0"/>
          </a:xfrm>
          <a:prstGeom prst="line">
            <a:avLst/>
          </a:prstGeom>
          <a:ln w="28575">
            <a:solidFill>
              <a:srgbClr val="91C0E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510911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Rectangle 3"/>
          <p:cNvSpPr/>
          <p:nvPr/>
        </p:nvSpPr>
        <p:spPr>
          <a:xfrm>
            <a:off x="3414387" y="4626039"/>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3529281" y="3671110"/>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39" name="Rectangle 38"/>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1" name="Rectangle 40"/>
          <p:cNvSpPr/>
          <p:nvPr/>
        </p:nvSpPr>
        <p:spPr>
          <a:xfrm>
            <a:off x="5482080" y="4601789"/>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2" name="Rectangle 41"/>
          <p:cNvSpPr/>
          <p:nvPr/>
        </p:nvSpPr>
        <p:spPr>
          <a:xfrm>
            <a:off x="4972625" y="4615046"/>
            <a:ext cx="593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0.02</a:t>
            </a:r>
            <a:endParaRPr kumimoji="0" lang="en-US" sz="1800" b="0" i="0" u="none" strike="noStrike" kern="0" cap="none" spc="0" normalizeH="0" baseline="0" noProof="0" dirty="0">
              <a:ln>
                <a:noFill/>
              </a:ln>
              <a:solidFill>
                <a:srgbClr val="91C0EB"/>
              </a:solidFill>
              <a:effectLst/>
              <a:uLnTx/>
              <a:uFillTx/>
            </a:endParaRPr>
          </a:p>
        </p:txBody>
      </p:sp>
      <p:sp>
        <p:nvSpPr>
          <p:cNvPr id="43" name="Rectangle 42"/>
          <p:cNvSpPr/>
          <p:nvPr/>
        </p:nvSpPr>
        <p:spPr>
          <a:xfrm>
            <a:off x="4582775" y="4629939"/>
            <a:ext cx="389850"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latin typeface="Wingdings 2" panose="05020102010507070707" pitchFamily="18" charset="2"/>
              </a:rPr>
              <a:t>Ð</a:t>
            </a:r>
          </a:p>
        </p:txBody>
      </p:sp>
      <p:sp>
        <p:nvSpPr>
          <p:cNvPr id="45" name="Rectangle: Rounded Corners 44">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4"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TextBox 69">
            <a:extLst>
              <a:ext uri="{FF2B5EF4-FFF2-40B4-BE49-F238E27FC236}">
                <a16:creationId xmlns:a16="http://schemas.microsoft.com/office/drawing/2014/main" id="{A157783D-A872-439B-AC32-04234DF587E7}"/>
              </a:ext>
            </a:extLst>
          </p:cNvPr>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grpSp>
        <p:nvGrpSpPr>
          <p:cNvPr id="71" name="Group 70">
            <a:extLst>
              <a:ext uri="{FF2B5EF4-FFF2-40B4-BE49-F238E27FC236}">
                <a16:creationId xmlns:a16="http://schemas.microsoft.com/office/drawing/2014/main" id="{124F75CC-3612-4705-996C-1F6793851CA8}"/>
              </a:ext>
            </a:extLst>
          </p:cNvPr>
          <p:cNvGrpSpPr/>
          <p:nvPr/>
        </p:nvGrpSpPr>
        <p:grpSpPr>
          <a:xfrm>
            <a:off x="8269351" y="2793605"/>
            <a:ext cx="3709572" cy="2192366"/>
            <a:chOff x="8269351" y="2793605"/>
            <a:chExt cx="3709572" cy="2192366"/>
          </a:xfrm>
        </p:grpSpPr>
        <p:sp>
          <p:nvSpPr>
            <p:cNvPr id="72" name="Rectangle 71">
              <a:extLst>
                <a:ext uri="{FF2B5EF4-FFF2-40B4-BE49-F238E27FC236}">
                  <a16:creationId xmlns:a16="http://schemas.microsoft.com/office/drawing/2014/main" id="{2B6F3AEB-3023-4028-BFED-A2541D4DB049}"/>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3" name="Rectangle 72">
              <a:extLst>
                <a:ext uri="{FF2B5EF4-FFF2-40B4-BE49-F238E27FC236}">
                  <a16:creationId xmlns:a16="http://schemas.microsoft.com/office/drawing/2014/main" id="{BF7AB518-C38B-4DCC-BCAE-223F074D4AA2}"/>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5" name="Rectangle 74">
              <a:extLst>
                <a:ext uri="{FF2B5EF4-FFF2-40B4-BE49-F238E27FC236}">
                  <a16:creationId xmlns:a16="http://schemas.microsoft.com/office/drawing/2014/main" id="{AE22FB0C-4180-4D8A-A286-F2BBC5701CE1}"/>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7" name="TextBox 76">
              <a:extLst>
                <a:ext uri="{FF2B5EF4-FFF2-40B4-BE49-F238E27FC236}">
                  <a16:creationId xmlns:a16="http://schemas.microsoft.com/office/drawing/2014/main" id="{51711425-57A0-4BBD-9D22-5C5EE6F54C89}"/>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79" name="TextBox 78">
              <a:extLst>
                <a:ext uri="{FF2B5EF4-FFF2-40B4-BE49-F238E27FC236}">
                  <a16:creationId xmlns:a16="http://schemas.microsoft.com/office/drawing/2014/main" id="{484594F2-67B2-407D-B5D4-22AAF7130610}"/>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80" name="!! TextBox 70">
              <a:extLst>
                <a:ext uri="{FF2B5EF4-FFF2-40B4-BE49-F238E27FC236}">
                  <a16:creationId xmlns:a16="http://schemas.microsoft.com/office/drawing/2014/main" id="{C9D9EA67-2BA1-4BB2-9224-14885741369C}"/>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1" name="TextBox 80">
              <a:extLst>
                <a:ext uri="{FF2B5EF4-FFF2-40B4-BE49-F238E27FC236}">
                  <a16:creationId xmlns:a16="http://schemas.microsoft.com/office/drawing/2014/main" id="{A66FE493-072F-499C-963A-394A6F23FDD9}"/>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82" name="TextBox 81">
              <a:extLst>
                <a:ext uri="{FF2B5EF4-FFF2-40B4-BE49-F238E27FC236}">
                  <a16:creationId xmlns:a16="http://schemas.microsoft.com/office/drawing/2014/main" id="{4BCC1A0B-52F8-4D92-BB85-06B37BA44C5E}"/>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83" name="TextBox 82">
              <a:extLst>
                <a:ext uri="{FF2B5EF4-FFF2-40B4-BE49-F238E27FC236}">
                  <a16:creationId xmlns:a16="http://schemas.microsoft.com/office/drawing/2014/main" id="{BD84E093-42DB-46F3-AF0A-312E1477755B}"/>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4" name="Rectangle 83">
              <a:extLst>
                <a:ext uri="{FF2B5EF4-FFF2-40B4-BE49-F238E27FC236}">
                  <a16:creationId xmlns:a16="http://schemas.microsoft.com/office/drawing/2014/main" id="{4CE670DD-C102-4A7B-A474-E3F5DE8F7B3E}"/>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5" name="Rectangle 84">
              <a:extLst>
                <a:ext uri="{FF2B5EF4-FFF2-40B4-BE49-F238E27FC236}">
                  <a16:creationId xmlns:a16="http://schemas.microsoft.com/office/drawing/2014/main" id="{25BE4FBC-146D-41C9-A1E1-EB960FCAD5C0}"/>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6" name="Rectangle 85">
              <a:extLst>
                <a:ext uri="{FF2B5EF4-FFF2-40B4-BE49-F238E27FC236}">
                  <a16:creationId xmlns:a16="http://schemas.microsoft.com/office/drawing/2014/main" id="{B833B3C4-0A80-4B28-9522-53AAEA5499FE}"/>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
        <p:nvSpPr>
          <p:cNvPr id="6" name="Rectangle 5">
            <a:extLst>
              <a:ext uri="{FF2B5EF4-FFF2-40B4-BE49-F238E27FC236}">
                <a16:creationId xmlns:a16="http://schemas.microsoft.com/office/drawing/2014/main" id="{3EE8ABE2-68A0-B748-752B-41A2BA9F6FA3}"/>
              </a:ext>
            </a:extLst>
          </p:cNvPr>
          <p:cNvSpPr/>
          <p:nvPr/>
        </p:nvSpPr>
        <p:spPr>
          <a:xfrm>
            <a:off x="5337459" y="3516618"/>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 name="Rectangle 6">
            <a:extLst>
              <a:ext uri="{FF2B5EF4-FFF2-40B4-BE49-F238E27FC236}">
                <a16:creationId xmlns:a16="http://schemas.microsoft.com/office/drawing/2014/main" id="{B1C4C6E6-7332-8C06-04DC-E7AA6EA3CC8E}"/>
              </a:ext>
            </a:extLst>
          </p:cNvPr>
          <p:cNvSpPr/>
          <p:nvPr/>
        </p:nvSpPr>
        <p:spPr>
          <a:xfrm>
            <a:off x="5267785" y="386785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cxnSp>
        <p:nvCxnSpPr>
          <p:cNvPr id="9" name="Straight Connector 8">
            <a:extLst>
              <a:ext uri="{FF2B5EF4-FFF2-40B4-BE49-F238E27FC236}">
                <a16:creationId xmlns:a16="http://schemas.microsoft.com/office/drawing/2014/main" id="{344DF92E-D3D8-6F70-2D91-EB09AAE87137}"/>
              </a:ext>
            </a:extLst>
          </p:cNvPr>
          <p:cNvCxnSpPr/>
          <p:nvPr/>
        </p:nvCxnSpPr>
        <p:spPr>
          <a:xfrm>
            <a:off x="5205701" y="3855776"/>
            <a:ext cx="1433224" cy="0"/>
          </a:xfrm>
          <a:prstGeom prst="line">
            <a:avLst/>
          </a:prstGeom>
          <a:ln w="28575">
            <a:solidFill>
              <a:srgbClr val="91C0E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32210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000">
        <p159:morph option="byObject"/>
      </p:transition>
    </mc:Choice>
    <mc:Fallback xmlns="">
      <p:transition spd="slow" advClick="0" advTm="4000">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Rectangle 3"/>
          <p:cNvSpPr/>
          <p:nvPr/>
        </p:nvSpPr>
        <p:spPr>
          <a:xfrm>
            <a:off x="3414387" y="4626039"/>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3529281" y="3671110"/>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39" name="Rectangle 38"/>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1" name="Rectangle 40"/>
          <p:cNvSpPr/>
          <p:nvPr/>
        </p:nvSpPr>
        <p:spPr>
          <a:xfrm>
            <a:off x="5482080" y="4601789"/>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2" name="Rectangle 41"/>
          <p:cNvSpPr/>
          <p:nvPr/>
        </p:nvSpPr>
        <p:spPr>
          <a:xfrm>
            <a:off x="4972625" y="4615046"/>
            <a:ext cx="593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0.02</a:t>
            </a:r>
            <a:endParaRPr kumimoji="0" lang="en-US" sz="1800" b="0" i="0" u="none" strike="noStrike" kern="0" cap="none" spc="0" normalizeH="0" baseline="0" noProof="0" dirty="0">
              <a:ln>
                <a:noFill/>
              </a:ln>
              <a:solidFill>
                <a:srgbClr val="91C0EB"/>
              </a:solidFill>
              <a:effectLst/>
              <a:uLnTx/>
              <a:uFillTx/>
            </a:endParaRPr>
          </a:p>
        </p:txBody>
      </p:sp>
      <p:sp>
        <p:nvSpPr>
          <p:cNvPr id="43" name="Rectangle 42"/>
          <p:cNvSpPr/>
          <p:nvPr/>
        </p:nvSpPr>
        <p:spPr>
          <a:xfrm>
            <a:off x="4582775" y="4629939"/>
            <a:ext cx="389850"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latin typeface="Wingdings 2" panose="05020102010507070707" pitchFamily="18" charset="2"/>
              </a:rPr>
              <a:t>Ð</a:t>
            </a:r>
          </a:p>
        </p:txBody>
      </p:sp>
      <p:sp>
        <p:nvSpPr>
          <p:cNvPr id="44" name="Rectangle 43"/>
          <p:cNvSpPr/>
          <p:nvPr/>
        </p:nvSpPr>
        <p:spPr>
          <a:xfrm>
            <a:off x="5770269" y="4595824"/>
            <a:ext cx="1061509"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a:t>
            </a:r>
            <a:endParaRPr kumimoji="0" lang="en-US" sz="1800" b="0" i="0" u="none" strike="noStrike" kern="0" cap="none" spc="0" normalizeH="0" baseline="0" noProof="0" dirty="0">
              <a:ln>
                <a:noFill/>
              </a:ln>
              <a:solidFill>
                <a:srgbClr val="91C0EB"/>
              </a:solidFill>
              <a:effectLst/>
              <a:uLnTx/>
              <a:uFillTx/>
            </a:endParaRPr>
          </a:p>
        </p:txBody>
      </p:sp>
      <p:sp>
        <p:nvSpPr>
          <p:cNvPr id="45" name="Rectangle: Rounded Corners 44">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6"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TextBox 69">
            <a:extLst>
              <a:ext uri="{FF2B5EF4-FFF2-40B4-BE49-F238E27FC236}">
                <a16:creationId xmlns:a16="http://schemas.microsoft.com/office/drawing/2014/main" id="{365DBCFE-EA13-4F2C-A3E2-5073D181238A}"/>
              </a:ext>
            </a:extLst>
          </p:cNvPr>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grpSp>
        <p:nvGrpSpPr>
          <p:cNvPr id="71" name="Group 70">
            <a:extLst>
              <a:ext uri="{FF2B5EF4-FFF2-40B4-BE49-F238E27FC236}">
                <a16:creationId xmlns:a16="http://schemas.microsoft.com/office/drawing/2014/main" id="{C7F9B09B-20EA-44F2-853A-9DE9F3C94EE8}"/>
              </a:ext>
            </a:extLst>
          </p:cNvPr>
          <p:cNvGrpSpPr/>
          <p:nvPr/>
        </p:nvGrpSpPr>
        <p:grpSpPr>
          <a:xfrm>
            <a:off x="8269351" y="2793605"/>
            <a:ext cx="3709572" cy="2192366"/>
            <a:chOff x="8269351" y="2793605"/>
            <a:chExt cx="3709572" cy="2192366"/>
          </a:xfrm>
        </p:grpSpPr>
        <p:sp>
          <p:nvSpPr>
            <p:cNvPr id="72" name="Rectangle 71">
              <a:extLst>
                <a:ext uri="{FF2B5EF4-FFF2-40B4-BE49-F238E27FC236}">
                  <a16:creationId xmlns:a16="http://schemas.microsoft.com/office/drawing/2014/main" id="{317D87BE-7B24-4891-B912-E6726550EF73}"/>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3" name="Rectangle 72">
              <a:extLst>
                <a:ext uri="{FF2B5EF4-FFF2-40B4-BE49-F238E27FC236}">
                  <a16:creationId xmlns:a16="http://schemas.microsoft.com/office/drawing/2014/main" id="{892D68D9-2688-44B5-830E-0ECCF18E3E7F}"/>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5" name="Rectangle 74">
              <a:extLst>
                <a:ext uri="{FF2B5EF4-FFF2-40B4-BE49-F238E27FC236}">
                  <a16:creationId xmlns:a16="http://schemas.microsoft.com/office/drawing/2014/main" id="{194511EE-EE09-4514-93ED-E61DB6F07CA1}"/>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7" name="TextBox 76">
              <a:extLst>
                <a:ext uri="{FF2B5EF4-FFF2-40B4-BE49-F238E27FC236}">
                  <a16:creationId xmlns:a16="http://schemas.microsoft.com/office/drawing/2014/main" id="{358AAD4B-7427-43DB-B79C-39E6D91B6FEE}"/>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0" name="TextBox 79">
              <a:extLst>
                <a:ext uri="{FF2B5EF4-FFF2-40B4-BE49-F238E27FC236}">
                  <a16:creationId xmlns:a16="http://schemas.microsoft.com/office/drawing/2014/main" id="{4737771B-4620-4156-9433-2C24BCF4C702}"/>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81" name="!! TextBox 70">
              <a:extLst>
                <a:ext uri="{FF2B5EF4-FFF2-40B4-BE49-F238E27FC236}">
                  <a16:creationId xmlns:a16="http://schemas.microsoft.com/office/drawing/2014/main" id="{9506ED74-5180-4C0A-8633-FDD61A51E360}"/>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2" name="TextBox 81">
              <a:extLst>
                <a:ext uri="{FF2B5EF4-FFF2-40B4-BE49-F238E27FC236}">
                  <a16:creationId xmlns:a16="http://schemas.microsoft.com/office/drawing/2014/main" id="{CE7CA33A-6A1B-46A7-8F13-1949BD42BDBC}"/>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83" name="TextBox 82">
              <a:extLst>
                <a:ext uri="{FF2B5EF4-FFF2-40B4-BE49-F238E27FC236}">
                  <a16:creationId xmlns:a16="http://schemas.microsoft.com/office/drawing/2014/main" id="{A83AE982-392F-4296-975B-4CEDE8D43459}"/>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84" name="TextBox 83">
              <a:extLst>
                <a:ext uri="{FF2B5EF4-FFF2-40B4-BE49-F238E27FC236}">
                  <a16:creationId xmlns:a16="http://schemas.microsoft.com/office/drawing/2014/main" id="{F289831A-C31F-4BC1-B29C-F0F7F3204C53}"/>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5" name="Rectangle 84">
              <a:extLst>
                <a:ext uri="{FF2B5EF4-FFF2-40B4-BE49-F238E27FC236}">
                  <a16:creationId xmlns:a16="http://schemas.microsoft.com/office/drawing/2014/main" id="{3E698F92-BDD0-456B-8777-BFC1905BF827}"/>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6" name="Rectangle 85">
              <a:extLst>
                <a:ext uri="{FF2B5EF4-FFF2-40B4-BE49-F238E27FC236}">
                  <a16:creationId xmlns:a16="http://schemas.microsoft.com/office/drawing/2014/main" id="{9C689ECB-01D5-44B5-8760-50832374BFB1}"/>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7" name="Rectangle 86">
              <a:extLst>
                <a:ext uri="{FF2B5EF4-FFF2-40B4-BE49-F238E27FC236}">
                  <a16:creationId xmlns:a16="http://schemas.microsoft.com/office/drawing/2014/main" id="{6515C92F-CF3D-4C75-B742-6E061A79BBA6}"/>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
        <p:nvSpPr>
          <p:cNvPr id="6" name="Rectangle 5">
            <a:extLst>
              <a:ext uri="{FF2B5EF4-FFF2-40B4-BE49-F238E27FC236}">
                <a16:creationId xmlns:a16="http://schemas.microsoft.com/office/drawing/2014/main" id="{21A2E4B0-4964-7F8A-B132-50482991FEC9}"/>
              </a:ext>
            </a:extLst>
          </p:cNvPr>
          <p:cNvSpPr/>
          <p:nvPr/>
        </p:nvSpPr>
        <p:spPr>
          <a:xfrm>
            <a:off x="5337459" y="3516618"/>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 name="Rectangle 6">
            <a:extLst>
              <a:ext uri="{FF2B5EF4-FFF2-40B4-BE49-F238E27FC236}">
                <a16:creationId xmlns:a16="http://schemas.microsoft.com/office/drawing/2014/main" id="{8399DD8C-D2E4-A3B4-956B-9C1F7CE0E208}"/>
              </a:ext>
            </a:extLst>
          </p:cNvPr>
          <p:cNvSpPr/>
          <p:nvPr/>
        </p:nvSpPr>
        <p:spPr>
          <a:xfrm>
            <a:off x="5267785" y="386785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cxnSp>
        <p:nvCxnSpPr>
          <p:cNvPr id="9" name="Straight Connector 8">
            <a:extLst>
              <a:ext uri="{FF2B5EF4-FFF2-40B4-BE49-F238E27FC236}">
                <a16:creationId xmlns:a16="http://schemas.microsoft.com/office/drawing/2014/main" id="{FF3B6931-2708-23E7-202D-779EB60B8B11}"/>
              </a:ext>
            </a:extLst>
          </p:cNvPr>
          <p:cNvCxnSpPr/>
          <p:nvPr/>
        </p:nvCxnSpPr>
        <p:spPr>
          <a:xfrm>
            <a:off x="5205701" y="3855776"/>
            <a:ext cx="1433224" cy="0"/>
          </a:xfrm>
          <a:prstGeom prst="line">
            <a:avLst/>
          </a:prstGeom>
          <a:ln w="28575">
            <a:solidFill>
              <a:srgbClr val="91C0E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970264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572531"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34077"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8" name="!!DELTA"/>
          <p:cNvSpPr/>
          <p:nvPr/>
        </p:nvSpPr>
        <p:spPr>
          <a:xfrm>
            <a:off x="5848542" y="2431296"/>
            <a:ext cx="700087" cy="78542"/>
          </a:xfrm>
          <a:prstGeom prst="rect">
            <a:avLst/>
          </a:prstGeom>
          <a:solidFill>
            <a:srgbClr val="66ABE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DELTA2"/>
          <p:cNvSpPr/>
          <p:nvPr/>
        </p:nvSpPr>
        <p:spPr>
          <a:xfrm>
            <a:off x="5850130" y="2512350"/>
            <a:ext cx="700087" cy="109728"/>
          </a:xfrm>
          <a:prstGeom prst="rect">
            <a:avLst/>
          </a:prstGeom>
          <a:solidFill>
            <a:schemeClr val="accent6">
              <a:lumMod val="40000"/>
              <a:lumOff val="60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Rectangle 3"/>
          <p:cNvSpPr/>
          <p:nvPr/>
        </p:nvSpPr>
        <p:spPr>
          <a:xfrm>
            <a:off x="3414387" y="4626039"/>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5" name="Rectangle 4"/>
          <p:cNvSpPr/>
          <p:nvPr/>
        </p:nvSpPr>
        <p:spPr>
          <a:xfrm>
            <a:off x="3529281" y="3671110"/>
            <a:ext cx="1443344"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PROPORTION</a:t>
            </a:r>
            <a:endParaRPr kumimoji="0" lang="en-US" sz="1800" b="0" i="0" u="none" strike="noStrike" kern="0" cap="none" spc="0" normalizeH="0" baseline="0" noProof="0" dirty="0">
              <a:ln>
                <a:noFill/>
              </a:ln>
              <a:solidFill>
                <a:srgbClr val="91C0EB"/>
              </a:solidFill>
              <a:effectLst/>
              <a:uLnTx/>
              <a:uFillTx/>
            </a:endParaRPr>
          </a:p>
        </p:txBody>
      </p:sp>
      <p:sp>
        <p:nvSpPr>
          <p:cNvPr id="39" name="Rectangle 38"/>
          <p:cNvSpPr/>
          <p:nvPr/>
        </p:nvSpPr>
        <p:spPr>
          <a:xfrm>
            <a:off x="4905619" y="3671110"/>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1" name="!!Rectangle 40"/>
          <p:cNvSpPr/>
          <p:nvPr/>
        </p:nvSpPr>
        <p:spPr>
          <a:xfrm>
            <a:off x="5482080" y="4601789"/>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42" name="Rectangle 41"/>
          <p:cNvSpPr/>
          <p:nvPr/>
        </p:nvSpPr>
        <p:spPr>
          <a:xfrm>
            <a:off x="4972625" y="4615046"/>
            <a:ext cx="593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0.02</a:t>
            </a:r>
            <a:endParaRPr kumimoji="0" lang="en-US" sz="1800" b="0" i="0" u="none" strike="noStrike" kern="0" cap="none" spc="0" normalizeH="0" baseline="0" noProof="0" dirty="0">
              <a:ln>
                <a:noFill/>
              </a:ln>
              <a:solidFill>
                <a:srgbClr val="91C0EB"/>
              </a:solidFill>
              <a:effectLst/>
              <a:uLnTx/>
              <a:uFillTx/>
            </a:endParaRPr>
          </a:p>
        </p:txBody>
      </p:sp>
      <p:sp>
        <p:nvSpPr>
          <p:cNvPr id="43" name="Rectangle 42"/>
          <p:cNvSpPr/>
          <p:nvPr/>
        </p:nvSpPr>
        <p:spPr>
          <a:xfrm>
            <a:off x="4582775" y="4629939"/>
            <a:ext cx="389850"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91C0EB"/>
                </a:solidFill>
                <a:effectLst/>
                <a:uLnTx/>
                <a:uFillTx/>
                <a:latin typeface="Wingdings 2" panose="05020102010507070707" pitchFamily="18" charset="2"/>
              </a:rPr>
              <a:t>Ð</a:t>
            </a:r>
          </a:p>
        </p:txBody>
      </p:sp>
      <p:sp>
        <p:nvSpPr>
          <p:cNvPr id="44" name="Rectangle 43"/>
          <p:cNvSpPr/>
          <p:nvPr/>
        </p:nvSpPr>
        <p:spPr>
          <a:xfrm>
            <a:off x="5667830" y="2566717"/>
            <a:ext cx="1061509"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a:t>
            </a:r>
            <a:endParaRPr kumimoji="0" lang="en-US" sz="1800" b="0" i="0" u="none" strike="noStrike" kern="0" cap="none" spc="0" normalizeH="0" baseline="0" noProof="0" dirty="0">
              <a:ln>
                <a:noFill/>
              </a:ln>
              <a:solidFill>
                <a:srgbClr val="91C0EB"/>
              </a:solidFill>
              <a:effectLst/>
              <a:uLnTx/>
              <a:uFillTx/>
            </a:endParaRPr>
          </a:p>
        </p:txBody>
      </p:sp>
      <p:sp>
        <p:nvSpPr>
          <p:cNvPr id="45" name="Rectangle: Rounded Corners 44">
            <a:hlinkClick r:id="" action="ppaction://noaction"/>
          </p:cNvPr>
          <p:cNvSpPr/>
          <p:nvPr/>
        </p:nvSpPr>
        <p:spPr>
          <a:xfrm>
            <a:off x="4551471" y="718748"/>
            <a:ext cx="3048993" cy="1140345"/>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SUPPLEMENTAL FUNDING </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STEP 3</a:t>
            </a: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EXAMPLE CALCULATION</a:t>
            </a:r>
          </a:p>
        </p:txBody>
      </p:sp>
      <p:sp>
        <p:nvSpPr>
          <p:cNvPr id="46" name="Action Button: Go Back or Previous 45">
            <a:hlinkClick r:id="rId2" action="ppaction://hlinksldjump" highlightClick="1"/>
          </p:cNvPr>
          <p:cNvSpPr/>
          <p:nvPr/>
        </p:nvSpPr>
        <p:spPr>
          <a:xfrm>
            <a:off x="3973290"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47" name="A2"/>
          <p:cNvSpPr/>
          <p:nvPr/>
        </p:nvSpPr>
        <p:spPr>
          <a:xfrm>
            <a:off x="2670048" y="2779107"/>
            <a:ext cx="700087" cy="1828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B2"/>
          <p:cNvSpPr/>
          <p:nvPr/>
        </p:nvSpPr>
        <p:spPr>
          <a:xfrm>
            <a:off x="7606998" y="278587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C2"/>
          <p:cNvSpPr/>
          <p:nvPr/>
        </p:nvSpPr>
        <p:spPr>
          <a:xfrm>
            <a:off x="7606476" y="3165727"/>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D2"/>
          <p:cNvSpPr/>
          <p:nvPr/>
        </p:nvSpPr>
        <p:spPr>
          <a:xfrm>
            <a:off x="2670048" y="2900262"/>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F2"/>
          <p:cNvSpPr/>
          <p:nvPr/>
        </p:nvSpPr>
        <p:spPr>
          <a:xfrm>
            <a:off x="2670048" y="3234980"/>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H2"/>
          <p:cNvSpPr/>
          <p:nvPr/>
        </p:nvSpPr>
        <p:spPr>
          <a:xfrm>
            <a:off x="2670048" y="3804574"/>
            <a:ext cx="700087" cy="7315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K2"/>
          <p:cNvSpPr/>
          <p:nvPr/>
        </p:nvSpPr>
        <p:spPr>
          <a:xfrm>
            <a:off x="2670048" y="4558675"/>
            <a:ext cx="700087" cy="23774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O2"/>
          <p:cNvSpPr/>
          <p:nvPr/>
        </p:nvSpPr>
        <p:spPr>
          <a:xfrm>
            <a:off x="7608857" y="5879884"/>
            <a:ext cx="700087" cy="640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P2"/>
          <p:cNvSpPr/>
          <p:nvPr/>
        </p:nvSpPr>
        <p:spPr>
          <a:xfrm>
            <a:off x="7607808" y="2936844"/>
            <a:ext cx="700087" cy="9144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S2"/>
          <p:cNvSpPr/>
          <p:nvPr/>
        </p:nvSpPr>
        <p:spPr>
          <a:xfrm>
            <a:off x="7607808" y="3955577"/>
            <a:ext cx="700087" cy="13716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V2"/>
          <p:cNvSpPr/>
          <p:nvPr/>
        </p:nvSpPr>
        <p:spPr>
          <a:xfrm>
            <a:off x="7607808" y="5184105"/>
            <a:ext cx="700087" cy="8229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ETOTAL"/>
          <p:cNvSpPr/>
          <p:nvPr/>
        </p:nvSpPr>
        <p:spPr>
          <a:xfrm>
            <a:off x="2670048" y="3078852"/>
            <a:ext cx="700087" cy="2743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GTOTAL"/>
          <p:cNvSpPr/>
          <p:nvPr/>
        </p:nvSpPr>
        <p:spPr>
          <a:xfrm>
            <a:off x="2670048" y="3628930"/>
            <a:ext cx="700087" cy="365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ITOTAL"/>
          <p:cNvSpPr/>
          <p:nvPr/>
        </p:nvSpPr>
        <p:spPr>
          <a:xfrm>
            <a:off x="2670048" y="4014697"/>
            <a:ext cx="700087" cy="228600"/>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JTOTAL"/>
          <p:cNvSpPr/>
          <p:nvPr/>
        </p:nvSpPr>
        <p:spPr>
          <a:xfrm>
            <a:off x="2670048" y="4362358"/>
            <a:ext cx="700087" cy="10972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LTOTAL"/>
          <p:cNvSpPr/>
          <p:nvPr/>
        </p:nvSpPr>
        <p:spPr>
          <a:xfrm>
            <a:off x="2670048" y="4883859"/>
            <a:ext cx="700087" cy="14630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MTOTAL"/>
          <p:cNvSpPr/>
          <p:nvPr/>
        </p:nvSpPr>
        <p:spPr>
          <a:xfrm>
            <a:off x="2670048" y="5121992"/>
            <a:ext cx="700087" cy="29260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NTOTAL"/>
          <p:cNvSpPr/>
          <p:nvPr/>
        </p:nvSpPr>
        <p:spPr>
          <a:xfrm>
            <a:off x="2670048" y="5517284"/>
            <a:ext cx="700087" cy="420624"/>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QTOTAL"/>
          <p:cNvSpPr/>
          <p:nvPr/>
        </p:nvSpPr>
        <p:spPr>
          <a:xfrm>
            <a:off x="7607808" y="3333642"/>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RTOTAL"/>
          <p:cNvSpPr/>
          <p:nvPr/>
        </p:nvSpPr>
        <p:spPr>
          <a:xfrm>
            <a:off x="7607808" y="3643203"/>
            <a:ext cx="700087" cy="155448"/>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TTOTAL"/>
          <p:cNvSpPr/>
          <p:nvPr/>
        </p:nvSpPr>
        <p:spPr>
          <a:xfrm>
            <a:off x="7607808" y="4248047"/>
            <a:ext cx="700087" cy="39319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UTOTAL"/>
          <p:cNvSpPr/>
          <p:nvPr/>
        </p:nvSpPr>
        <p:spPr>
          <a:xfrm>
            <a:off x="7607808" y="4786213"/>
            <a:ext cx="700087" cy="265176"/>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WTOTAL"/>
          <p:cNvSpPr/>
          <p:nvPr/>
        </p:nvSpPr>
        <p:spPr>
          <a:xfrm>
            <a:off x="7607808" y="5402718"/>
            <a:ext cx="700087" cy="347472"/>
          </a:xfrm>
          <a:prstGeom prst="rect">
            <a:avLst/>
          </a:prstGeom>
          <a:solidFill>
            <a:srgbClr val="63A6E2">
              <a:alpha val="40000"/>
            </a:srgbClr>
          </a:solidFill>
          <a:ln>
            <a:solidFill>
              <a:srgbClr val="8ED0FF"/>
            </a:solid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TextBox 69">
            <a:extLst>
              <a:ext uri="{FF2B5EF4-FFF2-40B4-BE49-F238E27FC236}">
                <a16:creationId xmlns:a16="http://schemas.microsoft.com/office/drawing/2014/main" id="{61CC9657-EAA6-44A3-AFCA-3DC4A3293581}"/>
              </a:ext>
            </a:extLst>
          </p:cNvPr>
          <p:cNvSpPr txBox="1"/>
          <p:nvPr/>
        </p:nvSpPr>
        <p:spPr>
          <a:xfrm>
            <a:off x="206734" y="2608630"/>
            <a:ext cx="2461674" cy="2862322"/>
          </a:xfrm>
          <a:prstGeom prst="rect">
            <a:avLst/>
          </a:prstGeom>
          <a:noFill/>
        </p:spPr>
        <p:txBody>
          <a:bodyPr wrap="square" rtlCol="0">
            <a:spAutoFit/>
          </a:bodyPr>
          <a:lstStyle/>
          <a:p>
            <a:pPr lvl="0" algn="ctr">
              <a:defRPr/>
            </a:pPr>
            <a:r>
              <a:rPr lang="en-US" kern="0" dirty="0">
                <a:ln w="0"/>
                <a:solidFill>
                  <a:srgbClr val="91C0EB"/>
                </a:solidFill>
                <a:effectLst>
                  <a:outerShdw blurRad="38100" dist="19050" dir="2700000" algn="tl" rotWithShape="0">
                    <a:schemeClr val="dk1">
                      <a:alpha val="40000"/>
                    </a:schemeClr>
                  </a:outerShdw>
                </a:effectLst>
              </a:rPr>
              <a:t>TO FIND THE AMOUNT OF ADDITIONAL SUPPLEMENTAL FUNDING FOR THE TRIBE, FIND THE PROPORTION OF FUNDS ALLOCATED TO THE TRIBE, TO THE FUNDS ALLOCATED TO THE REGION. </a:t>
            </a:r>
            <a:endParaRPr kumimoji="0" lang="en-US" b="0" i="0" u="none" strike="noStrike" kern="0" cap="none" spc="0" normalizeH="0" baseline="0" noProof="0" dirty="0">
              <a:ln>
                <a:noFill/>
              </a:ln>
              <a:solidFill>
                <a:srgbClr val="91C0EB"/>
              </a:solidFill>
              <a:effectLst/>
              <a:uLnTx/>
              <a:uFillTx/>
            </a:endParaRPr>
          </a:p>
        </p:txBody>
      </p:sp>
      <p:grpSp>
        <p:nvGrpSpPr>
          <p:cNvPr id="71" name="Group 70">
            <a:extLst>
              <a:ext uri="{FF2B5EF4-FFF2-40B4-BE49-F238E27FC236}">
                <a16:creationId xmlns:a16="http://schemas.microsoft.com/office/drawing/2014/main" id="{ABBA91F9-43F7-4995-B1D7-BEE3B094CC3F}"/>
              </a:ext>
            </a:extLst>
          </p:cNvPr>
          <p:cNvGrpSpPr/>
          <p:nvPr/>
        </p:nvGrpSpPr>
        <p:grpSpPr>
          <a:xfrm>
            <a:off x="8269351" y="2793605"/>
            <a:ext cx="3709572" cy="2192366"/>
            <a:chOff x="8269351" y="2793605"/>
            <a:chExt cx="3709572" cy="2192366"/>
          </a:xfrm>
        </p:grpSpPr>
        <p:sp>
          <p:nvSpPr>
            <p:cNvPr id="72" name="Rectangle 71">
              <a:extLst>
                <a:ext uri="{FF2B5EF4-FFF2-40B4-BE49-F238E27FC236}">
                  <a16:creationId xmlns:a16="http://schemas.microsoft.com/office/drawing/2014/main" id="{87CD9787-9B60-45A3-A51C-73B4409B0BB5}"/>
                </a:ext>
              </a:extLst>
            </p:cNvPr>
            <p:cNvSpPr/>
            <p:nvPr/>
          </p:nvSpPr>
          <p:spPr>
            <a:xfrm>
              <a:off x="10625667" y="2796301"/>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73" name="Rectangle 72">
              <a:extLst>
                <a:ext uri="{FF2B5EF4-FFF2-40B4-BE49-F238E27FC236}">
                  <a16:creationId xmlns:a16="http://schemas.microsoft.com/office/drawing/2014/main" id="{5C33BA9A-0869-459D-93B0-9D4004458142}"/>
                </a:ext>
              </a:extLst>
            </p:cNvPr>
            <p:cNvSpPr/>
            <p:nvPr/>
          </p:nvSpPr>
          <p:spPr>
            <a:xfrm>
              <a:off x="10625667" y="3377994"/>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sp>
          <p:nvSpPr>
            <p:cNvPr id="75" name="Rectangle 74">
              <a:extLst>
                <a:ext uri="{FF2B5EF4-FFF2-40B4-BE49-F238E27FC236}">
                  <a16:creationId xmlns:a16="http://schemas.microsoft.com/office/drawing/2014/main" id="{D3C2B174-9819-49E0-A7E7-489B6652C0C0}"/>
                </a:ext>
              </a:extLst>
            </p:cNvPr>
            <p:cNvSpPr/>
            <p:nvPr/>
          </p:nvSpPr>
          <p:spPr>
            <a:xfrm>
              <a:off x="10620214" y="4322603"/>
              <a:ext cx="128913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 </a:t>
              </a:r>
              <a:endParaRPr kumimoji="0" lang="en-US" sz="1800" b="0" i="0" u="none" strike="noStrike" kern="0" cap="none" spc="0" normalizeH="0" baseline="0" noProof="0" dirty="0">
                <a:ln>
                  <a:noFill/>
                </a:ln>
                <a:solidFill>
                  <a:srgbClr val="91C0EB"/>
                </a:solidFill>
                <a:effectLst/>
                <a:uLnTx/>
                <a:uFillTx/>
              </a:endParaRPr>
            </a:p>
          </p:txBody>
        </p:sp>
        <p:sp>
          <p:nvSpPr>
            <p:cNvPr id="77" name="TextBox 76">
              <a:extLst>
                <a:ext uri="{FF2B5EF4-FFF2-40B4-BE49-F238E27FC236}">
                  <a16:creationId xmlns:a16="http://schemas.microsoft.com/office/drawing/2014/main" id="{2F8723FD-AA13-4F99-A3C3-D51D6C2D5987}"/>
                </a:ext>
              </a:extLst>
            </p:cNvPr>
            <p:cNvSpPr txBox="1"/>
            <p:nvPr/>
          </p:nvSpPr>
          <p:spPr>
            <a:xfrm>
              <a:off x="8780537" y="2793605"/>
              <a:ext cx="2183378"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1" name="TextBox 80">
              <a:extLst>
                <a:ext uri="{FF2B5EF4-FFF2-40B4-BE49-F238E27FC236}">
                  <a16:creationId xmlns:a16="http://schemas.microsoft.com/office/drawing/2014/main" id="{33D02AD8-436E-4641-B851-85F3ECB8CFE9}"/>
                </a:ext>
              </a:extLst>
            </p:cNvPr>
            <p:cNvSpPr txBox="1"/>
            <p:nvPr/>
          </p:nvSpPr>
          <p:spPr>
            <a:xfrm>
              <a:off x="8428593" y="2794031"/>
              <a:ext cx="1333996"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TRIBE</a:t>
              </a:r>
            </a:p>
          </p:txBody>
        </p:sp>
        <p:sp>
          <p:nvSpPr>
            <p:cNvPr id="82" name="!! TextBox 70">
              <a:extLst>
                <a:ext uri="{FF2B5EF4-FFF2-40B4-BE49-F238E27FC236}">
                  <a16:creationId xmlns:a16="http://schemas.microsoft.com/office/drawing/2014/main" id="{388D2714-668A-42FF-BFB0-BEE0A38C8421}"/>
                </a:ext>
              </a:extLst>
            </p:cNvPr>
            <p:cNvSpPr txBox="1"/>
            <p:nvPr/>
          </p:nvSpPr>
          <p:spPr>
            <a:xfrm>
              <a:off x="8713553" y="3390318"/>
              <a:ext cx="246167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FUNDING</a:t>
              </a:r>
              <a:endParaRPr kumimoji="0" lang="en-US" sz="1800" b="0" i="0" u="none" strike="noStrike" kern="0" cap="none" spc="0" normalizeH="0" baseline="0" noProof="0" dirty="0">
                <a:ln>
                  <a:noFill/>
                </a:ln>
                <a:solidFill>
                  <a:srgbClr val="91C0EB"/>
                </a:solidFill>
                <a:effectLst/>
                <a:uLnTx/>
                <a:uFillTx/>
              </a:endParaRPr>
            </a:p>
          </p:txBody>
        </p:sp>
        <p:sp>
          <p:nvSpPr>
            <p:cNvPr id="83" name="TextBox 82">
              <a:extLst>
                <a:ext uri="{FF2B5EF4-FFF2-40B4-BE49-F238E27FC236}">
                  <a16:creationId xmlns:a16="http://schemas.microsoft.com/office/drawing/2014/main" id="{D736BFE8-DB3E-4F30-B3D8-9B44A4DD020A}"/>
                </a:ext>
              </a:extLst>
            </p:cNvPr>
            <p:cNvSpPr txBox="1"/>
            <p:nvPr/>
          </p:nvSpPr>
          <p:spPr>
            <a:xfrm>
              <a:off x="8399226" y="3393780"/>
              <a:ext cx="135325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REGION</a:t>
              </a:r>
              <a:endParaRPr kumimoji="0" lang="en-US" sz="1800" b="0" i="0" u="none" strike="noStrike" kern="0" cap="none" spc="0" normalizeH="0" baseline="0" noProof="0" dirty="0">
                <a:ln>
                  <a:noFill/>
                </a:ln>
                <a:solidFill>
                  <a:srgbClr val="91C0EB"/>
                </a:solidFill>
                <a:effectLst/>
                <a:uLnTx/>
                <a:uFillTx/>
              </a:endParaRPr>
            </a:p>
          </p:txBody>
        </p:sp>
        <p:sp>
          <p:nvSpPr>
            <p:cNvPr id="84" name="TextBox 83">
              <a:extLst>
                <a:ext uri="{FF2B5EF4-FFF2-40B4-BE49-F238E27FC236}">
                  <a16:creationId xmlns:a16="http://schemas.microsoft.com/office/drawing/2014/main" id="{9A0F0767-5012-404A-A4E4-74B8C91D4B27}"/>
                </a:ext>
              </a:extLst>
            </p:cNvPr>
            <p:cNvSpPr txBox="1"/>
            <p:nvPr/>
          </p:nvSpPr>
          <p:spPr>
            <a:xfrm>
              <a:off x="8269351" y="4015998"/>
              <a:ext cx="25504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REMAINING</a:t>
              </a:r>
              <a:endParaRPr kumimoji="0" lang="en-US" sz="1800" b="0" i="0" u="none" strike="noStrike" kern="0" cap="none" spc="0" normalizeH="0" baseline="0" noProof="0" dirty="0">
                <a:ln>
                  <a:noFill/>
                </a:ln>
                <a:solidFill>
                  <a:srgbClr val="91C0EB"/>
                </a:solidFill>
                <a:effectLst/>
                <a:uLnTx/>
                <a:uFillTx/>
              </a:endParaRPr>
            </a:p>
          </p:txBody>
        </p:sp>
        <p:sp>
          <p:nvSpPr>
            <p:cNvPr id="85" name="TextBox 84">
              <a:extLst>
                <a:ext uri="{FF2B5EF4-FFF2-40B4-BE49-F238E27FC236}">
                  <a16:creationId xmlns:a16="http://schemas.microsoft.com/office/drawing/2014/main" id="{BBE62DDC-846D-4975-A5DF-24B3D5A6C8D6}"/>
                </a:ext>
              </a:extLst>
            </p:cNvPr>
            <p:cNvSpPr txBox="1"/>
            <p:nvPr/>
          </p:nvSpPr>
          <p:spPr>
            <a:xfrm>
              <a:off x="8291779" y="4339640"/>
              <a:ext cx="2550464"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SUPPLEMENTAL FUNDING</a:t>
              </a:r>
              <a:endParaRPr kumimoji="0" lang="en-US" sz="1800" b="0" i="0" u="none" strike="noStrike" kern="0" cap="none" spc="0" normalizeH="0" baseline="0" noProof="0" dirty="0">
                <a:ln>
                  <a:noFill/>
                </a:ln>
                <a:solidFill>
                  <a:srgbClr val="91C0EB"/>
                </a:solidFill>
                <a:effectLst/>
                <a:uLnTx/>
                <a:uFillTx/>
              </a:endParaRPr>
            </a:p>
          </p:txBody>
        </p:sp>
        <p:sp>
          <p:nvSpPr>
            <p:cNvPr id="86" name="Rectangle 85">
              <a:extLst>
                <a:ext uri="{FF2B5EF4-FFF2-40B4-BE49-F238E27FC236}">
                  <a16:creationId xmlns:a16="http://schemas.microsoft.com/office/drawing/2014/main" id="{C9CC50A5-742C-436A-BC0B-24454708AE48}"/>
                </a:ext>
              </a:extLst>
            </p:cNvPr>
            <p:cNvSpPr/>
            <p:nvPr/>
          </p:nvSpPr>
          <p:spPr>
            <a:xfrm>
              <a:off x="10375045" y="4322311"/>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7" name="Rectangle 86">
              <a:extLst>
                <a:ext uri="{FF2B5EF4-FFF2-40B4-BE49-F238E27FC236}">
                  <a16:creationId xmlns:a16="http://schemas.microsoft.com/office/drawing/2014/main" id="{31062150-C1DB-4F02-80BC-B8C663B2622B}"/>
                </a:ext>
              </a:extLst>
            </p:cNvPr>
            <p:cNvSpPr/>
            <p:nvPr/>
          </p:nvSpPr>
          <p:spPr>
            <a:xfrm>
              <a:off x="10375045" y="3377702"/>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sp>
          <p:nvSpPr>
            <p:cNvPr id="88" name="Rectangle 87">
              <a:extLst>
                <a:ext uri="{FF2B5EF4-FFF2-40B4-BE49-F238E27FC236}">
                  <a16:creationId xmlns:a16="http://schemas.microsoft.com/office/drawing/2014/main" id="{BE34C935-C198-452A-A82D-A8CA8FC98451}"/>
                </a:ext>
              </a:extLst>
            </p:cNvPr>
            <p:cNvSpPr/>
            <p:nvPr/>
          </p:nvSpPr>
          <p:spPr>
            <a:xfrm>
              <a:off x="10375045" y="2797395"/>
              <a:ext cx="30008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a:t>
              </a:r>
              <a:endParaRPr kumimoji="0" lang="en-US" sz="1800" b="0" i="0" u="none" strike="noStrike" kern="0" cap="none" spc="0" normalizeH="0" baseline="0" noProof="0" dirty="0">
                <a:ln>
                  <a:noFill/>
                </a:ln>
                <a:solidFill>
                  <a:srgbClr val="91C0EB"/>
                </a:solidFill>
                <a:effectLst/>
                <a:uLnTx/>
                <a:uFillTx/>
              </a:endParaRPr>
            </a:p>
          </p:txBody>
        </p:sp>
      </p:grpSp>
      <p:sp>
        <p:nvSpPr>
          <p:cNvPr id="89" name="Action Button: Go Forward or Next 88">
            <a:hlinkClick r:id="" action="ppaction://hlinkshowjump?jump=nextslide" highlightClick="1"/>
            <a:extLst>
              <a:ext uri="{FF2B5EF4-FFF2-40B4-BE49-F238E27FC236}">
                <a16:creationId xmlns:a16="http://schemas.microsoft.com/office/drawing/2014/main" id="{FFE1CB00-65CD-4F41-ACE2-7F09B5270BF2}"/>
              </a:ext>
            </a:extLst>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0" name="Rectangle 9">
            <a:extLst>
              <a:ext uri="{FF2B5EF4-FFF2-40B4-BE49-F238E27FC236}">
                <a16:creationId xmlns:a16="http://schemas.microsoft.com/office/drawing/2014/main" id="{A86367A4-D159-C03C-1C8F-57D16F8DB53C}"/>
              </a:ext>
            </a:extLst>
          </p:cNvPr>
          <p:cNvSpPr/>
          <p:nvPr/>
        </p:nvSpPr>
        <p:spPr>
          <a:xfrm>
            <a:off x="5337459" y="3516618"/>
            <a:ext cx="123623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$1,000,000</a:t>
            </a:r>
            <a:endParaRPr kumimoji="0" lang="en-US" sz="1800" b="0" i="0" u="none" strike="noStrike" kern="0" cap="none" spc="0" normalizeH="0" baseline="0" noProof="0" dirty="0">
              <a:ln>
                <a:noFill/>
              </a:ln>
              <a:solidFill>
                <a:srgbClr val="91C0EB"/>
              </a:solidFill>
              <a:effectLst/>
              <a:uLnTx/>
              <a:uFillTx/>
            </a:endParaRPr>
          </a:p>
        </p:txBody>
      </p:sp>
      <p:sp>
        <p:nvSpPr>
          <p:cNvPr id="11" name="Rectangle 10">
            <a:extLst>
              <a:ext uri="{FF2B5EF4-FFF2-40B4-BE49-F238E27FC236}">
                <a16:creationId xmlns:a16="http://schemas.microsoft.com/office/drawing/2014/main" id="{6EE0BC35-DCC8-EF3B-01D5-9C5BD5DA6098}"/>
              </a:ext>
            </a:extLst>
          </p:cNvPr>
          <p:cNvSpPr/>
          <p:nvPr/>
        </p:nvSpPr>
        <p:spPr>
          <a:xfrm>
            <a:off x="5267785" y="3867852"/>
            <a:ext cx="135325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w="0"/>
                <a:solidFill>
                  <a:srgbClr val="91C0EB"/>
                </a:solidFill>
                <a:effectLst>
                  <a:outerShdw blurRad="38100" dist="19050" dir="2700000" algn="tl" rotWithShape="0">
                    <a:schemeClr val="dk1">
                      <a:alpha val="40000"/>
                    </a:schemeClr>
                  </a:outerShdw>
                </a:effectLst>
                <a:uLnTx/>
                <a:uFillTx/>
              </a:rPr>
              <a:t>$50,000,000</a:t>
            </a:r>
            <a:endParaRPr kumimoji="0" lang="en-US" sz="1800" b="0" i="0" u="none" strike="noStrike" kern="0" cap="none" spc="0" normalizeH="0" baseline="0" noProof="0" dirty="0">
              <a:ln>
                <a:noFill/>
              </a:ln>
              <a:solidFill>
                <a:srgbClr val="91C0EB"/>
              </a:solidFill>
              <a:effectLst/>
              <a:uLnTx/>
              <a:uFillTx/>
            </a:endParaRPr>
          </a:p>
        </p:txBody>
      </p:sp>
      <p:cxnSp>
        <p:nvCxnSpPr>
          <p:cNvPr id="12" name="Straight Connector 11">
            <a:extLst>
              <a:ext uri="{FF2B5EF4-FFF2-40B4-BE49-F238E27FC236}">
                <a16:creationId xmlns:a16="http://schemas.microsoft.com/office/drawing/2014/main" id="{BF164981-B3F1-0ECE-8959-DFA5F80282CE}"/>
              </a:ext>
            </a:extLst>
          </p:cNvPr>
          <p:cNvCxnSpPr/>
          <p:nvPr/>
        </p:nvCxnSpPr>
        <p:spPr>
          <a:xfrm>
            <a:off x="5205701" y="3855776"/>
            <a:ext cx="1433224" cy="0"/>
          </a:xfrm>
          <a:prstGeom prst="line">
            <a:avLst/>
          </a:prstGeom>
          <a:ln w="28575">
            <a:solidFill>
              <a:srgbClr val="91C0E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25828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rgbClr val="3C3B45">
                      <a:alpha val="40000"/>
                    </a:srgb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 name="Rectangle 1">
            <a:extLst>
              <a:ext uri="{FF2B5EF4-FFF2-40B4-BE49-F238E27FC236}">
                <a16:creationId xmlns:a16="http://schemas.microsoft.com/office/drawing/2014/main" id="{C299F773-462E-4B8A-9B3B-1573753DEA97}"/>
              </a:ext>
            </a:extLst>
          </p:cNvPr>
          <p:cNvSpPr/>
          <p:nvPr/>
        </p:nvSpPr>
        <p:spPr>
          <a:xfrm>
            <a:off x="3547493" y="4289057"/>
            <a:ext cx="4704410"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5% FOR PROGRAM MANAGEMENT AND OVERSIGHT</a:t>
            </a:r>
            <a:endParaRPr lang="en-US" sz="2400" dirty="0"/>
          </a:p>
        </p:txBody>
      </p:sp>
      <p:sp>
        <p:nvSpPr>
          <p:cNvPr id="7" name="Oval 6">
            <a:extLst>
              <a:ext uri="{FF2B5EF4-FFF2-40B4-BE49-F238E27FC236}">
                <a16:creationId xmlns:a16="http://schemas.microsoft.com/office/drawing/2014/main" id="{CDE318FA-7CEE-2B58-D6B0-B9E6E7EFB34C}"/>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TextBox 7">
            <a:extLst>
              <a:ext uri="{FF2B5EF4-FFF2-40B4-BE49-F238E27FC236}">
                <a16:creationId xmlns:a16="http://schemas.microsoft.com/office/drawing/2014/main" id="{EC1F5D0B-E1DE-E395-6B5A-B6D5CEC69F1F}"/>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9" name="TextBox 8">
            <a:extLst>
              <a:ext uri="{FF2B5EF4-FFF2-40B4-BE49-F238E27FC236}">
                <a16:creationId xmlns:a16="http://schemas.microsoft.com/office/drawing/2014/main" id="{A9922788-A043-8C4F-371D-4A26D6C213E2}"/>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10" name="Oval 9">
            <a:extLst>
              <a:ext uri="{FF2B5EF4-FFF2-40B4-BE49-F238E27FC236}">
                <a16:creationId xmlns:a16="http://schemas.microsoft.com/office/drawing/2014/main" id="{5914CC4D-9F69-4D0C-5875-E01EB5509596}"/>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TextBox 10">
            <a:extLst>
              <a:ext uri="{FF2B5EF4-FFF2-40B4-BE49-F238E27FC236}">
                <a16:creationId xmlns:a16="http://schemas.microsoft.com/office/drawing/2014/main" id="{FF5E3146-862A-0F95-F870-4D425149B3DC}"/>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12" name="TextBox 11">
            <a:extLst>
              <a:ext uri="{FF2B5EF4-FFF2-40B4-BE49-F238E27FC236}">
                <a16:creationId xmlns:a16="http://schemas.microsoft.com/office/drawing/2014/main" id="{DB0B2634-635D-F2DB-4F77-924356A3A20C}"/>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18105176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Arrow Connector 44">
            <a:extLst>
              <a:ext uri="{FF2B5EF4-FFF2-40B4-BE49-F238E27FC236}">
                <a16:creationId xmlns:a16="http://schemas.microsoft.com/office/drawing/2014/main" id="{841DAC03-C8D7-45FF-BB37-7C9D272A4768}"/>
              </a:ext>
            </a:extLst>
          </p:cNvPr>
          <p:cNvCxnSpPr/>
          <p:nvPr/>
        </p:nvCxnSpPr>
        <p:spPr>
          <a:xfrm>
            <a:off x="9401505" y="1053749"/>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Straight Arrow Connector 46">
            <a:extLst>
              <a:ext uri="{FF2B5EF4-FFF2-40B4-BE49-F238E27FC236}">
                <a16:creationId xmlns:a16="http://schemas.microsoft.com/office/drawing/2014/main" id="{1529FD07-3F83-47B2-A27B-F92B32865EF1}"/>
              </a:ext>
            </a:extLst>
          </p:cNvPr>
          <p:cNvCxnSpPr/>
          <p:nvPr/>
        </p:nvCxnSpPr>
        <p:spPr>
          <a:xfrm>
            <a:off x="9973565" y="725524"/>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 name="!!Straight Arrow Connector 45">
            <a:extLst>
              <a:ext uri="{FF2B5EF4-FFF2-40B4-BE49-F238E27FC236}">
                <a16:creationId xmlns:a16="http://schemas.microsoft.com/office/drawing/2014/main" id="{9C118353-A904-4221-8670-E298BBABF958}"/>
              </a:ext>
            </a:extLst>
          </p:cNvPr>
          <p:cNvCxnSpPr/>
          <p:nvPr/>
        </p:nvCxnSpPr>
        <p:spPr>
          <a:xfrm flipH="1">
            <a:off x="10082496" y="1077810"/>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 name="Pie 1">
            <a:extLst>
              <a:ext uri="{FF2B5EF4-FFF2-40B4-BE49-F238E27FC236}">
                <a16:creationId xmlns:a16="http://schemas.microsoft.com/office/drawing/2014/main" id="{C8DBC167-2694-4448-8604-58E99BAF4164}"/>
              </a:ext>
            </a:extLst>
          </p:cNvPr>
          <p:cNvSpPr/>
          <p:nvPr/>
        </p:nvSpPr>
        <p:spPr>
          <a:xfrm rot="5248959">
            <a:off x="10220828" y="975571"/>
            <a:ext cx="649224" cy="649224"/>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 name="Pie 2">
            <a:extLst>
              <a:ext uri="{FF2B5EF4-FFF2-40B4-BE49-F238E27FC236}">
                <a16:creationId xmlns:a16="http://schemas.microsoft.com/office/drawing/2014/main" id="{EF0E834E-885C-4EA9-BE46-61EBAC42D387}"/>
              </a:ext>
            </a:extLst>
          </p:cNvPr>
          <p:cNvSpPr/>
          <p:nvPr/>
        </p:nvSpPr>
        <p:spPr>
          <a:xfrm rot="19688319">
            <a:off x="9636456" y="393351"/>
            <a:ext cx="694944" cy="694944"/>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7" name="Pie 3">
            <a:extLst>
              <a:ext uri="{FF2B5EF4-FFF2-40B4-BE49-F238E27FC236}">
                <a16:creationId xmlns:a16="http://schemas.microsoft.com/office/drawing/2014/main" id="{E8C321F8-8C40-407D-8A6A-337C6263C67D}"/>
              </a:ext>
            </a:extLst>
          </p:cNvPr>
          <p:cNvSpPr/>
          <p:nvPr/>
        </p:nvSpPr>
        <p:spPr>
          <a:xfrm rot="11590903">
            <a:off x="9157166" y="1000245"/>
            <a:ext cx="576072" cy="576072"/>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8" name="Oval 7">
            <a:extLst>
              <a:ext uri="{FF2B5EF4-FFF2-40B4-BE49-F238E27FC236}">
                <a16:creationId xmlns:a16="http://schemas.microsoft.com/office/drawing/2014/main" id="{C6D9C1E6-D23F-4D50-AA84-779A5AEA0899}"/>
              </a:ext>
            </a:extLst>
          </p:cNvPr>
          <p:cNvSpPr/>
          <p:nvPr/>
        </p:nvSpPr>
        <p:spPr>
          <a:xfrm>
            <a:off x="8625141" y="398048"/>
            <a:ext cx="578330" cy="578330"/>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sp>
        <p:nvSpPr>
          <p:cNvPr id="9" name="TextBox 8">
            <a:extLst>
              <a:ext uri="{FF2B5EF4-FFF2-40B4-BE49-F238E27FC236}">
                <a16:creationId xmlns:a16="http://schemas.microsoft.com/office/drawing/2014/main" id="{C401EE94-175E-4B55-9896-1EC00AD751A0}"/>
              </a:ext>
            </a:extLst>
          </p:cNvPr>
          <p:cNvSpPr txBox="1"/>
          <p:nvPr/>
        </p:nvSpPr>
        <p:spPr>
          <a:xfrm>
            <a:off x="8693300" y="474733"/>
            <a:ext cx="441025"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10" name="Oval 9">
            <a:extLst>
              <a:ext uri="{FF2B5EF4-FFF2-40B4-BE49-F238E27FC236}">
                <a16:creationId xmlns:a16="http://schemas.microsoft.com/office/drawing/2014/main" id="{AB8D5F8B-E204-4124-9B07-902018887A34}"/>
              </a:ext>
            </a:extLst>
          </p:cNvPr>
          <p:cNvSpPr/>
          <p:nvPr/>
        </p:nvSpPr>
        <p:spPr>
          <a:xfrm>
            <a:off x="10764385" y="398048"/>
            <a:ext cx="722913" cy="722913"/>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sp>
        <p:nvSpPr>
          <p:cNvPr id="11" name="TextBox 10">
            <a:extLst>
              <a:ext uri="{FF2B5EF4-FFF2-40B4-BE49-F238E27FC236}">
                <a16:creationId xmlns:a16="http://schemas.microsoft.com/office/drawing/2014/main" id="{B6C5A047-4600-40BF-8684-B0AFC9D4FAF7}"/>
              </a:ext>
            </a:extLst>
          </p:cNvPr>
          <p:cNvSpPr txBox="1"/>
          <p:nvPr/>
        </p:nvSpPr>
        <p:spPr>
          <a:xfrm>
            <a:off x="10850541" y="547834"/>
            <a:ext cx="549676" cy="425817"/>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12" name="TextBox 11">
            <a:extLst>
              <a:ext uri="{FF2B5EF4-FFF2-40B4-BE49-F238E27FC236}">
                <a16:creationId xmlns:a16="http://schemas.microsoft.com/office/drawing/2014/main" id="{0E6D6714-7A31-4EC4-86AC-1627DAEA2448}"/>
              </a:ext>
            </a:extLst>
          </p:cNvPr>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13" name="TextBox 12">
            <a:extLst>
              <a:ext uri="{FF2B5EF4-FFF2-40B4-BE49-F238E27FC236}">
                <a16:creationId xmlns:a16="http://schemas.microsoft.com/office/drawing/2014/main" id="{DC4F852A-C322-412C-A581-E0CDCEE03C23}"/>
              </a:ext>
            </a:extLst>
          </p:cNvPr>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14" name="TextBox 13">
            <a:extLst>
              <a:ext uri="{FF2B5EF4-FFF2-40B4-BE49-F238E27FC236}">
                <a16:creationId xmlns:a16="http://schemas.microsoft.com/office/drawing/2014/main" id="{5CC229DB-8E99-4B54-B40E-EA7F77828B60}"/>
              </a:ext>
            </a:extLst>
          </p:cNvPr>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15" name="TextBox 14">
            <a:extLst>
              <a:ext uri="{FF2B5EF4-FFF2-40B4-BE49-F238E27FC236}">
                <a16:creationId xmlns:a16="http://schemas.microsoft.com/office/drawing/2014/main" id="{D996EF50-C92B-4318-8FFE-8DB6E625BDF9}"/>
              </a:ext>
            </a:extLst>
          </p:cNvPr>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16" name="TextBox 15">
            <a:extLst>
              <a:ext uri="{FF2B5EF4-FFF2-40B4-BE49-F238E27FC236}">
                <a16:creationId xmlns:a16="http://schemas.microsoft.com/office/drawing/2014/main" id="{D0810059-8A16-4F60-BDF2-AC707711E6C5}"/>
              </a:ext>
            </a:extLst>
          </p:cNvPr>
          <p:cNvSpPr txBox="1"/>
          <p:nvPr/>
        </p:nvSpPr>
        <p:spPr>
          <a:xfrm>
            <a:off x="8516020" y="1730315"/>
            <a:ext cx="275746"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sp>
        <p:nvSpPr>
          <p:cNvPr id="17" name="TextBox 16">
            <a:extLst>
              <a:ext uri="{FF2B5EF4-FFF2-40B4-BE49-F238E27FC236}">
                <a16:creationId xmlns:a16="http://schemas.microsoft.com/office/drawing/2014/main" id="{7922AFD0-1F69-4F7C-B3B5-9D18A90613FB}"/>
              </a:ext>
            </a:extLst>
          </p:cNvPr>
          <p:cNvSpPr txBox="1"/>
          <p:nvPr/>
        </p:nvSpPr>
        <p:spPr>
          <a:xfrm>
            <a:off x="8932964" y="1717588"/>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18" name="TextBox 17">
            <a:extLst>
              <a:ext uri="{FF2B5EF4-FFF2-40B4-BE49-F238E27FC236}">
                <a16:creationId xmlns:a16="http://schemas.microsoft.com/office/drawing/2014/main" id="{14172334-3D1D-4ACA-8B30-EDDF3C4C9885}"/>
              </a:ext>
            </a:extLst>
          </p:cNvPr>
          <p:cNvSpPr txBox="1"/>
          <p:nvPr/>
        </p:nvSpPr>
        <p:spPr>
          <a:xfrm>
            <a:off x="9713429" y="171758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19" name="TextBox 18">
            <a:extLst>
              <a:ext uri="{FF2B5EF4-FFF2-40B4-BE49-F238E27FC236}">
                <a16:creationId xmlns:a16="http://schemas.microsoft.com/office/drawing/2014/main" id="{2025143C-EE6B-4C76-9D91-1699422C6907}"/>
              </a:ext>
            </a:extLst>
          </p:cNvPr>
          <p:cNvSpPr txBox="1"/>
          <p:nvPr/>
        </p:nvSpPr>
        <p:spPr>
          <a:xfrm>
            <a:off x="10101868" y="1717276"/>
            <a:ext cx="258849"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20" name="!!TextBox 19">
            <a:extLst>
              <a:ext uri="{FF2B5EF4-FFF2-40B4-BE49-F238E27FC236}">
                <a16:creationId xmlns:a16="http://schemas.microsoft.com/office/drawing/2014/main" id="{7B53DBE2-D55F-4A2A-BE18-E3AE307B3C43}"/>
              </a:ext>
            </a:extLst>
          </p:cNvPr>
          <p:cNvSpPr txBox="1"/>
          <p:nvPr/>
        </p:nvSpPr>
        <p:spPr>
          <a:xfrm>
            <a:off x="10521048" y="1717587"/>
            <a:ext cx="229278" cy="43595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21" name="TextBox 20">
            <a:extLst>
              <a:ext uri="{FF2B5EF4-FFF2-40B4-BE49-F238E27FC236}">
                <a16:creationId xmlns:a16="http://schemas.microsoft.com/office/drawing/2014/main" id="{D4814C9B-1D71-47EE-BCF9-89ECFDF67EC9}"/>
              </a:ext>
            </a:extLst>
          </p:cNvPr>
          <p:cNvSpPr txBox="1"/>
          <p:nvPr/>
        </p:nvSpPr>
        <p:spPr>
          <a:xfrm>
            <a:off x="10882334" y="1730315"/>
            <a:ext cx="892668" cy="496533"/>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22" name="TextBox 21">
            <a:extLst>
              <a:ext uri="{FF2B5EF4-FFF2-40B4-BE49-F238E27FC236}">
                <a16:creationId xmlns:a16="http://schemas.microsoft.com/office/drawing/2014/main" id="{7D77AB2B-827A-4AAF-99CF-D424370357FE}"/>
              </a:ext>
            </a:extLst>
          </p:cNvPr>
          <p:cNvSpPr txBox="1"/>
          <p:nvPr/>
        </p:nvSpPr>
        <p:spPr>
          <a:xfrm>
            <a:off x="9308868" y="1730315"/>
            <a:ext cx="263073" cy="47651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pic>
        <p:nvPicPr>
          <p:cNvPr id="29" name="Picture 28">
            <a:extLst>
              <a:ext uri="{FF2B5EF4-FFF2-40B4-BE49-F238E27FC236}">
                <a16:creationId xmlns:a16="http://schemas.microsoft.com/office/drawing/2014/main" id="{522CF7A4-A06B-4D95-95DD-EC04C4F5FC32}"/>
              </a:ext>
            </a:extLst>
          </p:cNvPr>
          <p:cNvPicPr>
            <a:picLocks noChangeAspect="1"/>
          </p:cNvPicPr>
          <p:nvPr/>
        </p:nvPicPr>
        <p:blipFill>
          <a:blip r:embed="rId2"/>
          <a:stretch>
            <a:fillRect/>
          </a:stretch>
        </p:blipFill>
        <p:spPr>
          <a:xfrm>
            <a:off x="313675" y="224791"/>
            <a:ext cx="1013460" cy="2194560"/>
          </a:xfrm>
          <a:prstGeom prst="rect">
            <a:avLst/>
          </a:prstGeom>
        </p:spPr>
      </p:pic>
    </p:spTree>
    <p:extLst>
      <p:ext uri="{BB962C8B-B14F-4D97-AF65-F5344CB8AC3E}">
        <p14:creationId xmlns:p14="http://schemas.microsoft.com/office/powerpoint/2010/main" val="13685704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54" name="TextBox 53">
            <a:extLst>
              <a:ext uri="{FF2B5EF4-FFF2-40B4-BE49-F238E27FC236}">
                <a16:creationId xmlns:a16="http://schemas.microsoft.com/office/drawing/2014/main" id="{551C02B3-D04C-49A1-82A9-0121E057043B}"/>
              </a:ext>
            </a:extLst>
          </p:cNvPr>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Tree>
    <p:extLst>
      <p:ext uri="{BB962C8B-B14F-4D97-AF65-F5344CB8AC3E}">
        <p14:creationId xmlns:p14="http://schemas.microsoft.com/office/powerpoint/2010/main" val="2913932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54" name="TextBox 53">
            <a:extLst>
              <a:ext uri="{FF2B5EF4-FFF2-40B4-BE49-F238E27FC236}">
                <a16:creationId xmlns:a16="http://schemas.microsoft.com/office/drawing/2014/main" id="{551C02B3-D04C-49A1-82A9-0121E057043B}"/>
              </a:ext>
            </a:extLst>
          </p:cNvPr>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Tree>
    <p:extLst>
      <p:ext uri="{BB962C8B-B14F-4D97-AF65-F5344CB8AC3E}">
        <p14:creationId xmlns:p14="http://schemas.microsoft.com/office/powerpoint/2010/main" val="38367142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54" name="TextBox 53">
            <a:extLst>
              <a:ext uri="{FF2B5EF4-FFF2-40B4-BE49-F238E27FC236}">
                <a16:creationId xmlns:a16="http://schemas.microsoft.com/office/drawing/2014/main" id="{551C02B3-D04C-49A1-82A9-0121E057043B}"/>
              </a:ext>
            </a:extLst>
          </p:cNvPr>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4" name="TextBox 23">
            <a:extLst>
              <a:ext uri="{FF2B5EF4-FFF2-40B4-BE49-F238E27FC236}">
                <a16:creationId xmlns:a16="http://schemas.microsoft.com/office/drawing/2014/main" id="{6A27F0E8-AF3A-4AA8-BB04-093DCD31EC4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25" name="TextBox 24">
            <a:extLst>
              <a:ext uri="{FF2B5EF4-FFF2-40B4-BE49-F238E27FC236}">
                <a16:creationId xmlns:a16="http://schemas.microsoft.com/office/drawing/2014/main" id="{987682A5-C139-44FB-A743-B7F504B03389}"/>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26" name="TextBox 25">
            <a:extLst>
              <a:ext uri="{FF2B5EF4-FFF2-40B4-BE49-F238E27FC236}">
                <a16:creationId xmlns:a16="http://schemas.microsoft.com/office/drawing/2014/main" id="{80F77309-951C-4A68-8B62-B7C957C6C752}"/>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a:t>
            </a:r>
            <a:r>
              <a:rPr lang="en-US" sz="2400" dirty="0">
                <a:solidFill>
                  <a:srgbClr val="3C3B45"/>
                </a:solidFill>
              </a:rPr>
              <a:t>MILEAGE SHARES, POPULATION SHARES, REGION SHARES, AND SUPPLEMENTAL FUNDING, ADD THEM TOGETHER TO FIND THE TOTAL TRIBAL SHARES AUTHORIZED FOR THE TRIBE. </a:t>
            </a:r>
          </a:p>
        </p:txBody>
      </p:sp>
    </p:spTree>
    <p:extLst>
      <p:ext uri="{BB962C8B-B14F-4D97-AF65-F5344CB8AC3E}">
        <p14:creationId xmlns:p14="http://schemas.microsoft.com/office/powerpoint/2010/main" val="23890886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54" name="TextBox 53">
            <a:extLst>
              <a:ext uri="{FF2B5EF4-FFF2-40B4-BE49-F238E27FC236}">
                <a16:creationId xmlns:a16="http://schemas.microsoft.com/office/drawing/2014/main" id="{551C02B3-D04C-49A1-82A9-0121E057043B}"/>
              </a:ext>
            </a:extLst>
          </p:cNvPr>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4" name="TextBox 23">
            <a:extLst>
              <a:ext uri="{FF2B5EF4-FFF2-40B4-BE49-F238E27FC236}">
                <a16:creationId xmlns:a16="http://schemas.microsoft.com/office/drawing/2014/main" id="{6A27F0E8-AF3A-4AA8-BB04-093DCD31EC4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2" name="Rectangle 1">
            <a:extLst>
              <a:ext uri="{FF2B5EF4-FFF2-40B4-BE49-F238E27FC236}">
                <a16:creationId xmlns:a16="http://schemas.microsoft.com/office/drawing/2014/main" id="{7605EB47-34CB-4860-83ED-242B1A643309}"/>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26" name="TextBox 25">
            <a:extLst>
              <a:ext uri="{FF2B5EF4-FFF2-40B4-BE49-F238E27FC236}">
                <a16:creationId xmlns:a16="http://schemas.microsoft.com/office/drawing/2014/main" id="{AA4D59FF-AA22-4FC2-AEC9-591701455A02}"/>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28" name="TextBox 27">
            <a:extLst>
              <a:ext uri="{FF2B5EF4-FFF2-40B4-BE49-F238E27FC236}">
                <a16:creationId xmlns:a16="http://schemas.microsoft.com/office/drawing/2014/main" id="{900C1859-87C5-4C9E-A5DE-81E4B69B9976}"/>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27" name="TextBox 26">
            <a:extLst>
              <a:ext uri="{FF2B5EF4-FFF2-40B4-BE49-F238E27FC236}">
                <a16:creationId xmlns:a16="http://schemas.microsoft.com/office/drawing/2014/main" id="{5C3FC2A8-71EE-4831-973A-8034334BD67E}"/>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a:t>
            </a:r>
            <a:r>
              <a:rPr lang="en-US" sz="2400" dirty="0">
                <a:solidFill>
                  <a:srgbClr val="3C3B45"/>
                </a:solidFill>
              </a:rPr>
              <a:t>POPULATION SHARES, REGION SHARES, AND SUPPLEMENTAL FUNDING, ADD THEM TOGETHER TO FIND THE TOTAL TRIBAL SHARES AUTHORIZED FOR THE TRIBE. </a:t>
            </a:r>
          </a:p>
        </p:txBody>
      </p:sp>
    </p:spTree>
    <p:extLst>
      <p:ext uri="{BB962C8B-B14F-4D97-AF65-F5344CB8AC3E}">
        <p14:creationId xmlns:p14="http://schemas.microsoft.com/office/powerpoint/2010/main" val="33867228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4" name="TextBox 23">
            <a:extLst>
              <a:ext uri="{FF2B5EF4-FFF2-40B4-BE49-F238E27FC236}">
                <a16:creationId xmlns:a16="http://schemas.microsoft.com/office/drawing/2014/main" id="{6A27F0E8-AF3A-4AA8-BB04-093DCD31EC4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2" name="Rectangle 1">
            <a:extLst>
              <a:ext uri="{FF2B5EF4-FFF2-40B4-BE49-F238E27FC236}">
                <a16:creationId xmlns:a16="http://schemas.microsoft.com/office/drawing/2014/main" id="{7605EB47-34CB-4860-83ED-242B1A643309}"/>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26" name="Rectangle 25">
            <a:extLst>
              <a:ext uri="{FF2B5EF4-FFF2-40B4-BE49-F238E27FC236}">
                <a16:creationId xmlns:a16="http://schemas.microsoft.com/office/drawing/2014/main" id="{521CC4DC-3607-4F69-904D-02A53136A1FC}"/>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27" name="TextBox 26">
            <a:extLst>
              <a:ext uri="{FF2B5EF4-FFF2-40B4-BE49-F238E27FC236}">
                <a16:creationId xmlns:a16="http://schemas.microsoft.com/office/drawing/2014/main" id="{5EBBB6B3-73AF-4A7B-981E-17013723CA2A}"/>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29" name="TextBox 28">
            <a:extLst>
              <a:ext uri="{FF2B5EF4-FFF2-40B4-BE49-F238E27FC236}">
                <a16:creationId xmlns:a16="http://schemas.microsoft.com/office/drawing/2014/main" id="{6175D417-49A4-4965-9A97-7A6B47459937}"/>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31" name="TextBox 30">
            <a:extLst>
              <a:ext uri="{FF2B5EF4-FFF2-40B4-BE49-F238E27FC236}">
                <a16:creationId xmlns:a16="http://schemas.microsoft.com/office/drawing/2014/main" id="{4D6FE2D2-8E89-4D12-B283-54BA79D0D002}"/>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8" name="TextBox 27">
            <a:extLst>
              <a:ext uri="{FF2B5EF4-FFF2-40B4-BE49-F238E27FC236}">
                <a16:creationId xmlns:a16="http://schemas.microsoft.com/office/drawing/2014/main" id="{53902F13-D7DE-4404-9C82-AA6AF7E1CBEF}"/>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POPULATION SHARES, </a:t>
            </a:r>
            <a:r>
              <a:rPr lang="en-US" sz="2400" dirty="0">
                <a:solidFill>
                  <a:srgbClr val="3C3B45"/>
                </a:solidFill>
              </a:rPr>
              <a:t>REGION SHARES, AND SUPPLEMENTAL FUNDING, ADD THEM TOGETHER TO FIND THE TOTAL TRIBAL SHARES AUTHORIZED FOR THE TRIBE. </a:t>
            </a:r>
          </a:p>
        </p:txBody>
      </p:sp>
    </p:spTree>
    <p:extLst>
      <p:ext uri="{BB962C8B-B14F-4D97-AF65-F5344CB8AC3E}">
        <p14:creationId xmlns:p14="http://schemas.microsoft.com/office/powerpoint/2010/main" val="5456214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4" name="TextBox 23">
            <a:extLst>
              <a:ext uri="{FF2B5EF4-FFF2-40B4-BE49-F238E27FC236}">
                <a16:creationId xmlns:a16="http://schemas.microsoft.com/office/drawing/2014/main" id="{6A27F0E8-AF3A-4AA8-BB04-093DCD31EC4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2" name="Rectangle 1">
            <a:extLst>
              <a:ext uri="{FF2B5EF4-FFF2-40B4-BE49-F238E27FC236}">
                <a16:creationId xmlns:a16="http://schemas.microsoft.com/office/drawing/2014/main" id="{7605EB47-34CB-4860-83ED-242B1A643309}"/>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26" name="Rectangle 25">
            <a:extLst>
              <a:ext uri="{FF2B5EF4-FFF2-40B4-BE49-F238E27FC236}">
                <a16:creationId xmlns:a16="http://schemas.microsoft.com/office/drawing/2014/main" id="{521CC4DC-3607-4F69-904D-02A53136A1FC}"/>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27" name="Rectangle 26">
            <a:extLst>
              <a:ext uri="{FF2B5EF4-FFF2-40B4-BE49-F238E27FC236}">
                <a16:creationId xmlns:a16="http://schemas.microsoft.com/office/drawing/2014/main" id="{EBF48104-A455-4BAC-8C4D-74595C4B97F8}"/>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29" name="TextBox 28">
            <a:extLst>
              <a:ext uri="{FF2B5EF4-FFF2-40B4-BE49-F238E27FC236}">
                <a16:creationId xmlns:a16="http://schemas.microsoft.com/office/drawing/2014/main" id="{1EFEF595-0EC1-4F9E-9821-880C538E8FA4}"/>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31" name="TextBox 30">
            <a:extLst>
              <a:ext uri="{FF2B5EF4-FFF2-40B4-BE49-F238E27FC236}">
                <a16:creationId xmlns:a16="http://schemas.microsoft.com/office/drawing/2014/main" id="{34E20A0F-6B81-44A8-BDFB-F4A1775B94A2}"/>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32" name="TextBox 31">
            <a:extLst>
              <a:ext uri="{FF2B5EF4-FFF2-40B4-BE49-F238E27FC236}">
                <a16:creationId xmlns:a16="http://schemas.microsoft.com/office/drawing/2014/main" id="{FC713D7B-C033-4EB2-8563-6C6F3A129EFC}"/>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33" name="TextBox 32">
            <a:extLst>
              <a:ext uri="{FF2B5EF4-FFF2-40B4-BE49-F238E27FC236}">
                <a16:creationId xmlns:a16="http://schemas.microsoft.com/office/drawing/2014/main" id="{151DAF16-C57C-456F-B1F1-CD412262E6AA}"/>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0" name="TextBox 29">
            <a:extLst>
              <a:ext uri="{FF2B5EF4-FFF2-40B4-BE49-F238E27FC236}">
                <a16:creationId xmlns:a16="http://schemas.microsoft.com/office/drawing/2014/main" id="{CD9AE035-715C-4F4F-854C-4EE236BF16D6}"/>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POPULATION SHARES, REGION SHARES, </a:t>
            </a:r>
            <a:r>
              <a:rPr lang="en-US" sz="2400" dirty="0">
                <a:solidFill>
                  <a:srgbClr val="3C3B45"/>
                </a:solidFill>
              </a:rPr>
              <a:t>AND SUPPLEMENTAL FUNDING, ADD THEM TOGETHER TO FIND THE TOTAL TRIBAL SHARES AUTHORIZED FOR THE TRIBE. </a:t>
            </a:r>
          </a:p>
        </p:txBody>
      </p:sp>
    </p:spTree>
    <p:extLst>
      <p:ext uri="{BB962C8B-B14F-4D97-AF65-F5344CB8AC3E}">
        <p14:creationId xmlns:p14="http://schemas.microsoft.com/office/powerpoint/2010/main" val="1455577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4" name="TextBox 23">
            <a:extLst>
              <a:ext uri="{FF2B5EF4-FFF2-40B4-BE49-F238E27FC236}">
                <a16:creationId xmlns:a16="http://schemas.microsoft.com/office/drawing/2014/main" id="{6A27F0E8-AF3A-4AA8-BB04-093DCD31EC4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2" name="Rectangle 1">
            <a:extLst>
              <a:ext uri="{FF2B5EF4-FFF2-40B4-BE49-F238E27FC236}">
                <a16:creationId xmlns:a16="http://schemas.microsoft.com/office/drawing/2014/main" id="{7605EB47-34CB-4860-83ED-242B1A643309}"/>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26" name="Rectangle 25">
            <a:extLst>
              <a:ext uri="{FF2B5EF4-FFF2-40B4-BE49-F238E27FC236}">
                <a16:creationId xmlns:a16="http://schemas.microsoft.com/office/drawing/2014/main" id="{521CC4DC-3607-4F69-904D-02A53136A1FC}"/>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27" name="Rectangle 26">
            <a:extLst>
              <a:ext uri="{FF2B5EF4-FFF2-40B4-BE49-F238E27FC236}">
                <a16:creationId xmlns:a16="http://schemas.microsoft.com/office/drawing/2014/main" id="{EBF48104-A455-4BAC-8C4D-74595C4B97F8}"/>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0" name="Rectangle 29">
            <a:extLst>
              <a:ext uri="{FF2B5EF4-FFF2-40B4-BE49-F238E27FC236}">
                <a16:creationId xmlns:a16="http://schemas.microsoft.com/office/drawing/2014/main" id="{286253A6-A1A4-4EA6-B84C-EE709A65CDA1}"/>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29" name="TextBox 28">
            <a:extLst>
              <a:ext uri="{FF2B5EF4-FFF2-40B4-BE49-F238E27FC236}">
                <a16:creationId xmlns:a16="http://schemas.microsoft.com/office/drawing/2014/main" id="{87AD42B7-E3B3-4D0C-B2CB-4221BC8A9CEC}"/>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POPULATION SHARES, REGION SHARES, AND SUPPLEMENTAL FUNDING, </a:t>
            </a:r>
            <a:r>
              <a:rPr lang="en-US" sz="2400" dirty="0">
                <a:solidFill>
                  <a:srgbClr val="3C3B45"/>
                </a:solidFill>
              </a:rPr>
              <a:t>ADD THEM TOGETHER TO FIND THE TOTAL TRIBAL SHARES AUTHORIZED FOR THE TRIBE. </a:t>
            </a:r>
          </a:p>
        </p:txBody>
      </p:sp>
    </p:spTree>
    <p:extLst>
      <p:ext uri="{BB962C8B-B14F-4D97-AF65-F5344CB8AC3E}">
        <p14:creationId xmlns:p14="http://schemas.microsoft.com/office/powerpoint/2010/main" val="22026388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0" name="Rectangle 29">
            <a:extLst>
              <a:ext uri="{FF2B5EF4-FFF2-40B4-BE49-F238E27FC236}">
                <a16:creationId xmlns:a16="http://schemas.microsoft.com/office/drawing/2014/main" id="{286253A6-A1A4-4EA6-B84C-EE709A65CDA1}"/>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31" name="Rectangle 30">
            <a:extLst>
              <a:ext uri="{FF2B5EF4-FFF2-40B4-BE49-F238E27FC236}">
                <a16:creationId xmlns:a16="http://schemas.microsoft.com/office/drawing/2014/main" id="{1D16F54B-0CBF-4CE2-92D3-0253275CC96A}"/>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32" name="TextBox 31">
            <a:extLst>
              <a:ext uri="{FF2B5EF4-FFF2-40B4-BE49-F238E27FC236}">
                <a16:creationId xmlns:a16="http://schemas.microsoft.com/office/drawing/2014/main" id="{6A315258-2F74-4309-9EAB-D4C78161B122}"/>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POPULATION SHARES, REGION SHARES, AND SUPPLEMENTAL FUNDING, </a:t>
            </a:r>
            <a:r>
              <a:rPr lang="en-US" sz="2400" dirty="0">
                <a:solidFill>
                  <a:srgbClr val="3C3B45"/>
                </a:solidFill>
              </a:rPr>
              <a:t>ADD THEM TOGETHER TO FIND THE TOTAL TRIBAL SHARES AUTHORIZED FOR THE TRIBE. </a:t>
            </a:r>
          </a:p>
        </p:txBody>
      </p:sp>
      <p:sp>
        <p:nvSpPr>
          <p:cNvPr id="3" name="TextBox 2">
            <a:extLst>
              <a:ext uri="{FF2B5EF4-FFF2-40B4-BE49-F238E27FC236}">
                <a16:creationId xmlns:a16="http://schemas.microsoft.com/office/drawing/2014/main" id="{0EAB6CA1-9274-BD61-D3BF-EDF6CB27E6A4}"/>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4" name="Rectangle 3">
            <a:extLst>
              <a:ext uri="{FF2B5EF4-FFF2-40B4-BE49-F238E27FC236}">
                <a16:creationId xmlns:a16="http://schemas.microsoft.com/office/drawing/2014/main" id="{A7EFCBBC-B65A-6013-E625-A422601CE8B8}"/>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5" name="Rectangle 4">
            <a:extLst>
              <a:ext uri="{FF2B5EF4-FFF2-40B4-BE49-F238E27FC236}">
                <a16:creationId xmlns:a16="http://schemas.microsoft.com/office/drawing/2014/main" id="{9A3BA9D8-F96A-CCDD-2424-440BEF5C9785}"/>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6" name="Rectangle 5">
            <a:extLst>
              <a:ext uri="{FF2B5EF4-FFF2-40B4-BE49-F238E27FC236}">
                <a16:creationId xmlns:a16="http://schemas.microsoft.com/office/drawing/2014/main" id="{6631D02C-258D-C69C-879C-D8E3DA20E71D}"/>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132887033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1" name="TextBox 30">
            <a:extLst>
              <a:ext uri="{FF2B5EF4-FFF2-40B4-BE49-F238E27FC236}">
                <a16:creationId xmlns:a16="http://schemas.microsoft.com/office/drawing/2014/main" id="{1A3CEA53-4303-4725-B5D3-80E2922CAA0F}"/>
              </a:ext>
            </a:extLst>
          </p:cNvPr>
          <p:cNvSpPr txBox="1"/>
          <p:nvPr/>
        </p:nvSpPr>
        <p:spPr>
          <a:xfrm>
            <a:off x="1084083" y="5626286"/>
            <a:ext cx="9987603" cy="1200329"/>
          </a:xfrm>
          <a:prstGeom prst="rect">
            <a:avLst/>
          </a:prstGeom>
          <a:noFill/>
        </p:spPr>
        <p:txBody>
          <a:bodyPr wrap="square" rtlCol="0">
            <a:spAutoFit/>
          </a:bodyPr>
          <a:lstStyle/>
          <a:p>
            <a:pPr algn="ctr"/>
            <a:r>
              <a:rPr lang="en-US" sz="2400" dirty="0">
                <a:solidFill>
                  <a:srgbClr val="F8CBAD"/>
                </a:solidFill>
              </a:rPr>
              <a:t>AFTER CALCULATING TRANSITION FUNDING, MILEAGE SHARES, POPULATION SHARES, REGION SHARES, AND SUPPLEMENTAL FUNDING, ADD THEM TOGETHER TO FIND THE TOTAL TRIBAL SHARES AUTHORIZED FOR THE TRIBE. </a:t>
            </a:r>
          </a:p>
        </p:txBody>
      </p:sp>
      <p:sp>
        <p:nvSpPr>
          <p:cNvPr id="32" name="Action Button: Go Forward or Next 31">
            <a:hlinkClick r:id="" action="ppaction://hlinkshowjump?jump=nextslide" highlightClick="1"/>
            <a:extLst>
              <a:ext uri="{FF2B5EF4-FFF2-40B4-BE49-F238E27FC236}">
                <a16:creationId xmlns:a16="http://schemas.microsoft.com/office/drawing/2014/main" id="{C981CF93-041C-4345-BABE-36C4F53D1655}"/>
              </a:ext>
            </a:extLst>
          </p:cNvPr>
          <p:cNvSpPr/>
          <p:nvPr/>
        </p:nvSpPr>
        <p:spPr>
          <a:xfrm>
            <a:off x="11134478" y="5896685"/>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6" name="Action Button: Go Back or Previous 35">
            <a:hlinkClick r:id="rId3" action="ppaction://hlinksldjump" highlightClick="1"/>
            <a:extLst>
              <a:ext uri="{FF2B5EF4-FFF2-40B4-BE49-F238E27FC236}">
                <a16:creationId xmlns:a16="http://schemas.microsoft.com/office/drawing/2014/main" id="{C0F71840-97C5-47A7-BD10-93FCA304FA02}"/>
              </a:ext>
            </a:extLst>
          </p:cNvPr>
          <p:cNvSpPr/>
          <p:nvPr/>
        </p:nvSpPr>
        <p:spPr>
          <a:xfrm>
            <a:off x="313675" y="5854976"/>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329E0353-B5CA-EBE7-6AC6-45EF7CD38374}"/>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AA53F4E2-6916-968C-C035-620F78319139}"/>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EDE3CDE5-B1C6-E5B4-259A-5C971A57A82E}"/>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DE95ACFD-5A73-72BE-4C9B-F6885AC74B27}"/>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5FC30FD2-EBA1-6449-69BC-5B8706B8152F}"/>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A93F051A-B485-054C-7E6C-E0A130A9DD4F}"/>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104841479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rgbClr val="3C3B45">
                      <a:alpha val="40000"/>
                    </a:srgb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Action Button: Go Forward or Next 22">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4" name="Action Button: Go Back or Previous 23">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658FAD49-3D3B-4183-9F03-BE419C00AEA7}"/>
              </a:ext>
            </a:extLst>
          </p:cNvPr>
          <p:cNvSpPr/>
          <p:nvPr/>
        </p:nvSpPr>
        <p:spPr>
          <a:xfrm>
            <a:off x="3547493" y="4289057"/>
            <a:ext cx="4704410" cy="830997"/>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5% FOR PROGRAM MANAGEMENT AND OVERSIGHT</a:t>
            </a:r>
            <a:endParaRPr lang="en-US" sz="2400" dirty="0"/>
          </a:p>
        </p:txBody>
      </p:sp>
      <p:sp>
        <p:nvSpPr>
          <p:cNvPr id="6" name="Oval 5">
            <a:extLst>
              <a:ext uri="{FF2B5EF4-FFF2-40B4-BE49-F238E27FC236}">
                <a16:creationId xmlns:a16="http://schemas.microsoft.com/office/drawing/2014/main" id="{299FB9DC-386F-DC2E-666D-FA704426D868}"/>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a:extLst>
              <a:ext uri="{FF2B5EF4-FFF2-40B4-BE49-F238E27FC236}">
                <a16:creationId xmlns:a16="http://schemas.microsoft.com/office/drawing/2014/main" id="{A28190F8-6185-BE7C-9286-EC47E4E833C1}"/>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8" name="TextBox 7">
            <a:extLst>
              <a:ext uri="{FF2B5EF4-FFF2-40B4-BE49-F238E27FC236}">
                <a16:creationId xmlns:a16="http://schemas.microsoft.com/office/drawing/2014/main" id="{B929695B-75F2-7136-02CC-03AD55B8FD0D}"/>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9" name="Oval 8">
            <a:extLst>
              <a:ext uri="{FF2B5EF4-FFF2-40B4-BE49-F238E27FC236}">
                <a16:creationId xmlns:a16="http://schemas.microsoft.com/office/drawing/2014/main" id="{1A2C46D4-C3F5-E1CB-1A9F-AEA8D5FD8CCD}"/>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TextBox 9">
            <a:extLst>
              <a:ext uri="{FF2B5EF4-FFF2-40B4-BE49-F238E27FC236}">
                <a16:creationId xmlns:a16="http://schemas.microsoft.com/office/drawing/2014/main" id="{F35F262F-07DE-3A88-0BBB-83624796F4DC}"/>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11" name="TextBox 10">
            <a:extLst>
              <a:ext uri="{FF2B5EF4-FFF2-40B4-BE49-F238E27FC236}">
                <a16:creationId xmlns:a16="http://schemas.microsoft.com/office/drawing/2014/main" id="{2C14B49F-105D-55DB-CB5F-7F5104FC7432}"/>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29035815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p159:morph option="byObject"/>
      </p:transition>
    </mc:Choice>
    <mc:Fallback xmlns="">
      <p:transition spd="slow" advClick="0">
        <p:fade/>
      </p:transition>
    </mc:Fallback>
  </mc:AlternateContent>
</p:sld>
</file>

<file path=ppt/slides/slide42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 name="Rectangle 2">
            <a:extLst>
              <a:ext uri="{FF2B5EF4-FFF2-40B4-BE49-F238E27FC236}">
                <a16:creationId xmlns:a16="http://schemas.microsoft.com/office/drawing/2014/main" id="{0FF40E79-4979-446E-D7F5-5D2BE8188C95}"/>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76CD6CBB-4545-B9C5-9D40-820B6E61CBC3}"/>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B18DCCE0-B1AA-BBC4-70F7-C671648B61A5}"/>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9F5EE128-6487-A518-734B-3E58385FCBBC}"/>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EAED6593-F6C6-8D35-5683-30561A534BAC}"/>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6D83BA3E-512E-74DA-213F-4A84498F52A3}"/>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11" name="TextBox 10">
            <a:extLst>
              <a:ext uri="{FF2B5EF4-FFF2-40B4-BE49-F238E27FC236}">
                <a16:creationId xmlns:a16="http://schemas.microsoft.com/office/drawing/2014/main" id="{C2E4E115-01DD-0905-1B3A-C400BE71F301}"/>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12" name="Rectangle 11">
            <a:extLst>
              <a:ext uri="{FF2B5EF4-FFF2-40B4-BE49-F238E27FC236}">
                <a16:creationId xmlns:a16="http://schemas.microsoft.com/office/drawing/2014/main" id="{05449BCC-4A38-FD32-2277-09B1DFF0FF95}"/>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13" name="Rectangle 12">
            <a:extLst>
              <a:ext uri="{FF2B5EF4-FFF2-40B4-BE49-F238E27FC236}">
                <a16:creationId xmlns:a16="http://schemas.microsoft.com/office/drawing/2014/main" id="{E809496F-0320-1D98-EEC1-6F93CCE25CD8}"/>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4" name="Rectangle 13">
            <a:extLst>
              <a:ext uri="{FF2B5EF4-FFF2-40B4-BE49-F238E27FC236}">
                <a16:creationId xmlns:a16="http://schemas.microsoft.com/office/drawing/2014/main" id="{C01AC664-2BFF-EEE6-7C63-DB9A366C98C1}"/>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89936794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42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612773" y="5758833"/>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5" name="TextBox 34">
            <a:extLst>
              <a:ext uri="{FF2B5EF4-FFF2-40B4-BE49-F238E27FC236}">
                <a16:creationId xmlns:a16="http://schemas.microsoft.com/office/drawing/2014/main" id="{5684FC85-5C7D-456F-B845-6734FCE41EE5}"/>
              </a:ext>
            </a:extLst>
          </p:cNvPr>
          <p:cNvSpPr txBox="1"/>
          <p:nvPr/>
        </p:nvSpPr>
        <p:spPr>
          <a:xfrm>
            <a:off x="3316363" y="4399023"/>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D4D86C6B-7774-15BB-E367-242950A53839}"/>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5BCC137D-AD08-BD08-C257-929D7532055E}"/>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BD055161-4861-E76D-4649-927AA29C1F14}"/>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D0782E28-BAF5-DBEC-0F0E-AE6C59D6EB00}"/>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42C8852B-01C5-3A5F-E903-EBF638F95254}"/>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3E261E0E-25BD-B75B-4984-37FD4FC287C1}"/>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12" name="Rectangle 11">
            <a:extLst>
              <a:ext uri="{FF2B5EF4-FFF2-40B4-BE49-F238E27FC236}">
                <a16:creationId xmlns:a16="http://schemas.microsoft.com/office/drawing/2014/main" id="{D064A7BF-FB9E-1267-DC31-0BCB6A16C313}"/>
              </a:ext>
            </a:extLst>
          </p:cNvPr>
          <p:cNvSpPr/>
          <p:nvPr/>
        </p:nvSpPr>
        <p:spPr>
          <a:xfrm>
            <a:off x="4285866" y="295045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13" name="Rectangle 12">
            <a:extLst>
              <a:ext uri="{FF2B5EF4-FFF2-40B4-BE49-F238E27FC236}">
                <a16:creationId xmlns:a16="http://schemas.microsoft.com/office/drawing/2014/main" id="{7B542FA6-2887-CC01-3014-918866C0AA58}"/>
              </a:ext>
            </a:extLst>
          </p:cNvPr>
          <p:cNvSpPr/>
          <p:nvPr/>
        </p:nvSpPr>
        <p:spPr>
          <a:xfrm>
            <a:off x="5971981" y="125912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4" name="Rectangle 13">
            <a:extLst>
              <a:ext uri="{FF2B5EF4-FFF2-40B4-BE49-F238E27FC236}">
                <a16:creationId xmlns:a16="http://schemas.microsoft.com/office/drawing/2014/main" id="{03FE117D-BCBC-E375-A6BB-8A875B235349}"/>
              </a:ext>
            </a:extLst>
          </p:cNvPr>
          <p:cNvSpPr/>
          <p:nvPr/>
        </p:nvSpPr>
        <p:spPr>
          <a:xfrm>
            <a:off x="7671126" y="2970478"/>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1368186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3500">
        <p159:morph option="byObject"/>
      </p:transition>
    </mc:Choice>
    <mc:Fallback xmlns="">
      <p:transition spd="slow" advClick="0" advTm="3500">
        <p:fade/>
      </p:transition>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15" name="!!Straight Arrow Connector 46">
            <a:extLst>
              <a:ext uri="{FF2B5EF4-FFF2-40B4-BE49-F238E27FC236}">
                <a16:creationId xmlns:a16="http://schemas.microsoft.com/office/drawing/2014/main" id="{B3DDBF14-8767-E58F-FDDE-E8C52759CFCC}"/>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0" name="Rectangle 29">
            <a:extLst>
              <a:ext uri="{FF2B5EF4-FFF2-40B4-BE49-F238E27FC236}">
                <a16:creationId xmlns:a16="http://schemas.microsoft.com/office/drawing/2014/main" id="{287EEA45-86A3-4423-AE8B-CEF3E6FDE74F}"/>
              </a:ext>
            </a:extLst>
          </p:cNvPr>
          <p:cNvSpPr/>
          <p:nvPr/>
        </p:nvSpPr>
        <p:spPr>
          <a:xfrm>
            <a:off x="4149862" y="5846357"/>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7EFCC2FC-B06A-C51F-A74E-48F8BFDE965D}"/>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AB10F117-DC3C-CF2C-4FDD-750AF74A18F9}"/>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5239F79A-400D-A885-BD69-830E04A50A67}"/>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7DC6EF6C-5D1D-4B08-AC67-A23477E3877C}"/>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D1703F4F-682A-7FB0-9A40-8D4F471EBABE}"/>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E6BDD277-2776-3DFB-4D75-50C706CF9098}"/>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9" name="Rectangle 8">
            <a:extLst>
              <a:ext uri="{FF2B5EF4-FFF2-40B4-BE49-F238E27FC236}">
                <a16:creationId xmlns:a16="http://schemas.microsoft.com/office/drawing/2014/main" id="{EAB5157D-F36A-8DEF-40FE-99C9541CBE8D}"/>
              </a:ext>
            </a:extLst>
          </p:cNvPr>
          <p:cNvSpPr/>
          <p:nvPr/>
        </p:nvSpPr>
        <p:spPr>
          <a:xfrm>
            <a:off x="9439321" y="1126431"/>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10" name="Rectangle 9">
            <a:extLst>
              <a:ext uri="{FF2B5EF4-FFF2-40B4-BE49-F238E27FC236}">
                <a16:creationId xmlns:a16="http://schemas.microsoft.com/office/drawing/2014/main" id="{655DEAE8-6957-2A11-CA31-0093CE951EB2}"/>
              </a:ext>
            </a:extLst>
          </p:cNvPr>
          <p:cNvSpPr/>
          <p:nvPr/>
        </p:nvSpPr>
        <p:spPr>
          <a:xfrm>
            <a:off x="9268078" y="1339853"/>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13" name="Rectangle 12">
            <a:extLst>
              <a:ext uri="{FF2B5EF4-FFF2-40B4-BE49-F238E27FC236}">
                <a16:creationId xmlns:a16="http://schemas.microsoft.com/office/drawing/2014/main" id="{D121A368-C5AB-E333-6478-880D381A78BF}"/>
              </a:ext>
            </a:extLst>
          </p:cNvPr>
          <p:cNvSpPr/>
          <p:nvPr/>
        </p:nvSpPr>
        <p:spPr>
          <a:xfrm>
            <a:off x="5981073" y="124665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4" name="Rectangle 13">
            <a:extLst>
              <a:ext uri="{FF2B5EF4-FFF2-40B4-BE49-F238E27FC236}">
                <a16:creationId xmlns:a16="http://schemas.microsoft.com/office/drawing/2014/main" id="{B75A55D0-61F7-14A9-CA1E-EC265ABB10E8}"/>
              </a:ext>
            </a:extLst>
          </p:cNvPr>
          <p:cNvSpPr/>
          <p:nvPr/>
        </p:nvSpPr>
        <p:spPr>
          <a:xfrm>
            <a:off x="7680218" y="295801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4256762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500">
        <p159:morph option="byObject"/>
      </p:transition>
    </mc:Choice>
    <mc:Fallback xmlns="">
      <p:transition spd="slow" advClick="0" advTm="2500">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17" name="!!Straight Arrow Connector 46">
            <a:extLst>
              <a:ext uri="{FF2B5EF4-FFF2-40B4-BE49-F238E27FC236}">
                <a16:creationId xmlns:a16="http://schemas.microsoft.com/office/drawing/2014/main" id="{F2EEE0BC-8C3D-7FD5-D835-563653FEAC3C}"/>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Straight Arrow Connector 45">
            <a:extLst>
              <a:ext uri="{FF2B5EF4-FFF2-40B4-BE49-F238E27FC236}">
                <a16:creationId xmlns:a16="http://schemas.microsoft.com/office/drawing/2014/main" id="{EC470380-925F-B78D-952A-31857370763D}"/>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Straight Arrow Connector 44">
            <a:extLst>
              <a:ext uri="{FF2B5EF4-FFF2-40B4-BE49-F238E27FC236}">
                <a16:creationId xmlns:a16="http://schemas.microsoft.com/office/drawing/2014/main" id="{542DA7AD-FD53-BD7E-BAF3-C911CA96F4E4}"/>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2400" kern="0" dirty="0">
                <a:solidFill>
                  <a:schemeClr val="bg1">
                    <a:lumMod val="95000"/>
                  </a:schemeClr>
                </a:solidFill>
                <a:effectLst>
                  <a:glow rad="63500">
                    <a:schemeClr val="tx1">
                      <a:lumMod val="65000"/>
                      <a:lumOff val="35000"/>
                      <a:alpha val="40000"/>
                    </a:schemeClr>
                  </a:glow>
                </a:effectLst>
              </a:rPr>
              <a:t>20</a:t>
            </a: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30" name="Rectangle 29">
            <a:extLst>
              <a:ext uri="{FF2B5EF4-FFF2-40B4-BE49-F238E27FC236}">
                <a16:creationId xmlns:a16="http://schemas.microsoft.com/office/drawing/2014/main" id="{287EEA45-86A3-4423-AE8B-CEF3E6FDE74F}"/>
              </a:ext>
            </a:extLst>
          </p:cNvPr>
          <p:cNvSpPr/>
          <p:nvPr/>
        </p:nvSpPr>
        <p:spPr>
          <a:xfrm>
            <a:off x="4149862" y="5846357"/>
            <a:ext cx="135004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32" name="Rectangle 31">
            <a:extLst>
              <a:ext uri="{FF2B5EF4-FFF2-40B4-BE49-F238E27FC236}">
                <a16:creationId xmlns:a16="http://schemas.microsoft.com/office/drawing/2014/main" id="{610E0E46-8A1E-43EE-88F7-DFC14F1FEAF3}"/>
              </a:ext>
            </a:extLst>
          </p:cNvPr>
          <p:cNvSpPr/>
          <p:nvPr/>
        </p:nvSpPr>
        <p:spPr>
          <a:xfrm>
            <a:off x="4157837" y="5851463"/>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AC1C35C6-1743-74EB-1EFC-C00FD089C69C}"/>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BE989757-DAE0-5B0A-5CD1-DE257CA8C85A}"/>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1EFB83E2-1E58-2CB9-3989-FC0911B56B79}"/>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453FB223-CF11-7C8C-3B3F-E0136EF94719}"/>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065CD418-9A56-B3C5-7647-EB91406BA1E7}"/>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44B9E404-4B03-F899-07D2-FC0943CBF8DB}"/>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14" name="!!Rectangle 13">
            <a:extLst>
              <a:ext uri="{FF2B5EF4-FFF2-40B4-BE49-F238E27FC236}">
                <a16:creationId xmlns:a16="http://schemas.microsoft.com/office/drawing/2014/main" id="{05AD1912-0425-0104-5A10-E5ACD8E364DD}"/>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848133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500">
        <p159:morph option="byObject"/>
      </p:transition>
    </mc:Choice>
    <mc:Fallback xmlns="">
      <p:transition spd="slow" advClick="0" advTm="1500">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46">
            <a:extLst>
              <a:ext uri="{FF2B5EF4-FFF2-40B4-BE49-F238E27FC236}">
                <a16:creationId xmlns:a16="http://schemas.microsoft.com/office/drawing/2014/main" id="{B56DF728-9D3D-B958-E492-1546262C020A}"/>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r>
              <a:rPr lang="en-US" sz="2400" kern="0" dirty="0">
                <a:solidFill>
                  <a:schemeClr val="bg1">
                    <a:lumMod val="95000"/>
                  </a:schemeClr>
                </a:solidFill>
                <a:effectLst>
                  <a:glow rad="63500">
                    <a:schemeClr val="tx1">
                      <a:lumMod val="65000"/>
                      <a:lumOff val="35000"/>
                      <a:alpha val="40000"/>
                    </a:schemeClr>
                  </a:glow>
                </a:effectLst>
              </a:rPr>
              <a:t>20</a:t>
            </a: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0,000</a:t>
            </a:r>
          </a:p>
        </p:txBody>
      </p:sp>
      <p:sp>
        <p:nvSpPr>
          <p:cNvPr id="30" name="Rectangle 29">
            <a:extLst>
              <a:ext uri="{FF2B5EF4-FFF2-40B4-BE49-F238E27FC236}">
                <a16:creationId xmlns:a16="http://schemas.microsoft.com/office/drawing/2014/main" id="{287EEA45-86A3-4423-AE8B-CEF3E6FDE74F}"/>
              </a:ext>
            </a:extLst>
          </p:cNvPr>
          <p:cNvSpPr/>
          <p:nvPr/>
        </p:nvSpPr>
        <p:spPr>
          <a:xfrm>
            <a:off x="4149862" y="5846357"/>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32" name="Rectangle 31">
            <a:extLst>
              <a:ext uri="{FF2B5EF4-FFF2-40B4-BE49-F238E27FC236}">
                <a16:creationId xmlns:a16="http://schemas.microsoft.com/office/drawing/2014/main" id="{610E0E46-8A1E-43EE-88F7-DFC14F1FEAF3}"/>
              </a:ext>
            </a:extLst>
          </p:cNvPr>
          <p:cNvSpPr/>
          <p:nvPr/>
        </p:nvSpPr>
        <p:spPr>
          <a:xfrm>
            <a:off x="4157837" y="5851463"/>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33" name="!!Rectangle 13">
            <a:extLst>
              <a:ext uri="{FF2B5EF4-FFF2-40B4-BE49-F238E27FC236}">
                <a16:creationId xmlns:a16="http://schemas.microsoft.com/office/drawing/2014/main" id="{DE5DC120-3FB4-4DAE-A3D3-6AE7CDFFB4C5}"/>
              </a:ext>
            </a:extLst>
          </p:cNvPr>
          <p:cNvSpPr/>
          <p:nvPr/>
        </p:nvSpPr>
        <p:spPr>
          <a:xfrm>
            <a:off x="4154293" y="5854552"/>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5CF78F39-30E6-BE93-45FA-210B84D9908A}"/>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7CDFE299-44F4-157F-26AE-0EDD1DDD199F}"/>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0FFCBFE6-5BBD-255F-CBCB-8F7C0FE22614}"/>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0A59110E-93EA-F263-44C0-7DB86A191D2D}"/>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9AD2C12C-7FB4-DAF1-62D1-53D1A218024D}"/>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026B1E22-468F-B981-81F1-58D82D912E23}"/>
              </a:ext>
            </a:extLst>
          </p:cNvPr>
          <p:cNvSpPr/>
          <p:nvPr/>
        </p:nvSpPr>
        <p:spPr>
          <a:xfrm>
            <a:off x="7683145"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
        <p:nvSpPr>
          <p:cNvPr id="9" name="Rectangle 8">
            <a:extLst>
              <a:ext uri="{FF2B5EF4-FFF2-40B4-BE49-F238E27FC236}">
                <a16:creationId xmlns:a16="http://schemas.microsoft.com/office/drawing/2014/main" id="{66D8DC55-97EC-D77F-C1F3-86BE4D30A253}"/>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41544717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500">
        <p159:morph option="byObject"/>
      </p:transition>
    </mc:Choice>
    <mc:Fallback xmlns="">
      <p:transition spd="slow" advClick="0" advTm="1500">
        <p:fade/>
      </p:transition>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3" name="Rectangle 32">
            <a:extLst>
              <a:ext uri="{FF2B5EF4-FFF2-40B4-BE49-F238E27FC236}">
                <a16:creationId xmlns:a16="http://schemas.microsoft.com/office/drawing/2014/main" id="{DE5DC120-3FB4-4DAE-A3D3-6AE7CDFFB4C5}"/>
              </a:ext>
            </a:extLst>
          </p:cNvPr>
          <p:cNvSpPr/>
          <p:nvPr/>
        </p:nvSpPr>
        <p:spPr>
          <a:xfrm>
            <a:off x="4154294" y="5854552"/>
            <a:ext cx="135004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6B512553-24D8-4836-8CBF-69B291DFDB15}"/>
              </a:ext>
            </a:extLst>
          </p:cNvPr>
          <p:cNvSpPr txBox="1"/>
          <p:nvPr/>
        </p:nvSpPr>
        <p:spPr>
          <a:xfrm>
            <a:off x="5688088" y="4399023"/>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AB3F638D-AE8D-71C7-B6F4-3C106D169A19}"/>
              </a:ext>
            </a:extLst>
          </p:cNvPr>
          <p:cNvSpPr/>
          <p:nvPr/>
        </p:nvSpPr>
        <p:spPr>
          <a:xfrm>
            <a:off x="9442248" y="1137405"/>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AAFB31A1-A4F4-5400-C274-AD0895D52B2B}"/>
              </a:ext>
            </a:extLst>
          </p:cNvPr>
          <p:cNvSpPr/>
          <p:nvPr/>
        </p:nvSpPr>
        <p:spPr>
          <a:xfrm>
            <a:off x="9271005" y="1350827"/>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183EF349-4994-F9B8-C772-A6ECEF030FF9}"/>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61E7511C-B2D5-FA8A-F619-993EC2BEB710}"/>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19846D50-046E-5B2B-4D24-46AAEF58A1A7}"/>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A4F48C53-5DEE-C45A-E282-D66974526FBB}"/>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2680810376"/>
      </p:ext>
    </p:extLst>
  </p:cSld>
  <p:clrMapOvr>
    <a:masterClrMapping/>
  </p:clrMapOvr>
  <mc:AlternateContent xmlns:mc="http://schemas.openxmlformats.org/markup-compatibility/2006" xmlns:p14="http://schemas.microsoft.com/office/powerpoint/2010/main">
    <mc:Choice Requires="p14">
      <p:transition spd="med" p14:dur="700" advClick="0" advTm="13000">
        <p:fade/>
      </p:transition>
    </mc:Choice>
    <mc:Fallback xmlns="">
      <p:transition spd="med" advClick="0" advTm="13000">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3" name="Rectangle 32">
            <a:extLst>
              <a:ext uri="{FF2B5EF4-FFF2-40B4-BE49-F238E27FC236}">
                <a16:creationId xmlns:a16="http://schemas.microsoft.com/office/drawing/2014/main" id="{DE5DC120-3FB4-4DAE-A3D3-6AE7CDFFB4C5}"/>
              </a:ext>
            </a:extLst>
          </p:cNvPr>
          <p:cNvSpPr/>
          <p:nvPr/>
        </p:nvSpPr>
        <p:spPr>
          <a:xfrm>
            <a:off x="4154294" y="5854552"/>
            <a:ext cx="135004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6B512553-24D8-4836-8CBF-69B291DFDB15}"/>
              </a:ext>
            </a:extLst>
          </p:cNvPr>
          <p:cNvSpPr txBox="1"/>
          <p:nvPr/>
        </p:nvSpPr>
        <p:spPr>
          <a:xfrm>
            <a:off x="5688088" y="4399023"/>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9" name="Rectangle 8">
            <a:extLst>
              <a:ext uri="{FF2B5EF4-FFF2-40B4-BE49-F238E27FC236}">
                <a16:creationId xmlns:a16="http://schemas.microsoft.com/office/drawing/2014/main" id="{3C13F5F2-1C53-676D-B9B2-FB5934C69B28}"/>
              </a:ext>
            </a:extLst>
          </p:cNvPr>
          <p:cNvSpPr/>
          <p:nvPr/>
        </p:nvSpPr>
        <p:spPr>
          <a:xfrm>
            <a:off x="9439863" y="124694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10" name="Rectangle 9">
            <a:extLst>
              <a:ext uri="{FF2B5EF4-FFF2-40B4-BE49-F238E27FC236}">
                <a16:creationId xmlns:a16="http://schemas.microsoft.com/office/drawing/2014/main" id="{1AAD1DC7-F208-A957-AD7F-BA9E5591FEBF}"/>
              </a:ext>
            </a:extLst>
          </p:cNvPr>
          <p:cNvSpPr/>
          <p:nvPr/>
        </p:nvSpPr>
        <p:spPr>
          <a:xfrm>
            <a:off x="9440469" y="1244561"/>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3" name="Rectangle 2">
            <a:extLst>
              <a:ext uri="{FF2B5EF4-FFF2-40B4-BE49-F238E27FC236}">
                <a16:creationId xmlns:a16="http://schemas.microsoft.com/office/drawing/2014/main" id="{8650D854-0236-7D07-F69F-1819D3C53B1B}"/>
              </a:ext>
            </a:extLst>
          </p:cNvPr>
          <p:cNvSpPr/>
          <p:nvPr/>
        </p:nvSpPr>
        <p:spPr>
          <a:xfrm>
            <a:off x="9442248" y="1242180"/>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$175,000</a:t>
            </a:r>
          </a:p>
        </p:txBody>
      </p:sp>
      <p:sp>
        <p:nvSpPr>
          <p:cNvPr id="4" name="Rectangle 3">
            <a:extLst>
              <a:ext uri="{FF2B5EF4-FFF2-40B4-BE49-F238E27FC236}">
                <a16:creationId xmlns:a16="http://schemas.microsoft.com/office/drawing/2014/main" id="{AAC4AECA-E20A-66E5-4E40-AAA98EC7348F}"/>
              </a:ext>
            </a:extLst>
          </p:cNvPr>
          <p:cNvSpPr/>
          <p:nvPr/>
        </p:nvSpPr>
        <p:spPr>
          <a:xfrm>
            <a:off x="9271005" y="1246052"/>
            <a:ext cx="1229825"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$100,000</a:t>
            </a:r>
          </a:p>
        </p:txBody>
      </p:sp>
      <p:sp>
        <p:nvSpPr>
          <p:cNvPr id="5" name="TextBox 4">
            <a:extLst>
              <a:ext uri="{FF2B5EF4-FFF2-40B4-BE49-F238E27FC236}">
                <a16:creationId xmlns:a16="http://schemas.microsoft.com/office/drawing/2014/main" id="{D199237A-86D9-BC84-7A0A-CC6DACFCCCA2}"/>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6" name="Rectangle 5">
            <a:extLst>
              <a:ext uri="{FF2B5EF4-FFF2-40B4-BE49-F238E27FC236}">
                <a16:creationId xmlns:a16="http://schemas.microsoft.com/office/drawing/2014/main" id="{02F86769-4ACF-50CB-244F-48EDC075B76D}"/>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7" name="Rectangle 6">
            <a:extLst>
              <a:ext uri="{FF2B5EF4-FFF2-40B4-BE49-F238E27FC236}">
                <a16:creationId xmlns:a16="http://schemas.microsoft.com/office/drawing/2014/main" id="{F07EE110-4C1E-CFAC-77B9-7633D79E0A52}"/>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8" name="Rectangle 7">
            <a:extLst>
              <a:ext uri="{FF2B5EF4-FFF2-40B4-BE49-F238E27FC236}">
                <a16:creationId xmlns:a16="http://schemas.microsoft.com/office/drawing/2014/main" id="{FEEBDA8B-5530-08DB-81E9-1D9542FD259B}"/>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26514424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11" name="TextBox 10">
            <a:extLst>
              <a:ext uri="{FF2B5EF4-FFF2-40B4-BE49-F238E27FC236}">
                <a16:creationId xmlns:a16="http://schemas.microsoft.com/office/drawing/2014/main" id="{13465CCA-93B7-253E-0B7F-EE2E65465768}"/>
              </a:ext>
            </a:extLst>
          </p:cNvPr>
          <p:cNvSpPr txBox="1"/>
          <p:nvPr/>
        </p:nvSpPr>
        <p:spPr>
          <a:xfrm>
            <a:off x="5814958" y="4734744"/>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3" name="Rectangle 32">
            <a:extLst>
              <a:ext uri="{FF2B5EF4-FFF2-40B4-BE49-F238E27FC236}">
                <a16:creationId xmlns:a16="http://schemas.microsoft.com/office/drawing/2014/main" id="{DE5DC120-3FB4-4DAE-A3D3-6AE7CDFFB4C5}"/>
              </a:ext>
            </a:extLst>
          </p:cNvPr>
          <p:cNvSpPr/>
          <p:nvPr/>
        </p:nvSpPr>
        <p:spPr>
          <a:xfrm>
            <a:off x="4154294" y="5854552"/>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7" name="!!TextBox 19">
            <a:extLst>
              <a:ext uri="{FF2B5EF4-FFF2-40B4-BE49-F238E27FC236}">
                <a16:creationId xmlns:a16="http://schemas.microsoft.com/office/drawing/2014/main" id="{135A82F3-A4E2-45CD-938D-75BEE5FE2CC2}"/>
              </a:ext>
            </a:extLst>
          </p:cNvPr>
          <p:cNvSpPr txBox="1"/>
          <p:nvPr/>
        </p:nvSpPr>
        <p:spPr>
          <a:xfrm>
            <a:off x="8147950"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B9B8ED0D-0A82-EA17-064C-EDA718BA2F90}"/>
              </a:ext>
            </a:extLst>
          </p:cNvPr>
          <p:cNvSpPr/>
          <p:nvPr/>
        </p:nvSpPr>
        <p:spPr>
          <a:xfrm>
            <a:off x="9439863" y="124694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4" name="Rectangle 3">
            <a:extLst>
              <a:ext uri="{FF2B5EF4-FFF2-40B4-BE49-F238E27FC236}">
                <a16:creationId xmlns:a16="http://schemas.microsoft.com/office/drawing/2014/main" id="{13F2D422-C679-3868-2151-757A8EACBC68}"/>
              </a:ext>
            </a:extLst>
          </p:cNvPr>
          <p:cNvSpPr/>
          <p:nvPr/>
        </p:nvSpPr>
        <p:spPr>
          <a:xfrm>
            <a:off x="9440469" y="1244561"/>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7" name="TextBox 6">
            <a:extLst>
              <a:ext uri="{FF2B5EF4-FFF2-40B4-BE49-F238E27FC236}">
                <a16:creationId xmlns:a16="http://schemas.microsoft.com/office/drawing/2014/main" id="{C12D1DE5-9F9C-5470-14B8-1789CDA3088B}"/>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8" name="Rectangle 7">
            <a:extLst>
              <a:ext uri="{FF2B5EF4-FFF2-40B4-BE49-F238E27FC236}">
                <a16:creationId xmlns:a16="http://schemas.microsoft.com/office/drawing/2014/main" id="{F5A13EDB-2DD0-D401-0E71-0C1735061162}"/>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9" name="Rectangle 8">
            <a:extLst>
              <a:ext uri="{FF2B5EF4-FFF2-40B4-BE49-F238E27FC236}">
                <a16:creationId xmlns:a16="http://schemas.microsoft.com/office/drawing/2014/main" id="{C5CA1873-AAB0-99EE-3397-816E136C97E0}"/>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0" name="Rectangle 9">
            <a:extLst>
              <a:ext uri="{FF2B5EF4-FFF2-40B4-BE49-F238E27FC236}">
                <a16:creationId xmlns:a16="http://schemas.microsoft.com/office/drawing/2014/main" id="{FB5C743F-680D-A704-618D-8AF4FE382FAD}"/>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2584021803"/>
      </p:ext>
    </p:extLst>
  </p:cSld>
  <p:clrMapOvr>
    <a:masterClrMapping/>
  </p:clrMapOvr>
  <mc:AlternateContent xmlns:mc="http://schemas.openxmlformats.org/markup-compatibility/2006" xmlns:p14="http://schemas.microsoft.com/office/powerpoint/2010/main">
    <mc:Choice Requires="p14">
      <p:transition spd="med" p14:dur="700" advClick="0" advTm="4000">
        <p:fade/>
      </p:transition>
    </mc:Choice>
    <mc:Fallback xmlns="">
      <p:transition spd="med" advClick="0" advTm="4000">
        <p:fade/>
      </p:transition>
    </mc:Fallback>
  </mc:AlternateContent>
</p:sld>
</file>

<file path=ppt/slides/slide42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3" name="Rectangle 32">
            <a:extLst>
              <a:ext uri="{FF2B5EF4-FFF2-40B4-BE49-F238E27FC236}">
                <a16:creationId xmlns:a16="http://schemas.microsoft.com/office/drawing/2014/main" id="{DE5DC120-3FB4-4DAE-A3D3-6AE7CDFFB4C5}"/>
              </a:ext>
            </a:extLst>
          </p:cNvPr>
          <p:cNvSpPr/>
          <p:nvPr/>
        </p:nvSpPr>
        <p:spPr>
          <a:xfrm>
            <a:off x="4154294" y="5854552"/>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34" name="Rectangle 33">
            <a:extLst>
              <a:ext uri="{FF2B5EF4-FFF2-40B4-BE49-F238E27FC236}">
                <a16:creationId xmlns:a16="http://schemas.microsoft.com/office/drawing/2014/main" id="{2E1F3DF6-33F6-44B5-B68F-FEC16FA1D524}"/>
              </a:ext>
            </a:extLst>
          </p:cNvPr>
          <p:cNvSpPr/>
          <p:nvPr/>
        </p:nvSpPr>
        <p:spPr>
          <a:xfrm>
            <a:off x="6526635" y="5844777"/>
            <a:ext cx="141897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$275,000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302C1458-FD13-4E2E-9937-14914E9C8433}"/>
              </a:ext>
            </a:extLst>
          </p:cNvPr>
          <p:cNvSpPr txBox="1"/>
          <p:nvPr/>
        </p:nvSpPr>
        <p:spPr>
          <a:xfrm>
            <a:off x="58068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7" name="!!TextBox 19">
            <a:extLst>
              <a:ext uri="{FF2B5EF4-FFF2-40B4-BE49-F238E27FC236}">
                <a16:creationId xmlns:a16="http://schemas.microsoft.com/office/drawing/2014/main" id="{135A82F3-A4E2-45CD-938D-75BEE5FE2CC2}"/>
              </a:ext>
            </a:extLst>
          </p:cNvPr>
          <p:cNvSpPr txBox="1"/>
          <p:nvPr/>
        </p:nvSpPr>
        <p:spPr>
          <a:xfrm>
            <a:off x="8147950"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3" name="Rectangle 2">
            <a:extLst>
              <a:ext uri="{FF2B5EF4-FFF2-40B4-BE49-F238E27FC236}">
                <a16:creationId xmlns:a16="http://schemas.microsoft.com/office/drawing/2014/main" id="{CD7E0F3D-AC09-46FA-609E-C02CB931FE34}"/>
              </a:ext>
            </a:extLst>
          </p:cNvPr>
          <p:cNvSpPr/>
          <p:nvPr/>
        </p:nvSpPr>
        <p:spPr>
          <a:xfrm>
            <a:off x="9439863" y="124694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7" name="TextBox 6">
            <a:extLst>
              <a:ext uri="{FF2B5EF4-FFF2-40B4-BE49-F238E27FC236}">
                <a16:creationId xmlns:a16="http://schemas.microsoft.com/office/drawing/2014/main" id="{3A2AEC0B-DA83-F880-4901-87A7D5DD3063}"/>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8" name="Rectangle 7">
            <a:extLst>
              <a:ext uri="{FF2B5EF4-FFF2-40B4-BE49-F238E27FC236}">
                <a16:creationId xmlns:a16="http://schemas.microsoft.com/office/drawing/2014/main" id="{CB4C9DF6-1E86-8E7F-6045-7774AAE48BF4}"/>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9" name="Rectangle 8">
            <a:extLst>
              <a:ext uri="{FF2B5EF4-FFF2-40B4-BE49-F238E27FC236}">
                <a16:creationId xmlns:a16="http://schemas.microsoft.com/office/drawing/2014/main" id="{EC2D2366-D6BA-AE10-9DAA-2069CC4E6014}"/>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0" name="Rectangle 9">
            <a:extLst>
              <a:ext uri="{FF2B5EF4-FFF2-40B4-BE49-F238E27FC236}">
                <a16:creationId xmlns:a16="http://schemas.microsoft.com/office/drawing/2014/main" id="{A0FA64F1-25BB-C933-C3F5-E7C541234E9C}"/>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7687586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3000">
        <p159:morph option="byObject"/>
      </p:transition>
    </mc:Choice>
    <mc:Fallback xmlns="">
      <p:transition spd="slow" advClick="0" advTm="3000">
        <p:fade/>
      </p:transition>
    </mc:Fallback>
  </mc:AlternateContent>
</p:sld>
</file>

<file path=ppt/slides/slide42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29" name="TextBox 28">
            <a:extLst>
              <a:ext uri="{FF2B5EF4-FFF2-40B4-BE49-F238E27FC236}">
                <a16:creationId xmlns:a16="http://schemas.microsoft.com/office/drawing/2014/main" id="{B0B4C492-D535-48E1-A06E-45A16CEBB3BC}"/>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33" name="Rectangle 32">
            <a:extLst>
              <a:ext uri="{FF2B5EF4-FFF2-40B4-BE49-F238E27FC236}">
                <a16:creationId xmlns:a16="http://schemas.microsoft.com/office/drawing/2014/main" id="{DE5DC120-3FB4-4DAE-A3D3-6AE7CDFFB4C5}"/>
              </a:ext>
            </a:extLst>
          </p:cNvPr>
          <p:cNvSpPr/>
          <p:nvPr/>
        </p:nvSpPr>
        <p:spPr>
          <a:xfrm>
            <a:off x="4154294" y="5854552"/>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34" name="Rectangle 33">
            <a:extLst>
              <a:ext uri="{FF2B5EF4-FFF2-40B4-BE49-F238E27FC236}">
                <a16:creationId xmlns:a16="http://schemas.microsoft.com/office/drawing/2014/main" id="{2E1F3DF6-33F6-44B5-B68F-FEC16FA1D524}"/>
              </a:ext>
            </a:extLst>
          </p:cNvPr>
          <p:cNvSpPr/>
          <p:nvPr/>
        </p:nvSpPr>
        <p:spPr>
          <a:xfrm>
            <a:off x="6526636" y="5844777"/>
            <a:ext cx="141897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$275,000</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302C1458-FD13-4E2E-9937-14914E9C8433}"/>
              </a:ext>
            </a:extLst>
          </p:cNvPr>
          <p:cNvSpPr txBox="1"/>
          <p:nvPr/>
        </p:nvSpPr>
        <p:spPr>
          <a:xfrm>
            <a:off x="58068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7" name="!!TextBox 19">
            <a:extLst>
              <a:ext uri="{FF2B5EF4-FFF2-40B4-BE49-F238E27FC236}">
                <a16:creationId xmlns:a16="http://schemas.microsoft.com/office/drawing/2014/main" id="{90B31655-9318-4E2E-8FF4-74560491E8CA}"/>
              </a:ext>
            </a:extLst>
          </p:cNvPr>
          <p:cNvSpPr txBox="1"/>
          <p:nvPr/>
        </p:nvSpPr>
        <p:spPr>
          <a:xfrm>
            <a:off x="8276190" y="5686626"/>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8" name="Rectangle 37">
            <a:extLst>
              <a:ext uri="{FF2B5EF4-FFF2-40B4-BE49-F238E27FC236}">
                <a16:creationId xmlns:a16="http://schemas.microsoft.com/office/drawing/2014/main" id="{8EF0D0D2-2FF9-4627-9100-03A80931F603}"/>
              </a:ext>
            </a:extLst>
          </p:cNvPr>
          <p:cNvSpPr/>
          <p:nvPr/>
        </p:nvSpPr>
        <p:spPr>
          <a:xfrm>
            <a:off x="9150060" y="5844777"/>
            <a:ext cx="1651414" cy="461665"/>
          </a:xfrm>
          <a:prstGeom prst="rect">
            <a:avLst/>
          </a:prstGeom>
        </p:spPr>
        <p:txBody>
          <a:bodyPr wrap="none">
            <a:spAutoFit/>
          </a:bodyPr>
          <a:lstStyle/>
          <a:p>
            <a:pPr lvl="0" algn="ctr">
              <a:defRPr/>
            </a:pPr>
            <a:r>
              <a:rPr lang="en-US" sz="24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$1,100,000</a:t>
            </a:r>
          </a:p>
        </p:txBody>
      </p:sp>
      <p:sp>
        <p:nvSpPr>
          <p:cNvPr id="3" name="Rectangle 2">
            <a:extLst>
              <a:ext uri="{FF2B5EF4-FFF2-40B4-BE49-F238E27FC236}">
                <a16:creationId xmlns:a16="http://schemas.microsoft.com/office/drawing/2014/main" id="{1DDF61F1-B82E-E950-6AD4-9221EDBD6B01}"/>
              </a:ext>
            </a:extLst>
          </p:cNvPr>
          <p:cNvSpPr/>
          <p:nvPr/>
        </p:nvSpPr>
        <p:spPr>
          <a:xfrm>
            <a:off x="9439863" y="124694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4" name="TextBox 3">
            <a:extLst>
              <a:ext uri="{FF2B5EF4-FFF2-40B4-BE49-F238E27FC236}">
                <a16:creationId xmlns:a16="http://schemas.microsoft.com/office/drawing/2014/main" id="{5BDB54A8-1FD3-9639-02CE-93DAE68A50F2}"/>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5" name="Rectangle 4">
            <a:extLst>
              <a:ext uri="{FF2B5EF4-FFF2-40B4-BE49-F238E27FC236}">
                <a16:creationId xmlns:a16="http://schemas.microsoft.com/office/drawing/2014/main" id="{A1F8B671-017B-7172-86DD-E82E7BEEE80C}"/>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6" name="Rectangle 5">
            <a:extLst>
              <a:ext uri="{FF2B5EF4-FFF2-40B4-BE49-F238E27FC236}">
                <a16:creationId xmlns:a16="http://schemas.microsoft.com/office/drawing/2014/main" id="{D1D24D65-C85D-CC58-2019-AB803D0C86D6}"/>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7" name="Rectangle 6">
            <a:extLst>
              <a:ext uri="{FF2B5EF4-FFF2-40B4-BE49-F238E27FC236}">
                <a16:creationId xmlns:a16="http://schemas.microsoft.com/office/drawing/2014/main" id="{41BFC53E-60A8-B483-1A18-9E5ED8B37B54}"/>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9764816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7" name="Oval 26"/>
          <p:cNvSpPr/>
          <p:nvPr/>
        </p:nvSpPr>
        <p:spPr>
          <a:xfrm>
            <a:off x="3581400" y="914399"/>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8" name="!! OrangeBack"/>
          <p:cNvSpPr/>
          <p:nvPr/>
        </p:nvSpPr>
        <p:spPr>
          <a:xfrm rot="2685413">
            <a:off x="3581400" y="914400"/>
            <a:ext cx="5029200" cy="50292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3" name="Rectangle: Rounded Corners 22"/>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4" name="!! TextBox 1">
            <a:extLst>
              <a:ext uri="{FF2B5EF4-FFF2-40B4-BE49-F238E27FC236}">
                <a16:creationId xmlns:a16="http://schemas.microsoft.com/office/drawing/2014/main" id="{51229383-D038-4A03-B027-AFC2C4A886B7}"/>
              </a:ext>
            </a:extLst>
          </p:cNvPr>
          <p:cNvSpPr txBox="1"/>
          <p:nvPr/>
        </p:nvSpPr>
        <p:spPr>
          <a:xfrm>
            <a:off x="3397031" y="2012334"/>
            <a:ext cx="5397938" cy="332398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 name="Oval 1">
            <a:extLst>
              <a:ext uri="{FF2B5EF4-FFF2-40B4-BE49-F238E27FC236}">
                <a16:creationId xmlns:a16="http://schemas.microsoft.com/office/drawing/2014/main" id="{D1E5F4E8-41B3-BB08-9CC8-15C881C3E3D6}"/>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24C463E6-782F-0207-EF1A-7D4FDF259784}"/>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0E63F8D8-2BF5-7F5D-2E2D-CB6EB1CD997B}"/>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3DF1E2EF-E08E-26F3-3A8B-278A2D9A7909}"/>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B289A119-F7EA-ACEB-5775-C921A1A9A2A4}"/>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793B6D3E-F88A-A2B2-9B63-0FF9F369D5DF}"/>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374793555"/>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1000"/>
                                  </p:stCondLst>
                                  <p:childTnLst>
                                    <p:set>
                                      <p:cBhvr>
                                        <p:cTn id="6" dur="1" fill="hold">
                                          <p:stCondLst>
                                            <p:cond delay="0"/>
                                          </p:stCondLst>
                                        </p:cTn>
                                        <p:tgtEl>
                                          <p:spTgt spid="27">
                                            <p:bg/>
                                          </p:spTgt>
                                        </p:tgtEl>
                                        <p:attrNameLst>
                                          <p:attrName>style.visibility</p:attrName>
                                        </p:attrNameLst>
                                      </p:cBhvr>
                                      <p:to>
                                        <p:strVal val="visible"/>
                                      </p:to>
                                    </p:set>
                                  </p:childTnLst>
                                </p:cTn>
                              </p:par>
                              <p:par>
                                <p:cTn id="7" presetID="1" presetClass="entr" presetSubtype="0" fill="hold" grpId="0" nodeType="withEffect" nodePh="1">
                                  <p:stCondLst>
                                    <p:cond delay="1000"/>
                                  </p:stCondLst>
                                  <p:endCondLst>
                                    <p:cond evt="begin" delay="0">
                                      <p:tn val="7"/>
                                    </p:cond>
                                  </p:endCondLst>
                                  <p:childTnLst>
                                    <p:set>
                                      <p:cBhvr>
                                        <p:cTn id="8" dur="1" fill="hold">
                                          <p:stCondLst>
                                            <p:cond delay="0"/>
                                          </p:stCondLst>
                                        </p:cTn>
                                        <p:tgtEl>
                                          <p:spTgt spid="2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uiExpand="1" build="allAtOnce" animBg="1"/>
    </p:bldLst>
  </p:timing>
</p:sld>
</file>

<file path=ppt/slides/slide43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TRIBAL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302C1458-FD13-4E2E-9937-14914E9C8433}"/>
              </a:ext>
            </a:extLst>
          </p:cNvPr>
          <p:cNvSpPr txBox="1"/>
          <p:nvPr/>
        </p:nvSpPr>
        <p:spPr>
          <a:xfrm>
            <a:off x="58068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7" name="!!TextBox 19">
            <a:extLst>
              <a:ext uri="{FF2B5EF4-FFF2-40B4-BE49-F238E27FC236}">
                <a16:creationId xmlns:a16="http://schemas.microsoft.com/office/drawing/2014/main" id="{90B31655-9318-4E2E-8FF4-74560491E8CA}"/>
              </a:ext>
            </a:extLst>
          </p:cNvPr>
          <p:cNvSpPr txBox="1"/>
          <p:nvPr/>
        </p:nvSpPr>
        <p:spPr>
          <a:xfrm>
            <a:off x="8276190" y="5686626"/>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9" name="Action Button: Go Back or Previous 38">
            <a:hlinkClick r:id="rId3" action="ppaction://hlinksldjump" highlightClick="1"/>
            <a:extLst>
              <a:ext uri="{FF2B5EF4-FFF2-40B4-BE49-F238E27FC236}">
                <a16:creationId xmlns:a16="http://schemas.microsoft.com/office/drawing/2014/main" id="{DB279331-4444-4E72-B030-1C0FF3255B20}"/>
              </a:ext>
            </a:extLst>
          </p:cNvPr>
          <p:cNvSpPr/>
          <p:nvPr/>
        </p:nvSpPr>
        <p:spPr>
          <a:xfrm>
            <a:off x="579095" y="3166367"/>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40" name="Action Button: Go Home 39">
            <a:hlinkClick r:id="" action="ppaction://hlinkshowjump?jump=nextslide" highlightClick="1"/>
            <a:extLst>
              <a:ext uri="{FF2B5EF4-FFF2-40B4-BE49-F238E27FC236}">
                <a16:creationId xmlns:a16="http://schemas.microsoft.com/office/drawing/2014/main" id="{0543AACC-C8B1-4CC3-88C7-327A54692991}"/>
              </a:ext>
            </a:extLst>
          </p:cNvPr>
          <p:cNvSpPr/>
          <p:nvPr/>
        </p:nvSpPr>
        <p:spPr>
          <a:xfrm>
            <a:off x="10932743" y="3016633"/>
            <a:ext cx="1042416" cy="1042416"/>
          </a:xfrm>
          <a:prstGeom prst="actionButtonHome">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5861C93-9D14-375E-83B7-30765C5DDBAE}"/>
              </a:ext>
            </a:extLst>
          </p:cNvPr>
          <p:cNvSpPr txBox="1"/>
          <p:nvPr/>
        </p:nvSpPr>
        <p:spPr>
          <a:xfrm>
            <a:off x="1572802" y="5787137"/>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4" name="Rectangle 3">
            <a:extLst>
              <a:ext uri="{FF2B5EF4-FFF2-40B4-BE49-F238E27FC236}">
                <a16:creationId xmlns:a16="http://schemas.microsoft.com/office/drawing/2014/main" id="{4ABD840B-67EF-B174-66CE-34D255C94E7C}"/>
              </a:ext>
            </a:extLst>
          </p:cNvPr>
          <p:cNvSpPr/>
          <p:nvPr/>
        </p:nvSpPr>
        <p:spPr>
          <a:xfrm>
            <a:off x="4154294" y="5854552"/>
            <a:ext cx="1350050"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$625,000</a:t>
            </a:r>
          </a:p>
        </p:txBody>
      </p:sp>
      <p:sp>
        <p:nvSpPr>
          <p:cNvPr id="5" name="Rectangle 4">
            <a:extLst>
              <a:ext uri="{FF2B5EF4-FFF2-40B4-BE49-F238E27FC236}">
                <a16:creationId xmlns:a16="http://schemas.microsoft.com/office/drawing/2014/main" id="{88B4EA24-CADF-33A0-CF85-FBF390FB5146}"/>
              </a:ext>
            </a:extLst>
          </p:cNvPr>
          <p:cNvSpPr/>
          <p:nvPr/>
        </p:nvSpPr>
        <p:spPr>
          <a:xfrm>
            <a:off x="6526636" y="5844777"/>
            <a:ext cx="141897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$275,000</a:t>
            </a:r>
          </a:p>
        </p:txBody>
      </p:sp>
      <p:sp>
        <p:nvSpPr>
          <p:cNvPr id="6" name="Rectangle 5">
            <a:extLst>
              <a:ext uri="{FF2B5EF4-FFF2-40B4-BE49-F238E27FC236}">
                <a16:creationId xmlns:a16="http://schemas.microsoft.com/office/drawing/2014/main" id="{54BA1702-2AD7-417A-D882-DC4AF3E653EE}"/>
              </a:ext>
            </a:extLst>
          </p:cNvPr>
          <p:cNvSpPr/>
          <p:nvPr/>
        </p:nvSpPr>
        <p:spPr>
          <a:xfrm>
            <a:off x="9150060" y="5844777"/>
            <a:ext cx="1651414" cy="461665"/>
          </a:xfrm>
          <a:prstGeom prst="rect">
            <a:avLst/>
          </a:prstGeom>
        </p:spPr>
        <p:txBody>
          <a:bodyPr wrap="none">
            <a:spAutoFit/>
          </a:bodyPr>
          <a:lstStyle/>
          <a:p>
            <a:pPr lvl="0" algn="ctr">
              <a:defRPr/>
            </a:pPr>
            <a:r>
              <a:rPr lang="en-US" sz="24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$1,100,000</a:t>
            </a:r>
          </a:p>
        </p:txBody>
      </p:sp>
      <p:sp>
        <p:nvSpPr>
          <p:cNvPr id="7" name="Rectangle 6">
            <a:extLst>
              <a:ext uri="{FF2B5EF4-FFF2-40B4-BE49-F238E27FC236}">
                <a16:creationId xmlns:a16="http://schemas.microsoft.com/office/drawing/2014/main" id="{B6C29018-918A-4583-5025-8D79F9A3955C}"/>
              </a:ext>
            </a:extLst>
          </p:cNvPr>
          <p:cNvSpPr/>
          <p:nvPr/>
        </p:nvSpPr>
        <p:spPr>
          <a:xfrm>
            <a:off x="9439863" y="1246942"/>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$275,000</a:t>
            </a:r>
          </a:p>
        </p:txBody>
      </p:sp>
      <p:sp>
        <p:nvSpPr>
          <p:cNvPr id="8" name="TextBox 7">
            <a:extLst>
              <a:ext uri="{FF2B5EF4-FFF2-40B4-BE49-F238E27FC236}">
                <a16:creationId xmlns:a16="http://schemas.microsoft.com/office/drawing/2014/main" id="{5287D431-267D-36CF-C5CB-D1ED3D1DCA44}"/>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$200,000</a:t>
            </a:r>
          </a:p>
        </p:txBody>
      </p:sp>
      <p:sp>
        <p:nvSpPr>
          <p:cNvPr id="9" name="Rectangle 8">
            <a:extLst>
              <a:ext uri="{FF2B5EF4-FFF2-40B4-BE49-F238E27FC236}">
                <a16:creationId xmlns:a16="http://schemas.microsoft.com/office/drawing/2014/main" id="{5C7189D8-7C1F-DCD1-BA09-7C707A59E12D}"/>
              </a:ext>
            </a:extLst>
          </p:cNvPr>
          <p:cNvSpPr/>
          <p:nvPr/>
        </p:nvSpPr>
        <p:spPr>
          <a:xfrm>
            <a:off x="4297885" y="294896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$135,000</a:t>
            </a:r>
          </a:p>
        </p:txBody>
      </p:sp>
      <p:sp>
        <p:nvSpPr>
          <p:cNvPr id="10" name="Rectangle 9">
            <a:extLst>
              <a:ext uri="{FF2B5EF4-FFF2-40B4-BE49-F238E27FC236}">
                <a16:creationId xmlns:a16="http://schemas.microsoft.com/office/drawing/2014/main" id="{BDE4EC0B-AFC4-5489-2A59-E4EAE50C0589}"/>
              </a:ext>
            </a:extLst>
          </p:cNvPr>
          <p:cNvSpPr/>
          <p:nvPr/>
        </p:nvSpPr>
        <p:spPr>
          <a:xfrm>
            <a:off x="5984000" y="1257633"/>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$260,000</a:t>
            </a:r>
          </a:p>
        </p:txBody>
      </p:sp>
      <p:sp>
        <p:nvSpPr>
          <p:cNvPr id="11" name="Rectangle 10">
            <a:extLst>
              <a:ext uri="{FF2B5EF4-FFF2-40B4-BE49-F238E27FC236}">
                <a16:creationId xmlns:a16="http://schemas.microsoft.com/office/drawing/2014/main" id="{176B580F-076E-C10E-7206-CE006A5A743D}"/>
              </a:ext>
            </a:extLst>
          </p:cNvPr>
          <p:cNvSpPr/>
          <p:nvPr/>
        </p:nvSpPr>
        <p:spPr>
          <a:xfrm>
            <a:off x="7680218" y="2968989"/>
            <a:ext cx="106150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$230,000</a:t>
            </a:r>
          </a:p>
        </p:txBody>
      </p:sp>
    </p:spTree>
    <p:extLst>
      <p:ext uri="{BB962C8B-B14F-4D97-AF65-F5344CB8AC3E}">
        <p14:creationId xmlns:p14="http://schemas.microsoft.com/office/powerpoint/2010/main" val="235351155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454927" y="1470226"/>
            <a:ext cx="7102153" cy="81483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HOWEVER…</a:t>
            </a:r>
          </a:p>
        </p:txBody>
      </p:sp>
    </p:spTree>
    <p:extLst>
      <p:ext uri="{BB962C8B-B14F-4D97-AF65-F5344CB8AC3E}">
        <p14:creationId xmlns:p14="http://schemas.microsoft.com/office/powerpoint/2010/main" val="3927112824"/>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454927" y="1470226"/>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EVEN THOUGH THE TTP FORMULA AUTHORIZES </a:t>
            </a:r>
            <a:r>
              <a:rPr lang="en-US" sz="36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$1,100,000.00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FOR THE TRIBE, </a:t>
            </a:r>
          </a:p>
        </p:txBody>
      </p:sp>
    </p:spTree>
    <p:extLst>
      <p:ext uri="{BB962C8B-B14F-4D97-AF65-F5344CB8AC3E}">
        <p14:creationId xmlns:p14="http://schemas.microsoft.com/office/powerpoint/2010/main" val="1386908998"/>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454927" y="1470226"/>
            <a:ext cx="7102153" cy="3018840"/>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EVEN THOUGH THE TTP FORMULA AUTHORIZES </a:t>
            </a:r>
            <a:r>
              <a:rPr lang="en-US" sz="36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$1,100,000.00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FOR THE TRIBE,</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THE AMOUNT AVAILABLE IS ACTUALLY </a:t>
            </a:r>
            <a:r>
              <a:rPr lang="en-US" sz="36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$954,800.00</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WHICH IS 86.8% OF THE AUTHORIZED AMOUNT.</a:t>
            </a:r>
          </a:p>
        </p:txBody>
      </p:sp>
    </p:spTree>
    <p:extLst>
      <p:ext uri="{BB962C8B-B14F-4D97-AF65-F5344CB8AC3E}">
        <p14:creationId xmlns:p14="http://schemas.microsoft.com/office/powerpoint/2010/main" val="3140312479"/>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FD13EF2-BD28-8C90-2B11-E9918187F88B}"/>
              </a:ext>
            </a:extLst>
          </p:cNvPr>
          <p:cNvSpPr txBox="1"/>
          <p:nvPr/>
        </p:nvSpPr>
        <p:spPr>
          <a:xfrm>
            <a:off x="1454927" y="1470226"/>
            <a:ext cx="7102153" cy="3018840"/>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EVEN THOUGH THE TTP FORMULA AUTHORIZES </a:t>
            </a:r>
            <a:r>
              <a:rPr lang="en-US" sz="36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$1,100,000.00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FOR THE TRIBE,</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THE AMOUNT AVAILABLE IS ACTUALLY </a:t>
            </a:r>
            <a:r>
              <a:rPr lang="en-US" sz="36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 $954,800.00</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WHICH IS 86.8% OF THE AUTHORIZED AMOUNT.</a:t>
            </a:r>
          </a:p>
        </p:txBody>
      </p:sp>
      <p:sp>
        <p:nvSpPr>
          <p:cNvPr id="2" name="TextBox 1">
            <a:extLst>
              <a:ext uri="{FF2B5EF4-FFF2-40B4-BE49-F238E27FC236}">
                <a16:creationId xmlns:a16="http://schemas.microsoft.com/office/drawing/2014/main" id="{294741CE-1E78-F977-9248-8DB536B42FAF}"/>
              </a:ext>
            </a:extLst>
          </p:cNvPr>
          <p:cNvSpPr txBox="1"/>
          <p:nvPr/>
        </p:nvSpPr>
        <p:spPr>
          <a:xfrm rot="20006319">
            <a:off x="2426677" y="1644162"/>
            <a:ext cx="5658921" cy="2400657"/>
          </a:xfrm>
          <a:prstGeom prst="rect">
            <a:avLst/>
          </a:prstGeom>
          <a:noFill/>
        </p:spPr>
        <p:txBody>
          <a:bodyPr wrap="none" rtlCol="0">
            <a:spAutoFit/>
          </a:bodyPr>
          <a:lstStyle/>
          <a:p>
            <a:r>
              <a:rPr lang="en-US" sz="15000" b="1" dirty="0">
                <a:ln w="57150">
                  <a:solidFill>
                    <a:schemeClr val="accent5">
                      <a:lumMod val="50000"/>
                    </a:schemeClr>
                  </a:solidFill>
                </a:ln>
                <a:solidFill>
                  <a:schemeClr val="accent5">
                    <a:lumMod val="40000"/>
                    <a:lumOff val="60000"/>
                  </a:schemeClr>
                </a:solidFill>
                <a:effectLst>
                  <a:glow rad="228600">
                    <a:schemeClr val="accent1">
                      <a:satMod val="175000"/>
                      <a:alpha val="40000"/>
                    </a:schemeClr>
                  </a:glow>
                </a:effectLst>
              </a:rPr>
              <a:t>WHY?!</a:t>
            </a:r>
          </a:p>
        </p:txBody>
      </p:sp>
    </p:spTree>
    <p:extLst>
      <p:ext uri="{BB962C8B-B14F-4D97-AF65-F5344CB8AC3E}">
        <p14:creationId xmlns:p14="http://schemas.microsoft.com/office/powerpoint/2010/main" val="3028408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296665" y="494280"/>
            <a:ext cx="7102153" cy="62215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4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p:txBody>
      </p:sp>
      <p:sp>
        <p:nvSpPr>
          <p:cNvPr id="3" name="TextBox 2">
            <a:extLst>
              <a:ext uri="{FF2B5EF4-FFF2-40B4-BE49-F238E27FC236}">
                <a16:creationId xmlns:a16="http://schemas.microsoft.com/office/drawing/2014/main" id="{9E15CD4E-B881-61BA-60FA-67B23E7316C5}"/>
              </a:ext>
            </a:extLst>
          </p:cNvPr>
          <p:cNvSpPr txBox="1"/>
          <p:nvPr/>
        </p:nvSpPr>
        <p:spPr>
          <a:xfrm>
            <a:off x="1454927" y="1470226"/>
            <a:ext cx="7102153" cy="1772345"/>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EACH FISCAL YEAR, FHWA IS MANDATED BY CONGRESS TO DO TWO ACTIVITIES WITH THE FEDERAL-AID PROGRAM FUNDING</a:t>
            </a:r>
          </a:p>
        </p:txBody>
      </p:sp>
      <p:sp>
        <p:nvSpPr>
          <p:cNvPr id="5" name="TextBox 4">
            <a:extLst>
              <a:ext uri="{FF2B5EF4-FFF2-40B4-BE49-F238E27FC236}">
                <a16:creationId xmlns:a16="http://schemas.microsoft.com/office/drawing/2014/main" id="{CC726C3E-F844-101F-BBCF-9A303203444C}"/>
              </a:ext>
            </a:extLst>
          </p:cNvPr>
          <p:cNvSpPr txBox="1"/>
          <p:nvPr/>
        </p:nvSpPr>
        <p:spPr>
          <a:xfrm>
            <a:off x="1296665" y="3615430"/>
            <a:ext cx="7102153" cy="94134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742950" indent="-742950">
              <a:lnSpc>
                <a:spcPct val="75000"/>
              </a:lnSpc>
              <a:buAutoNum type="arabicPeriod"/>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a:p>
            <a:pPr marL="742950" indent="-742950">
              <a:lnSpc>
                <a:spcPct val="75000"/>
              </a:lnSpc>
              <a:buAutoNum type="arabicPeriod"/>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AUGUST REDISTRIBUTION</a:t>
            </a:r>
          </a:p>
        </p:txBody>
      </p:sp>
    </p:spTree>
    <p:extLst>
      <p:ext uri="{BB962C8B-B14F-4D97-AF65-F5344CB8AC3E}">
        <p14:creationId xmlns:p14="http://schemas.microsoft.com/office/powerpoint/2010/main" val="102732910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296665" y="494280"/>
            <a:ext cx="7102153" cy="62215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4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p:txBody>
      </p:sp>
      <p:sp>
        <p:nvSpPr>
          <p:cNvPr id="3" name="TextBox 2">
            <a:extLst>
              <a:ext uri="{FF2B5EF4-FFF2-40B4-BE49-F238E27FC236}">
                <a16:creationId xmlns:a16="http://schemas.microsoft.com/office/drawing/2014/main" id="{9E15CD4E-B881-61BA-60FA-67B23E7316C5}"/>
              </a:ext>
            </a:extLst>
          </p:cNvPr>
          <p:cNvSpPr txBox="1"/>
          <p:nvPr/>
        </p:nvSpPr>
        <p:spPr>
          <a:xfrm>
            <a:off x="1454927" y="1470226"/>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LIMITATION’S ACTIVITIES INCLUDE THE FOLLOWING, DONE IN ORDER:</a:t>
            </a:r>
          </a:p>
        </p:txBody>
      </p:sp>
      <p:sp>
        <p:nvSpPr>
          <p:cNvPr id="5" name="TextBox 4">
            <a:extLst>
              <a:ext uri="{FF2B5EF4-FFF2-40B4-BE49-F238E27FC236}">
                <a16:creationId xmlns:a16="http://schemas.microsoft.com/office/drawing/2014/main" id="{CC726C3E-F844-101F-BBCF-9A303203444C}"/>
              </a:ext>
            </a:extLst>
          </p:cNvPr>
          <p:cNvSpPr txBox="1"/>
          <p:nvPr/>
        </p:nvSpPr>
        <p:spPr>
          <a:xfrm>
            <a:off x="562708" y="2991176"/>
            <a:ext cx="11394830" cy="2597314"/>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742950" indent="-742950">
              <a:lnSpc>
                <a:spcPct val="75000"/>
              </a:lnSpc>
              <a:buAutoNum type="arabicPeriod"/>
              <a:defRPr/>
            </a:pPr>
            <a:r>
              <a:rPr kumimoji="0" lang="en-US" sz="2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CALCULATE THE AMOUNT OF THE FUNDING MADE AVAILABLE BY CONGRESS FOR THE FEDERAL-AID PROGRAM THAT MUST BE USED ON PREVIOUS YEAR FUNDING (WHAT</a:t>
            </a:r>
            <a:r>
              <a:rPr kumimoji="0" lang="en-US" sz="2400" b="1" i="0" u="none" strike="noStrike" kern="1200" cap="none" spc="0" normalizeH="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 WAS INCLUDED IN THE LAST YEAR AUGUST REDISTRIBUTION)</a:t>
            </a:r>
            <a:endParaRPr kumimoji="0" lang="en-US" sz="2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a:p>
            <a:pPr marL="742950" indent="-742950">
              <a:lnSpc>
                <a:spcPct val="75000"/>
              </a:lnSpc>
              <a:buAutoNum type="arabicPeriod"/>
              <a:defRPr/>
            </a:pPr>
            <a:r>
              <a:rPr lang="en-US" sz="2400" b="1" dirty="0">
                <a:ln>
                  <a:solidFill>
                    <a:srgbClr val="ED7D31">
                      <a:lumMod val="50000"/>
                    </a:srgbClr>
                  </a:solidFill>
                </a:ln>
                <a:solidFill>
                  <a:srgbClr val="ED7D31">
                    <a:lumMod val="60000"/>
                    <a:lumOff val="40000"/>
                  </a:srgbClr>
                </a:solidFill>
                <a:latin typeface="Calibri" panose="020F0502020204030204"/>
              </a:rPr>
              <a:t>CALCULATE THE PERCENTAGE OF THE AVAILABLE FUNDING THAT REMAINS FOR THE NEW FISCAL YEAR</a:t>
            </a:r>
          </a:p>
          <a:p>
            <a:pPr marL="742950" indent="-742950">
              <a:lnSpc>
                <a:spcPct val="75000"/>
              </a:lnSpc>
              <a:buAutoNum type="arabicPeriod"/>
              <a:defRPr/>
            </a:pPr>
            <a:r>
              <a:rPr kumimoji="0" lang="en-US" sz="2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APPLY </a:t>
            </a:r>
            <a:r>
              <a:rPr lang="en-US" sz="2400" b="1" dirty="0">
                <a:ln>
                  <a:solidFill>
                    <a:srgbClr val="ED7D31">
                      <a:lumMod val="50000"/>
                    </a:srgbClr>
                  </a:solidFill>
                </a:ln>
                <a:solidFill>
                  <a:srgbClr val="ED7D31">
                    <a:lumMod val="60000"/>
                    <a:lumOff val="40000"/>
                  </a:srgbClr>
                </a:solidFill>
                <a:latin typeface="Calibri" panose="020F0502020204030204"/>
              </a:rPr>
              <a:t>THAT PERCENTAGE TO ALL FHWA PROGRAMS FUNDED BY THE HIGHWAY TRUST FUND</a:t>
            </a:r>
          </a:p>
          <a:p>
            <a:pPr marL="742950" indent="-742950">
              <a:lnSpc>
                <a:spcPct val="75000"/>
              </a:lnSpc>
              <a:buAutoNum type="arabicPeriod"/>
              <a:defRPr/>
            </a:pPr>
            <a:r>
              <a:rPr kumimoji="0" lang="en-US" sz="2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DISTRIBUTE THOSE REDUCED AMOUNTS, STARTING WITH THE TTP PROGRAM, AND ENDING WITH THE STATES</a:t>
            </a:r>
          </a:p>
        </p:txBody>
      </p:sp>
    </p:spTree>
    <p:extLst>
      <p:ext uri="{BB962C8B-B14F-4D97-AF65-F5344CB8AC3E}">
        <p14:creationId xmlns:p14="http://schemas.microsoft.com/office/powerpoint/2010/main" val="456963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296665" y="494280"/>
            <a:ext cx="7102153" cy="62215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4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p:txBody>
      </p:sp>
      <p:sp>
        <p:nvSpPr>
          <p:cNvPr id="3" name="TextBox 2">
            <a:extLst>
              <a:ext uri="{FF2B5EF4-FFF2-40B4-BE49-F238E27FC236}">
                <a16:creationId xmlns:a16="http://schemas.microsoft.com/office/drawing/2014/main" id="{9E15CD4E-B881-61BA-60FA-67B23E7316C5}"/>
              </a:ext>
            </a:extLst>
          </p:cNvPr>
          <p:cNvSpPr txBox="1"/>
          <p:nvPr/>
        </p:nvSpPr>
        <p:spPr>
          <a:xfrm>
            <a:off x="1454927" y="1470226"/>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IN FY2024, THE PERCENTAGE</a:t>
            </a:r>
            <a:r>
              <a:rPr kumimoji="0" lang="en-US" sz="3600" b="1" i="0" u="none" strike="noStrike" kern="1200" cap="none" spc="0" normalizeH="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 APPLIED TO ALL FEDERAL-AID PROGRAMS WAS 86.8%</a:t>
            </a:r>
            <a:endPar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3639115"/>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296665" y="494280"/>
            <a:ext cx="7102153" cy="62215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4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p:txBody>
      </p:sp>
      <p:sp>
        <p:nvSpPr>
          <p:cNvPr id="3" name="TextBox 2">
            <a:extLst>
              <a:ext uri="{FF2B5EF4-FFF2-40B4-BE49-F238E27FC236}">
                <a16:creationId xmlns:a16="http://schemas.microsoft.com/office/drawing/2014/main" id="{9E15CD4E-B881-61BA-60FA-67B23E7316C5}"/>
              </a:ext>
            </a:extLst>
          </p:cNvPr>
          <p:cNvSpPr txBox="1"/>
          <p:nvPr/>
        </p:nvSpPr>
        <p:spPr>
          <a:xfrm>
            <a:off x="1454927" y="1470226"/>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IN FY2024, THE PERCENTAGE</a:t>
            </a:r>
            <a:r>
              <a:rPr kumimoji="0" lang="en-US" sz="3600" b="1" i="0" u="none" strike="noStrike" kern="1200" cap="none" spc="0" normalizeH="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 APPLIED TO ALL FEDERAL-AID PROGRAMS WAS 86.8%</a:t>
            </a:r>
            <a:endPar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4B585E1-C591-F845-F21A-5191714454EC}"/>
              </a:ext>
            </a:extLst>
          </p:cNvPr>
          <p:cNvSpPr txBox="1"/>
          <p:nvPr/>
        </p:nvSpPr>
        <p:spPr>
          <a:xfrm>
            <a:off x="1457861" y="3003018"/>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lang="en-US" sz="3600" b="1" dirty="0">
                <a:ln>
                  <a:solidFill>
                    <a:srgbClr val="ED7D31">
                      <a:lumMod val="50000"/>
                    </a:srgbClr>
                  </a:solidFill>
                </a:ln>
                <a:solidFill>
                  <a:srgbClr val="ED7D31">
                    <a:lumMod val="60000"/>
                    <a:lumOff val="40000"/>
                  </a:srgbClr>
                </a:solidFill>
                <a:latin typeface="Calibri" panose="020F0502020204030204"/>
              </a:rPr>
              <a:t>THIS APPLIED TO ALL TRIBES’ TTP TRIBAL SHARES, INCLUDING NAVAJO NATION</a:t>
            </a:r>
            <a:endPar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466337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296665" y="494280"/>
            <a:ext cx="7102153" cy="622158"/>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44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OBLIGATION LIMITATION</a:t>
            </a:r>
          </a:p>
        </p:txBody>
      </p:sp>
      <p:sp>
        <p:nvSpPr>
          <p:cNvPr id="3" name="TextBox 2">
            <a:extLst>
              <a:ext uri="{FF2B5EF4-FFF2-40B4-BE49-F238E27FC236}">
                <a16:creationId xmlns:a16="http://schemas.microsoft.com/office/drawing/2014/main" id="{9E15CD4E-B881-61BA-60FA-67B23E7316C5}"/>
              </a:ext>
            </a:extLst>
          </p:cNvPr>
          <p:cNvSpPr txBox="1"/>
          <p:nvPr/>
        </p:nvSpPr>
        <p:spPr>
          <a:xfrm>
            <a:off x="1454927" y="1470226"/>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IN FY2024, THE PERCENTAGE</a:t>
            </a:r>
            <a:r>
              <a:rPr kumimoji="0" lang="en-US" sz="3600" b="1" i="0" u="none" strike="noStrike" kern="1200" cap="none" spc="0" normalizeH="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 APPLIED TO ALL FEDERAL-AID PROGRAMS WAS 86.8%</a:t>
            </a:r>
            <a:endPar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4B585E1-C591-F845-F21A-5191714454EC}"/>
              </a:ext>
            </a:extLst>
          </p:cNvPr>
          <p:cNvSpPr txBox="1"/>
          <p:nvPr/>
        </p:nvSpPr>
        <p:spPr>
          <a:xfrm>
            <a:off x="1457861" y="3003018"/>
            <a:ext cx="7102153" cy="135684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defRPr/>
            </a:pPr>
            <a:r>
              <a:rPr lang="en-US" sz="3600" b="1" dirty="0">
                <a:ln>
                  <a:solidFill>
                    <a:srgbClr val="ED7D31">
                      <a:lumMod val="50000"/>
                    </a:srgbClr>
                  </a:solidFill>
                </a:ln>
                <a:solidFill>
                  <a:srgbClr val="ED7D31">
                    <a:lumMod val="60000"/>
                    <a:lumOff val="40000"/>
                  </a:srgbClr>
                </a:solidFill>
                <a:latin typeface="Calibri" panose="020F0502020204030204"/>
              </a:rPr>
              <a:t>THIS APPLIED TO ALL TRIBES’ TTP TRIBAL SHARES, INCLUDING NAVAJO NATION</a:t>
            </a:r>
            <a:endParaRPr kumimoji="0" lang="en-US" sz="36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93780D8F-AF57-C870-351A-937E45DDD2EE}"/>
              </a:ext>
            </a:extLst>
          </p:cNvPr>
          <p:cNvSpPr txBox="1"/>
          <p:nvPr/>
        </p:nvSpPr>
        <p:spPr>
          <a:xfrm>
            <a:off x="1957270" y="5018442"/>
            <a:ext cx="2790575" cy="584775"/>
          </a:xfrm>
          <a:prstGeom prst="rect">
            <a:avLst/>
          </a:prstGeom>
          <a:noFill/>
        </p:spPr>
        <p:txBody>
          <a:bodyPr wrap="square">
            <a:spAutoFit/>
          </a:bodyPr>
          <a:lstStyle/>
          <a:p>
            <a:r>
              <a:rPr lang="en-US" sz="32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$1,100,000.00 </a:t>
            </a:r>
            <a:endParaRPr lang="en-US" sz="3200" dirty="0"/>
          </a:p>
        </p:txBody>
      </p:sp>
      <p:sp>
        <p:nvSpPr>
          <p:cNvPr id="7" name="Cross 6">
            <a:extLst>
              <a:ext uri="{FF2B5EF4-FFF2-40B4-BE49-F238E27FC236}">
                <a16:creationId xmlns:a16="http://schemas.microsoft.com/office/drawing/2014/main" id="{2A112D56-DDF5-B18A-AC4C-E0408B7CC076}"/>
              </a:ext>
            </a:extLst>
          </p:cNvPr>
          <p:cNvSpPr/>
          <p:nvPr/>
        </p:nvSpPr>
        <p:spPr>
          <a:xfrm rot="18796580">
            <a:off x="4807950" y="5125202"/>
            <a:ext cx="396106" cy="396106"/>
          </a:xfrm>
          <a:prstGeom prst="plus">
            <a:avLst>
              <a:gd name="adj" fmla="val 39679"/>
            </a:avLst>
          </a:prstGeom>
          <a:solidFill>
            <a:srgbClr val="F4B18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D81D13B-B796-3C78-86AD-A67B563FC810}"/>
              </a:ext>
            </a:extLst>
          </p:cNvPr>
          <p:cNvSpPr txBox="1"/>
          <p:nvPr/>
        </p:nvSpPr>
        <p:spPr>
          <a:xfrm>
            <a:off x="5264162" y="5030867"/>
            <a:ext cx="1233354" cy="584775"/>
          </a:xfrm>
          <a:prstGeom prst="rect">
            <a:avLst/>
          </a:prstGeom>
          <a:noFill/>
        </p:spPr>
        <p:txBody>
          <a:bodyPr wrap="square">
            <a:spAutoFit/>
          </a:bodyPr>
          <a:lstStyle/>
          <a:p>
            <a:r>
              <a:rPr lang="en-US" sz="32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86.8% </a:t>
            </a:r>
            <a:endParaRPr lang="en-US" sz="3200" dirty="0"/>
          </a:p>
        </p:txBody>
      </p:sp>
      <p:sp>
        <p:nvSpPr>
          <p:cNvPr id="9" name="TextBox 8">
            <a:extLst>
              <a:ext uri="{FF2B5EF4-FFF2-40B4-BE49-F238E27FC236}">
                <a16:creationId xmlns:a16="http://schemas.microsoft.com/office/drawing/2014/main" id="{A8C15664-A9A0-45C1-6B24-058FDF7C17F7}"/>
              </a:ext>
            </a:extLst>
          </p:cNvPr>
          <p:cNvSpPr txBox="1"/>
          <p:nvPr/>
        </p:nvSpPr>
        <p:spPr>
          <a:xfrm>
            <a:off x="6462921" y="4917316"/>
            <a:ext cx="1233354" cy="769441"/>
          </a:xfrm>
          <a:prstGeom prst="rect">
            <a:avLst/>
          </a:prstGeom>
          <a:noFill/>
        </p:spPr>
        <p:txBody>
          <a:bodyPr wrap="square">
            <a:spAutoFit/>
          </a:bodyPr>
          <a:lstStyle/>
          <a:p>
            <a:r>
              <a:rPr lang="en-US" sz="44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a:t>
            </a:r>
            <a:endParaRPr lang="en-US" sz="4400" dirty="0"/>
          </a:p>
        </p:txBody>
      </p:sp>
      <p:sp>
        <p:nvSpPr>
          <p:cNvPr id="11" name="TextBox 10">
            <a:extLst>
              <a:ext uri="{FF2B5EF4-FFF2-40B4-BE49-F238E27FC236}">
                <a16:creationId xmlns:a16="http://schemas.microsoft.com/office/drawing/2014/main" id="{9CE138E3-5141-1C61-09C1-899B3361184A}"/>
              </a:ext>
            </a:extLst>
          </p:cNvPr>
          <p:cNvSpPr txBox="1"/>
          <p:nvPr/>
        </p:nvSpPr>
        <p:spPr>
          <a:xfrm>
            <a:off x="6764043" y="5119574"/>
            <a:ext cx="3048732" cy="477695"/>
          </a:xfrm>
          <a:prstGeom prst="rect">
            <a:avLst/>
          </a:prstGeom>
          <a:noFill/>
        </p:spPr>
        <p:txBody>
          <a:bodyPr wrap="square">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32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$954,800.00</a:t>
            </a:r>
          </a:p>
        </p:txBody>
      </p:sp>
    </p:spTree>
    <p:extLst>
      <p:ext uri="{BB962C8B-B14F-4D97-AF65-F5344CB8AC3E}">
        <p14:creationId xmlns:p14="http://schemas.microsoft.com/office/powerpoint/2010/main" val="1449416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p:bldP spid="9" grpId="0"/>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7" name="Oval 26"/>
          <p:cNvSpPr/>
          <p:nvPr/>
        </p:nvSpPr>
        <p:spPr>
          <a:xfrm>
            <a:off x="3581400" y="914399"/>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8" name="!! OrangeBack"/>
          <p:cNvSpPr/>
          <p:nvPr/>
        </p:nvSpPr>
        <p:spPr>
          <a:xfrm rot="2685413">
            <a:off x="3581400" y="914400"/>
            <a:ext cx="5029200" cy="50292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9" name="!! TextBox 1"/>
          <p:cNvSpPr txBox="1"/>
          <p:nvPr/>
        </p:nvSpPr>
        <p:spPr>
          <a:xfrm>
            <a:off x="3397031" y="2012334"/>
            <a:ext cx="5397938" cy="332398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3" name="Rectangle: Rounded Corners 22"/>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 name="Oval 1">
            <a:extLst>
              <a:ext uri="{FF2B5EF4-FFF2-40B4-BE49-F238E27FC236}">
                <a16:creationId xmlns:a16="http://schemas.microsoft.com/office/drawing/2014/main" id="{321F08FF-6D97-073E-A6B4-BF147732CF34}"/>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6B9E544F-8A2E-0BE6-0655-9BA162062185}"/>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A5FB97C4-521B-8153-E102-AF5BC9582225}"/>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AACEF730-C870-4613-9F0A-E1A17642A5F8}"/>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8C6F19E3-F816-693B-1480-BE48C56A2CC6}"/>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C1C32D91-D533-70E7-C3DD-75CBF52C8628}"/>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878294806"/>
      </p:ext>
    </p:extLst>
  </p:cSld>
  <p:clrMapOvr>
    <a:masterClrMapping/>
  </p:clrMapOvr>
  <mc:AlternateContent xmlns:mc="http://schemas.openxmlformats.org/markup-compatibility/2006" xmlns:p14="http://schemas.microsoft.com/office/powerpoint/2010/main">
    <mc:Choice Requires="p14">
      <p:transition p14:dur="0" advClick="0" advTm="3000"/>
    </mc:Choice>
    <mc:Fallback xmlns="">
      <p:transition advClick="0" advTm="3000"/>
    </mc:Fallback>
  </mc:AlternateContent>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B577066-D7AB-C7C2-2B81-2CA81F5771EA}"/>
              </a:ext>
            </a:extLst>
          </p:cNvPr>
          <p:cNvSpPr txBox="1"/>
          <p:nvPr/>
        </p:nvSpPr>
        <p:spPr>
          <a:xfrm>
            <a:off x="1454926" y="451045"/>
            <a:ext cx="7102153" cy="907171"/>
          </a:xfrm>
          <a:prstGeom prst="rect">
            <a:avLst/>
          </a:prstGeom>
          <a:solidFill>
            <a:schemeClr val="accent6">
              <a:lumMod val="50000"/>
            </a:schemeClr>
          </a:solidFill>
          <a:effectLst>
            <a:glow rad="101600">
              <a:schemeClr val="accent2">
                <a:satMod val="175000"/>
                <a:alpha val="40000"/>
              </a:schemeClr>
            </a:glow>
            <a:outerShdw blurRad="50800" dist="38100" dir="2700000" algn="tl" rotWithShape="0">
              <a:prstClr val="black">
                <a:alpha val="80000"/>
              </a:prstClr>
            </a:outerShdw>
          </a:effectLst>
        </p:spPr>
        <p:txBody>
          <a:bodyPr wrap="square" lIns="0" tIns="182880" rIns="0" bIns="0" rtlCol="0" anchor="ctr" anchorCtr="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6000" b="1" dirty="0">
                <a:ln>
                  <a:solidFill>
                    <a:srgbClr val="ED7D31">
                      <a:lumMod val="50000"/>
                    </a:srgbClr>
                  </a:solidFill>
                </a:ln>
                <a:solidFill>
                  <a:srgbClr val="ED7D31">
                    <a:lumMod val="60000"/>
                    <a:lumOff val="40000"/>
                  </a:srgbClr>
                </a:solidFill>
                <a:latin typeface="Calibri" panose="020F0502020204030204"/>
              </a:rPr>
              <a:t>THE GOOD NEWS</a:t>
            </a:r>
            <a:endPar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77860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454927" y="1470226"/>
            <a:ext cx="7102153" cy="4277325"/>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6000" b="1" dirty="0">
                <a:ln>
                  <a:solidFill>
                    <a:srgbClr val="ED7D31">
                      <a:lumMod val="50000"/>
                    </a:srgbClr>
                  </a:solidFill>
                </a:ln>
                <a:solidFill>
                  <a:srgbClr val="ED7D31">
                    <a:lumMod val="60000"/>
                    <a:lumOff val="40000"/>
                  </a:srgbClr>
                </a:solidFill>
                <a:latin typeface="Calibri" panose="020F0502020204030204"/>
              </a:rPr>
              <a:t>FOR FY2024 ONLY</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CONGRESS AUTHORIZED AN ADDITIONAL $150</a:t>
            </a:r>
            <a:r>
              <a:rPr lang="en-US" sz="6000" b="1" dirty="0">
                <a:ln>
                  <a:solidFill>
                    <a:srgbClr val="ED7D31">
                      <a:lumMod val="50000"/>
                    </a:srgbClr>
                  </a:solidFill>
                </a:ln>
                <a:solidFill>
                  <a:srgbClr val="ED7D31">
                    <a:lumMod val="60000"/>
                    <a:lumOff val="40000"/>
                  </a:srgbClr>
                </a:solidFill>
                <a:latin typeface="Calibri" panose="020F0502020204030204"/>
              </a:rPr>
              <a:t>,000,000 FOR THE TTP</a:t>
            </a:r>
            <a:endPar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57E3607-DE65-3370-4AF4-E903D9AEB761}"/>
              </a:ext>
            </a:extLst>
          </p:cNvPr>
          <p:cNvSpPr txBox="1"/>
          <p:nvPr/>
        </p:nvSpPr>
        <p:spPr>
          <a:xfrm>
            <a:off x="1454926" y="451045"/>
            <a:ext cx="7102153" cy="907171"/>
          </a:xfrm>
          <a:prstGeom prst="rect">
            <a:avLst/>
          </a:prstGeom>
          <a:solidFill>
            <a:schemeClr val="accent6">
              <a:lumMod val="50000"/>
            </a:schemeClr>
          </a:solidFill>
          <a:effectLst>
            <a:glow rad="101600">
              <a:schemeClr val="accent2">
                <a:satMod val="175000"/>
                <a:alpha val="40000"/>
              </a:schemeClr>
            </a:glow>
            <a:outerShdw blurRad="50800" dist="38100" dir="2700000" algn="tl" rotWithShape="0">
              <a:prstClr val="black">
                <a:alpha val="80000"/>
              </a:prstClr>
            </a:outerShdw>
          </a:effectLst>
        </p:spPr>
        <p:txBody>
          <a:bodyPr wrap="square" lIns="0" tIns="182880" rIns="0" bIns="0" rtlCol="0" anchor="ctr" anchorCtr="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6000" b="1" dirty="0">
                <a:ln>
                  <a:solidFill>
                    <a:srgbClr val="ED7D31">
                      <a:lumMod val="50000"/>
                    </a:srgbClr>
                  </a:solidFill>
                </a:ln>
                <a:solidFill>
                  <a:srgbClr val="ED7D31">
                    <a:lumMod val="60000"/>
                    <a:lumOff val="40000"/>
                  </a:srgbClr>
                </a:solidFill>
                <a:latin typeface="Calibri" panose="020F0502020204030204"/>
              </a:rPr>
              <a:t>THE GOOD NEWS</a:t>
            </a:r>
            <a:endPar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817832"/>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BFB811-DA44-5858-7F14-A45D4A772AD7}"/>
              </a:ext>
            </a:extLst>
          </p:cNvPr>
          <p:cNvSpPr txBox="1"/>
          <p:nvPr/>
        </p:nvSpPr>
        <p:spPr>
          <a:xfrm>
            <a:off x="1481304" y="696503"/>
            <a:ext cx="7102153" cy="4969822"/>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6000" b="1" dirty="0">
                <a:ln>
                  <a:solidFill>
                    <a:srgbClr val="ED7D31">
                      <a:lumMod val="50000"/>
                    </a:srgbClr>
                  </a:solidFill>
                </a:ln>
                <a:solidFill>
                  <a:srgbClr val="ED7D31">
                    <a:lumMod val="60000"/>
                    <a:lumOff val="40000"/>
                  </a:srgbClr>
                </a:solidFill>
                <a:latin typeface="Calibri" panose="020F0502020204030204"/>
              </a:rPr>
              <a:t>THIS SPECIAL APPROPRIATION IS ADMINISTERED THE SAME AS THE TTP PROGRAM EXCEPT THE FORMULA USES NO SET-ASIDES</a:t>
            </a:r>
            <a:endPar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4686146"/>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56F132FD-77DE-418F-AC37-D153D77E382D}"/>
              </a:ext>
            </a:extLst>
          </p:cNvPr>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REGION SHARES</a:t>
            </a:r>
          </a:p>
        </p:txBody>
      </p:sp>
      <p:sp>
        <p:nvSpPr>
          <p:cNvPr id="54" name="TextBox 53">
            <a:extLst>
              <a:ext uri="{FF2B5EF4-FFF2-40B4-BE49-F238E27FC236}">
                <a16:creationId xmlns:a16="http://schemas.microsoft.com/office/drawing/2014/main" id="{551C02B3-D04C-49A1-82A9-0121E057043B}"/>
              </a:ext>
            </a:extLst>
          </p:cNvPr>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POPULATION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lang="en-US" sz="6000" b="1" dirty="0">
                <a:ln>
                  <a:solidFill>
                    <a:srgbClr val="ED7D31">
                      <a:lumMod val="50000"/>
                    </a:srgbClr>
                  </a:solidFill>
                </a:ln>
                <a:solidFill>
                  <a:srgbClr val="ED7D31">
                    <a:lumMod val="60000"/>
                    <a:lumOff val="40000"/>
                  </a:srgbClr>
                </a:solidFill>
                <a:latin typeface="Calibri" panose="020F0502020204030204"/>
              </a:rPr>
              <a:t>SPECI</a:t>
            </a:r>
            <a:r>
              <a:rPr kumimoji="0" lang="en-US" sz="6000" b="1" i="0" u="none" strike="noStrike" kern="1200" cap="none" spc="0" normalizeH="0" baseline="0" noProof="0" dirty="0">
                <a:ln>
                  <a:solidFill>
                    <a:srgbClr val="ED7D31">
                      <a:lumMod val="50000"/>
                    </a:srgbClr>
                  </a:solidFill>
                </a:ln>
                <a:solidFill>
                  <a:srgbClr val="ED7D31">
                    <a:lumMod val="60000"/>
                    <a:lumOff val="40000"/>
                  </a:srgbClr>
                </a:solidFill>
                <a:effectLst/>
                <a:uLnTx/>
                <a:uFillTx/>
                <a:latin typeface="Calibri" panose="020F0502020204030204"/>
                <a:ea typeface="+mn-ea"/>
                <a:cs typeface="+mn-cs"/>
              </a:rPr>
              <a:t>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prstClr val="white">
                    <a:lumMod val="95000"/>
                  </a:prstClr>
                </a:solidFill>
                <a:effectLst>
                  <a:glow rad="63500">
                    <a:prstClr val="black">
                      <a:lumMod val="65000"/>
                      <a:lumOff val="35000"/>
                      <a:alpha val="40000"/>
                    </a:prstClr>
                  </a:glow>
                </a:effectLst>
                <a:uLnTx/>
                <a:uFillTx/>
                <a:latin typeface="Calibri" panose="020F0502020204030204"/>
                <a:ea typeface="+mn-ea"/>
                <a:cs typeface="+mn-cs"/>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3" name="Cross 2">
            <a:extLst>
              <a:ext uri="{FF2B5EF4-FFF2-40B4-BE49-F238E27FC236}">
                <a16:creationId xmlns:a16="http://schemas.microsoft.com/office/drawing/2014/main" id="{5E81077B-4BC7-84A2-11D0-3918FABF0748}"/>
              </a:ext>
            </a:extLst>
          </p:cNvPr>
          <p:cNvSpPr/>
          <p:nvPr/>
        </p:nvSpPr>
        <p:spPr>
          <a:xfrm rot="18796580">
            <a:off x="15892" y="503940"/>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ross 4">
            <a:extLst>
              <a:ext uri="{FF2B5EF4-FFF2-40B4-BE49-F238E27FC236}">
                <a16:creationId xmlns:a16="http://schemas.microsoft.com/office/drawing/2014/main" id="{300FC60B-E8DD-96D9-E754-2165B3884BB1}"/>
              </a:ext>
            </a:extLst>
          </p:cNvPr>
          <p:cNvSpPr/>
          <p:nvPr/>
        </p:nvSpPr>
        <p:spPr>
          <a:xfrm rot="18796580">
            <a:off x="9151075" y="634650"/>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ross 5">
            <a:extLst>
              <a:ext uri="{FF2B5EF4-FFF2-40B4-BE49-F238E27FC236}">
                <a16:creationId xmlns:a16="http://schemas.microsoft.com/office/drawing/2014/main" id="{D8E5E053-0094-3B47-BE48-B064A7946DC2}"/>
              </a:ext>
            </a:extLst>
          </p:cNvPr>
          <p:cNvSpPr/>
          <p:nvPr/>
        </p:nvSpPr>
        <p:spPr>
          <a:xfrm rot="18796580">
            <a:off x="6505715" y="4304951"/>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67952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Arrow Connector 46">
            <a:extLst>
              <a:ext uri="{FF2B5EF4-FFF2-40B4-BE49-F238E27FC236}">
                <a16:creationId xmlns:a16="http://schemas.microsoft.com/office/drawing/2014/main" id="{8D164479-0FA9-4653-9927-403F36BB15C2}"/>
              </a:ext>
            </a:extLst>
          </p:cNvPr>
          <p:cNvCxnSpPr/>
          <p:nvPr/>
        </p:nvCxnSpPr>
        <p:spPr>
          <a:xfrm>
            <a:off x="6505259" y="2498118"/>
            <a:ext cx="9497" cy="518515"/>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4" name="!!Straight Arrow Connector 45">
            <a:extLst>
              <a:ext uri="{FF2B5EF4-FFF2-40B4-BE49-F238E27FC236}">
                <a16:creationId xmlns:a16="http://schemas.microsoft.com/office/drawing/2014/main" id="{900FB6D5-4032-4D5A-9B56-ABD778D0E612}"/>
              </a:ext>
            </a:extLst>
          </p:cNvPr>
          <p:cNvCxnSpPr/>
          <p:nvPr/>
        </p:nvCxnSpPr>
        <p:spPr>
          <a:xfrm flipH="1">
            <a:off x="6816280" y="3173796"/>
            <a:ext cx="419844" cy="350669"/>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44">
            <a:extLst>
              <a:ext uri="{FF2B5EF4-FFF2-40B4-BE49-F238E27FC236}">
                <a16:creationId xmlns:a16="http://schemas.microsoft.com/office/drawing/2014/main" id="{856E2815-D3D4-4CCA-BC47-905D258B0652}"/>
              </a:ext>
            </a:extLst>
          </p:cNvPr>
          <p:cNvCxnSpPr/>
          <p:nvPr/>
        </p:nvCxnSpPr>
        <p:spPr>
          <a:xfrm>
            <a:off x="5727640" y="3174646"/>
            <a:ext cx="490556" cy="354952"/>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5" name="Pie 3">
            <a:extLst>
              <a:ext uri="{FF2B5EF4-FFF2-40B4-BE49-F238E27FC236}">
                <a16:creationId xmlns:a16="http://schemas.microsoft.com/office/drawing/2014/main" id="{41190E16-A4F8-4D7A-A353-2440AE4EDCCD}"/>
              </a:ext>
            </a:extLst>
          </p:cNvPr>
          <p:cNvSpPr/>
          <p:nvPr/>
        </p:nvSpPr>
        <p:spPr>
          <a:xfrm rot="11590903">
            <a:off x="3979980" y="2226756"/>
            <a:ext cx="1755833" cy="1755836"/>
          </a:xfrm>
          <a:custGeom>
            <a:avLst/>
            <a:gdLst>
              <a:gd name="connsiteX0" fmla="*/ 6682 w 1755648"/>
              <a:gd name="connsiteY0" fmla="*/ 985927 h 1755648"/>
              <a:gd name="connsiteX1" fmla="*/ 768424 w 1755648"/>
              <a:gd name="connsiteY1" fmla="*/ 6844 h 1755648"/>
              <a:gd name="connsiteX2" fmla="*/ 1748641 w 1755648"/>
              <a:gd name="connsiteY2" fmla="*/ 767126 h 1755648"/>
              <a:gd name="connsiteX3" fmla="*/ 989821 w 1755648"/>
              <a:gd name="connsiteY3" fmla="*/ 1748475 h 1755648"/>
              <a:gd name="connsiteX4" fmla="*/ 7342 w 1755648"/>
              <a:gd name="connsiteY4" fmla="*/ 991118 h 1755648"/>
              <a:gd name="connsiteX5" fmla="*/ 877824 w 1755648"/>
              <a:gd name="connsiteY5" fmla="*/ 877824 h 1755648"/>
              <a:gd name="connsiteX6" fmla="*/ 6682 w 1755648"/>
              <a:gd name="connsiteY6" fmla="*/ 985927 h 1755648"/>
              <a:gd name="connsiteX0" fmla="*/ 6772 w 1755833"/>
              <a:gd name="connsiteY0" fmla="*/ 986019 h 1755836"/>
              <a:gd name="connsiteX1" fmla="*/ 768514 w 1755833"/>
              <a:gd name="connsiteY1" fmla="*/ 6936 h 1755836"/>
              <a:gd name="connsiteX2" fmla="*/ 1748731 w 1755833"/>
              <a:gd name="connsiteY2" fmla="*/ 767218 h 1755836"/>
              <a:gd name="connsiteX3" fmla="*/ 989911 w 1755833"/>
              <a:gd name="connsiteY3" fmla="*/ 1748567 h 1755836"/>
              <a:gd name="connsiteX4" fmla="*/ 7432 w 1755833"/>
              <a:gd name="connsiteY4" fmla="*/ 991210 h 1755836"/>
              <a:gd name="connsiteX5" fmla="*/ 6772 w 1755833"/>
              <a:gd name="connsiteY5" fmla="*/ 986019 h 175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833" h="1755836">
                <a:moveTo>
                  <a:pt x="6772" y="986019"/>
                </a:moveTo>
                <a:cubicBezTo>
                  <a:pt x="-52868" y="505407"/>
                  <a:pt x="287991" y="67293"/>
                  <a:pt x="768514" y="6936"/>
                </a:cubicBezTo>
                <a:cubicBezTo>
                  <a:pt x="1249036" y="-53421"/>
                  <a:pt x="1687658" y="286786"/>
                  <a:pt x="1748731" y="767218"/>
                </a:cubicBezTo>
                <a:cubicBezTo>
                  <a:pt x="1809804" y="1247650"/>
                  <a:pt x="1470251" y="1686778"/>
                  <a:pt x="989911" y="1748567"/>
                </a:cubicBezTo>
                <a:cubicBezTo>
                  <a:pt x="509571" y="1810356"/>
                  <a:pt x="69937" y="1471458"/>
                  <a:pt x="7432" y="991210"/>
                </a:cubicBezTo>
                <a:lnTo>
                  <a:pt x="6772" y="986019"/>
                </a:lnTo>
                <a:close/>
              </a:path>
            </a:pathLst>
          </a:cu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6" name="Pie 1">
            <a:extLst>
              <a:ext uri="{FF2B5EF4-FFF2-40B4-BE49-F238E27FC236}">
                <a16:creationId xmlns:a16="http://schemas.microsoft.com/office/drawing/2014/main" id="{2DC60869-CC8E-4D19-BEF6-2967DEA75341}"/>
              </a:ext>
            </a:extLst>
          </p:cNvPr>
          <p:cNvSpPr/>
          <p:nvPr/>
        </p:nvSpPr>
        <p:spPr>
          <a:xfrm rot="5248959">
            <a:off x="7235302" y="2150651"/>
            <a:ext cx="1965961" cy="1965957"/>
          </a:xfrm>
          <a:custGeom>
            <a:avLst/>
            <a:gdLst>
              <a:gd name="connsiteX0" fmla="*/ 991159 w 1965960"/>
              <a:gd name="connsiteY0" fmla="*/ 34 h 1965960"/>
              <a:gd name="connsiteX1" fmla="*/ 1965945 w 1965960"/>
              <a:gd name="connsiteY1" fmla="*/ 988575 h 1965960"/>
              <a:gd name="connsiteX2" fmla="*/ 979970 w 1965960"/>
              <a:gd name="connsiteY2" fmla="*/ 1965956 h 1965960"/>
              <a:gd name="connsiteX3" fmla="*/ 1 w 1965960"/>
              <a:gd name="connsiteY3" fmla="*/ 982554 h 1965960"/>
              <a:gd name="connsiteX4" fmla="*/ 980823 w 1965960"/>
              <a:gd name="connsiteY4" fmla="*/ 3 h 1965960"/>
              <a:gd name="connsiteX5" fmla="*/ 982980 w 1965960"/>
              <a:gd name="connsiteY5" fmla="*/ 982980 h 1965960"/>
              <a:gd name="connsiteX6" fmla="*/ 991159 w 1965960"/>
              <a:gd name="connsiteY6" fmla="*/ 34 h 1965960"/>
              <a:gd name="connsiteX0" fmla="*/ 991159 w 1965961"/>
              <a:gd name="connsiteY0" fmla="*/ 31 h 1965957"/>
              <a:gd name="connsiteX1" fmla="*/ 1965945 w 1965961"/>
              <a:gd name="connsiteY1" fmla="*/ 988572 h 1965957"/>
              <a:gd name="connsiteX2" fmla="*/ 979970 w 1965961"/>
              <a:gd name="connsiteY2" fmla="*/ 1965953 h 1965957"/>
              <a:gd name="connsiteX3" fmla="*/ 1 w 1965961"/>
              <a:gd name="connsiteY3" fmla="*/ 982551 h 1965957"/>
              <a:gd name="connsiteX4" fmla="*/ 980823 w 1965961"/>
              <a:gd name="connsiteY4" fmla="*/ 0 h 1965957"/>
              <a:gd name="connsiteX5" fmla="*/ 991159 w 1965961"/>
              <a:gd name="connsiteY5" fmla="*/ 31 h 196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961" h="1965957">
                <a:moveTo>
                  <a:pt x="991159" y="31"/>
                </a:moveTo>
                <a:cubicBezTo>
                  <a:pt x="1533016" y="4540"/>
                  <a:pt x="1969029" y="446704"/>
                  <a:pt x="1965945" y="988572"/>
                </a:cubicBezTo>
                <a:cubicBezTo>
                  <a:pt x="1962861" y="1530439"/>
                  <a:pt x="1521844" y="1967612"/>
                  <a:pt x="979970" y="1965953"/>
                </a:cubicBezTo>
                <a:cubicBezTo>
                  <a:pt x="438097" y="1964293"/>
                  <a:pt x="-234" y="1524427"/>
                  <a:pt x="1" y="982551"/>
                </a:cubicBezTo>
                <a:cubicBezTo>
                  <a:pt x="236" y="440675"/>
                  <a:pt x="438949" y="1189"/>
                  <a:pt x="980823" y="0"/>
                </a:cubicBezTo>
                <a:lnTo>
                  <a:pt x="991159" y="31"/>
                </a:lnTo>
                <a:close/>
              </a:path>
            </a:pathLst>
          </a:cu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7" name="Pie 2">
            <a:extLst>
              <a:ext uri="{FF2B5EF4-FFF2-40B4-BE49-F238E27FC236}">
                <a16:creationId xmlns:a16="http://schemas.microsoft.com/office/drawing/2014/main" id="{E19FC8D5-7551-40E4-96B1-C97936551854}"/>
              </a:ext>
            </a:extLst>
          </p:cNvPr>
          <p:cNvSpPr/>
          <p:nvPr/>
        </p:nvSpPr>
        <p:spPr>
          <a:xfrm rot="19688319">
            <a:off x="5456177" y="394856"/>
            <a:ext cx="2103408" cy="2103401"/>
          </a:xfrm>
          <a:custGeom>
            <a:avLst/>
            <a:gdLst>
              <a:gd name="connsiteX0" fmla="*/ 1941169 w 2103120"/>
              <a:gd name="connsiteY0" fmla="*/ 1612251 h 2103120"/>
              <a:gd name="connsiteX1" fmla="*/ 494253 w 2103120"/>
              <a:gd name="connsiteY1" fmla="*/ 1943293 h 2103120"/>
              <a:gd name="connsiteX2" fmla="*/ 157716 w 2103120"/>
              <a:gd name="connsiteY2" fmla="*/ 497645 h 2103120"/>
              <a:gd name="connsiteX3" fmla="*/ 1602075 w 2103120"/>
              <a:gd name="connsiteY3" fmla="*/ 155619 h 2103120"/>
              <a:gd name="connsiteX4" fmla="*/ 1949585 w 2103120"/>
              <a:gd name="connsiteY4" fmla="*/ 1598668 h 2103120"/>
              <a:gd name="connsiteX5" fmla="*/ 1051560 w 2103120"/>
              <a:gd name="connsiteY5" fmla="*/ 1051560 h 2103120"/>
              <a:gd name="connsiteX6" fmla="*/ 1941169 w 2103120"/>
              <a:gd name="connsiteY6" fmla="*/ 1612251 h 2103120"/>
              <a:gd name="connsiteX0" fmla="*/ 1941310 w 2103408"/>
              <a:gd name="connsiteY0" fmla="*/ 1612395 h 2103401"/>
              <a:gd name="connsiteX1" fmla="*/ 494394 w 2103408"/>
              <a:gd name="connsiteY1" fmla="*/ 1943437 h 2103401"/>
              <a:gd name="connsiteX2" fmla="*/ 157857 w 2103408"/>
              <a:gd name="connsiteY2" fmla="*/ 497789 h 2103401"/>
              <a:gd name="connsiteX3" fmla="*/ 1602216 w 2103408"/>
              <a:gd name="connsiteY3" fmla="*/ 155763 h 2103401"/>
              <a:gd name="connsiteX4" fmla="*/ 1949726 w 2103408"/>
              <a:gd name="connsiteY4" fmla="*/ 1598812 h 2103401"/>
              <a:gd name="connsiteX5" fmla="*/ 1941310 w 2103408"/>
              <a:gd name="connsiteY5" fmla="*/ 1612395 h 210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408" h="2103401">
                <a:moveTo>
                  <a:pt x="1941310" y="1612395"/>
                </a:moveTo>
                <a:cubicBezTo>
                  <a:pt x="1632481" y="2102393"/>
                  <a:pt x="985562" y="2250403"/>
                  <a:pt x="494394" y="1943437"/>
                </a:cubicBezTo>
                <a:cubicBezTo>
                  <a:pt x="3226" y="1636471"/>
                  <a:pt x="-147240" y="990119"/>
                  <a:pt x="157857" y="497789"/>
                </a:cubicBezTo>
                <a:cubicBezTo>
                  <a:pt x="462955" y="5458"/>
                  <a:pt x="1108730" y="-147462"/>
                  <a:pt x="1602216" y="155763"/>
                </a:cubicBezTo>
                <a:cubicBezTo>
                  <a:pt x="2095702" y="458988"/>
                  <a:pt x="2251074" y="1104178"/>
                  <a:pt x="1949726" y="1598812"/>
                </a:cubicBezTo>
                <a:lnTo>
                  <a:pt x="1941310" y="1612395"/>
                </a:lnTo>
                <a:close/>
              </a:path>
            </a:pathLst>
          </a:cu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8" name="Oval 47">
            <a:extLst>
              <a:ext uri="{FF2B5EF4-FFF2-40B4-BE49-F238E27FC236}">
                <a16:creationId xmlns:a16="http://schemas.microsoft.com/office/drawing/2014/main" id="{D76E335E-399D-4969-9B98-B587FC078A4F}"/>
              </a:ext>
            </a:extLst>
          </p:cNvPr>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6F132FD-77DE-418F-AC37-D153D77E382D}"/>
              </a:ext>
            </a:extLst>
          </p:cNvPr>
          <p:cNvSpPr txBox="1"/>
          <p:nvPr/>
        </p:nvSpPr>
        <p:spPr>
          <a:xfrm>
            <a:off x="2590811" y="2982857"/>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A</a:t>
            </a:r>
          </a:p>
          <a:p>
            <a:pPr algn="ctr"/>
            <a:r>
              <a:rPr lang="en-US" dirty="0">
                <a:solidFill>
                  <a:schemeClr val="bg1">
                    <a:lumMod val="95000"/>
                  </a:schemeClr>
                </a:solidFill>
                <a:effectLst>
                  <a:glow rad="63500">
                    <a:schemeClr val="tx1">
                      <a:lumMod val="65000"/>
                      <a:lumOff val="35000"/>
                      <a:alpha val="40000"/>
                    </a:schemeClr>
                  </a:glow>
                </a:effectLst>
              </a:rPr>
              <a:t>TRANSITION</a:t>
            </a:r>
          </a:p>
        </p:txBody>
      </p:sp>
      <p:sp>
        <p:nvSpPr>
          <p:cNvPr id="50" name="Oval 49">
            <a:extLst>
              <a:ext uri="{FF2B5EF4-FFF2-40B4-BE49-F238E27FC236}">
                <a16:creationId xmlns:a16="http://schemas.microsoft.com/office/drawing/2014/main" id="{0336020C-D2F5-4B0D-B676-63AE74FA8BCA}"/>
              </a:ext>
            </a:extLst>
          </p:cNvPr>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DAEA8198-2A86-467E-9894-A2ECF9C8406B}"/>
              </a:ext>
            </a:extLst>
          </p:cNvPr>
          <p:cNvSpPr txBox="1"/>
          <p:nvPr/>
        </p:nvSpPr>
        <p:spPr>
          <a:xfrm>
            <a:off x="9138672" y="2998001"/>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C</a:t>
            </a:r>
          </a:p>
          <a:p>
            <a:pPr algn="ctr"/>
            <a:r>
              <a:rPr lang="en-US" dirty="0">
                <a:solidFill>
                  <a:schemeClr val="bg1">
                    <a:lumMod val="95000"/>
                  </a:schemeClr>
                </a:solidFill>
                <a:effectLst>
                  <a:glow rad="63500">
                    <a:schemeClr val="tx1">
                      <a:lumMod val="65000"/>
                      <a:lumOff val="35000"/>
                      <a:alpha val="40000"/>
                    </a:schemeClr>
                  </a:glow>
                </a:effectLst>
              </a:rPr>
              <a:t>SUPPLEMENTAL</a:t>
            </a:r>
          </a:p>
        </p:txBody>
      </p:sp>
      <p:sp>
        <p:nvSpPr>
          <p:cNvPr id="52" name="TextBox 51">
            <a:extLst>
              <a:ext uri="{FF2B5EF4-FFF2-40B4-BE49-F238E27FC236}">
                <a16:creationId xmlns:a16="http://schemas.microsoft.com/office/drawing/2014/main" id="{BA0EF54E-C760-4FCE-8544-7C9F4E1EC050}"/>
              </a:ext>
            </a:extLst>
          </p:cNvPr>
          <p:cNvSpPr txBox="1"/>
          <p:nvPr/>
        </p:nvSpPr>
        <p:spPr>
          <a:xfrm>
            <a:off x="4100422" y="3903960"/>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MILEAGE SHARES</a:t>
            </a:r>
          </a:p>
        </p:txBody>
      </p:sp>
      <p:sp>
        <p:nvSpPr>
          <p:cNvPr id="53" name="TextBox 52">
            <a:extLst>
              <a:ext uri="{FF2B5EF4-FFF2-40B4-BE49-F238E27FC236}">
                <a16:creationId xmlns:a16="http://schemas.microsoft.com/office/drawing/2014/main" id="{F0EFB362-056A-458D-B1BE-BE075C5AF4DF}"/>
              </a:ext>
            </a:extLst>
          </p:cNvPr>
          <p:cNvSpPr txBox="1"/>
          <p:nvPr/>
        </p:nvSpPr>
        <p:spPr>
          <a:xfrm>
            <a:off x="7481252" y="3932488"/>
            <a:ext cx="1465297"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REGION SHARES</a:t>
            </a:r>
          </a:p>
        </p:txBody>
      </p:sp>
      <p:sp>
        <p:nvSpPr>
          <p:cNvPr id="55" name="TextBox 54">
            <a:extLst>
              <a:ext uri="{FF2B5EF4-FFF2-40B4-BE49-F238E27FC236}">
                <a16:creationId xmlns:a16="http://schemas.microsoft.com/office/drawing/2014/main" id="{F6B73D63-F718-4E31-8030-BE40AAD15C91}"/>
              </a:ext>
            </a:extLst>
          </p:cNvPr>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sp>
        <p:nvSpPr>
          <p:cNvPr id="56" name="TextBox 55">
            <a:extLst>
              <a:ext uri="{FF2B5EF4-FFF2-40B4-BE49-F238E27FC236}">
                <a16:creationId xmlns:a16="http://schemas.microsoft.com/office/drawing/2014/main" id="{E50C2B62-3E7A-4F4C-8BDB-9983C06FB199}"/>
              </a:ext>
            </a:extLst>
          </p:cNvPr>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7" name="TextBox 56">
            <a:extLst>
              <a:ext uri="{FF2B5EF4-FFF2-40B4-BE49-F238E27FC236}">
                <a16:creationId xmlns:a16="http://schemas.microsoft.com/office/drawing/2014/main" id="{421E8ED8-5694-46CC-AE82-49888B811939}"/>
              </a:ext>
            </a:extLst>
          </p:cNvPr>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58" name="TextBox 57">
            <a:extLst>
              <a:ext uri="{FF2B5EF4-FFF2-40B4-BE49-F238E27FC236}">
                <a16:creationId xmlns:a16="http://schemas.microsoft.com/office/drawing/2014/main" id="{323BB58E-65A6-44DB-939A-1F6FB0A303C4}"/>
              </a:ext>
            </a:extLst>
          </p:cNvPr>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C</a:t>
            </a:r>
          </a:p>
        </p:txBody>
      </p:sp>
      <p:sp>
        <p:nvSpPr>
          <p:cNvPr id="59" name="!!TextBox 19">
            <a:extLst>
              <a:ext uri="{FF2B5EF4-FFF2-40B4-BE49-F238E27FC236}">
                <a16:creationId xmlns:a16="http://schemas.microsoft.com/office/drawing/2014/main" id="{499AF0B2-8271-4F51-9124-18A3472ED707}"/>
              </a:ext>
            </a:extLst>
          </p:cNvPr>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000" dirty="0">
                <a:solidFill>
                  <a:schemeClr val="bg1">
                    <a:lumMod val="95000"/>
                  </a:schemeClr>
                </a:solidFill>
                <a:effectLst>
                  <a:glow rad="63500">
                    <a:schemeClr val="tx1">
                      <a:lumMod val="65000"/>
                      <a:lumOff val="35000"/>
                      <a:alpha val="40000"/>
                    </a:schemeClr>
                  </a:glow>
                </a:effectLst>
              </a:rPr>
              <a:t>=</a:t>
            </a:r>
          </a:p>
        </p:txBody>
      </p:sp>
      <p:sp>
        <p:nvSpPr>
          <p:cNvPr id="60" name="TextBox 59">
            <a:extLst>
              <a:ext uri="{FF2B5EF4-FFF2-40B4-BE49-F238E27FC236}">
                <a16:creationId xmlns:a16="http://schemas.microsoft.com/office/drawing/2014/main" id="{04DE4DCC-08CD-48B6-87BC-C8FD6AA10C1F}"/>
              </a:ext>
            </a:extLst>
          </p:cNvPr>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spAutoFit/>
          </a:bodyPr>
          <a:lstStyle/>
          <a:p>
            <a:pPr algn="ctr">
              <a:lnSpc>
                <a:spcPct val="75000"/>
              </a:lnSpc>
            </a:pPr>
            <a:r>
              <a:rPr lang="en-US" sz="6000" b="1" dirty="0">
                <a:ln>
                  <a:solidFill>
                    <a:schemeClr val="accent2">
                      <a:lumMod val="50000"/>
                    </a:schemeClr>
                  </a:solidFill>
                </a:ln>
                <a:solidFill>
                  <a:schemeClr val="accent2">
                    <a:lumMod val="60000"/>
                    <a:lumOff val="40000"/>
                  </a:schemeClr>
                </a:solidFill>
              </a:rPr>
              <a:t>SPECIAL SHARES</a:t>
            </a:r>
          </a:p>
        </p:txBody>
      </p:sp>
      <p:sp>
        <p:nvSpPr>
          <p:cNvPr id="61" name="TextBox 60">
            <a:extLst>
              <a:ext uri="{FF2B5EF4-FFF2-40B4-BE49-F238E27FC236}">
                <a16:creationId xmlns:a16="http://schemas.microsoft.com/office/drawing/2014/main" id="{578FDAA8-4D72-4D24-9F3F-772087327C19}"/>
              </a:ext>
            </a:extLst>
          </p:cNvPr>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B</a:t>
            </a:r>
          </a:p>
        </p:txBody>
      </p:sp>
      <p:sp>
        <p:nvSpPr>
          <p:cNvPr id="66" name="TextBox 65">
            <a:extLst>
              <a:ext uri="{FF2B5EF4-FFF2-40B4-BE49-F238E27FC236}">
                <a16:creationId xmlns:a16="http://schemas.microsoft.com/office/drawing/2014/main" id="{52BE377F-754D-406E-97E0-DD2CEAF29912}"/>
              </a:ext>
            </a:extLst>
          </p:cNvPr>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8800" dirty="0">
                <a:solidFill>
                  <a:schemeClr val="bg1">
                    <a:lumMod val="95000"/>
                  </a:schemeClr>
                </a:solidFill>
                <a:effectLst>
                  <a:glow rad="63500">
                    <a:schemeClr val="tx1">
                      <a:lumMod val="65000"/>
                      <a:lumOff val="35000"/>
                      <a:alpha val="40000"/>
                    </a:schemeClr>
                  </a:glow>
                </a:effectLst>
              </a:rPr>
              <a:t>A</a:t>
            </a:r>
          </a:p>
        </p:txBody>
      </p:sp>
      <p:pic>
        <p:nvPicPr>
          <p:cNvPr id="67" name="Picture 66">
            <a:extLst>
              <a:ext uri="{FF2B5EF4-FFF2-40B4-BE49-F238E27FC236}">
                <a16:creationId xmlns:a16="http://schemas.microsoft.com/office/drawing/2014/main" id="{2883FE22-3A3D-494E-9157-CE3EC7E4321E}"/>
              </a:ext>
            </a:extLst>
          </p:cNvPr>
          <p:cNvPicPr>
            <a:picLocks noChangeAspect="1"/>
          </p:cNvPicPr>
          <p:nvPr/>
        </p:nvPicPr>
        <p:blipFill>
          <a:blip r:embed="rId2"/>
          <a:stretch>
            <a:fillRect/>
          </a:stretch>
        </p:blipFill>
        <p:spPr>
          <a:xfrm>
            <a:off x="313675" y="224791"/>
            <a:ext cx="1013460" cy="2194560"/>
          </a:xfrm>
          <a:prstGeom prst="rect">
            <a:avLst/>
          </a:prstGeom>
        </p:spPr>
      </p:pic>
      <p:sp>
        <p:nvSpPr>
          <p:cNvPr id="28" name="TextBox 27">
            <a:extLst>
              <a:ext uri="{FF2B5EF4-FFF2-40B4-BE49-F238E27FC236}">
                <a16:creationId xmlns:a16="http://schemas.microsoft.com/office/drawing/2014/main" id="{BEE5ED4C-A51E-4885-AA1B-2EC23379E227}"/>
              </a:ext>
            </a:extLst>
          </p:cNvPr>
          <p:cNvSpPr txBox="1"/>
          <p:nvPr/>
        </p:nvSpPr>
        <p:spPr>
          <a:xfrm>
            <a:off x="5592528" y="3906466"/>
            <a:ext cx="1830699" cy="646331"/>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algn="ctr"/>
            <a:r>
              <a:rPr lang="en-US" dirty="0">
                <a:solidFill>
                  <a:schemeClr val="bg1">
                    <a:lumMod val="95000"/>
                  </a:schemeClr>
                </a:solidFill>
                <a:effectLst>
                  <a:glow rad="63500">
                    <a:schemeClr val="tx1">
                      <a:lumMod val="65000"/>
                      <a:lumOff val="35000"/>
                      <a:alpha val="40000"/>
                    </a:schemeClr>
                  </a:glow>
                </a:effectLst>
              </a:rPr>
              <a:t>POPULATION SHARES</a:t>
            </a:r>
          </a:p>
        </p:txBody>
      </p:sp>
      <p:sp>
        <p:nvSpPr>
          <p:cNvPr id="35" name="TextBox 34">
            <a:extLst>
              <a:ext uri="{FF2B5EF4-FFF2-40B4-BE49-F238E27FC236}">
                <a16:creationId xmlns:a16="http://schemas.microsoft.com/office/drawing/2014/main" id="{890174B0-7DFC-4F9F-AA5D-649E991D735D}"/>
              </a:ext>
            </a:extLst>
          </p:cNvPr>
          <p:cNvSpPr txBox="1"/>
          <p:nvPr/>
        </p:nvSpPr>
        <p:spPr>
          <a:xfrm>
            <a:off x="34446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6" name="TextBox 35">
            <a:extLst>
              <a:ext uri="{FF2B5EF4-FFF2-40B4-BE49-F238E27FC236}">
                <a16:creationId xmlns:a16="http://schemas.microsoft.com/office/drawing/2014/main" id="{302C1458-FD13-4E2E-9937-14914E9C8433}"/>
              </a:ext>
            </a:extLst>
          </p:cNvPr>
          <p:cNvSpPr txBox="1"/>
          <p:nvPr/>
        </p:nvSpPr>
        <p:spPr>
          <a:xfrm>
            <a:off x="5806803" y="5688073"/>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37" name="!!TextBox 19">
            <a:extLst>
              <a:ext uri="{FF2B5EF4-FFF2-40B4-BE49-F238E27FC236}">
                <a16:creationId xmlns:a16="http://schemas.microsoft.com/office/drawing/2014/main" id="{90B31655-9318-4E2E-8FF4-74560491E8CA}"/>
              </a:ext>
            </a:extLst>
          </p:cNvPr>
          <p:cNvSpPr txBox="1"/>
          <p:nvPr/>
        </p:nvSpPr>
        <p:spPr>
          <a:xfrm>
            <a:off x="8276190" y="5686626"/>
            <a:ext cx="439544" cy="70788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algn="ctr"/>
            <a:r>
              <a:rPr lang="en-US" sz="4000" dirty="0">
                <a:solidFill>
                  <a:schemeClr val="bg1">
                    <a:lumMod val="95000"/>
                  </a:schemeClr>
                </a:solidFill>
                <a:effectLst>
                  <a:glow rad="63500">
                    <a:schemeClr val="tx1">
                      <a:lumMod val="65000"/>
                      <a:lumOff val="35000"/>
                      <a:alpha val="40000"/>
                    </a:schemeClr>
                  </a:glow>
                </a:effectLst>
              </a:rPr>
              <a:t>=</a:t>
            </a:r>
          </a:p>
        </p:txBody>
      </p:sp>
      <p:sp>
        <p:nvSpPr>
          <p:cNvPr id="5" name="Rectangle 4">
            <a:extLst>
              <a:ext uri="{FF2B5EF4-FFF2-40B4-BE49-F238E27FC236}">
                <a16:creationId xmlns:a16="http://schemas.microsoft.com/office/drawing/2014/main" id="{88B4EA24-CADF-33A0-CF85-FBF390FB5146}"/>
              </a:ext>
            </a:extLst>
          </p:cNvPr>
          <p:cNvSpPr/>
          <p:nvPr/>
        </p:nvSpPr>
        <p:spPr>
          <a:xfrm>
            <a:off x="6725406" y="5844777"/>
            <a:ext cx="1021433"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$0.00 </a:t>
            </a:r>
          </a:p>
        </p:txBody>
      </p:sp>
      <p:sp>
        <p:nvSpPr>
          <p:cNvPr id="6" name="Rectangle 5">
            <a:extLst>
              <a:ext uri="{FF2B5EF4-FFF2-40B4-BE49-F238E27FC236}">
                <a16:creationId xmlns:a16="http://schemas.microsoft.com/office/drawing/2014/main" id="{54BA1702-2AD7-417A-D882-DC4AF3E653EE}"/>
              </a:ext>
            </a:extLst>
          </p:cNvPr>
          <p:cNvSpPr/>
          <p:nvPr/>
        </p:nvSpPr>
        <p:spPr>
          <a:xfrm>
            <a:off x="8838277" y="5844777"/>
            <a:ext cx="2274982" cy="461665"/>
          </a:xfrm>
          <a:prstGeom prst="rect">
            <a:avLst/>
          </a:prstGeom>
        </p:spPr>
        <p:txBody>
          <a:bodyPr wrap="none">
            <a:spAutoFit/>
          </a:bodyPr>
          <a:lstStyle/>
          <a:p>
            <a:pPr lvl="0" algn="ctr">
              <a:defRPr/>
            </a:pPr>
            <a:r>
              <a:rPr lang="en-US" sz="2400" b="1" kern="0" dirty="0">
                <a:solidFill>
                  <a:schemeClr val="accent2">
                    <a:lumMod val="60000"/>
                    <a:lumOff val="40000"/>
                  </a:schemeClr>
                </a:solidFill>
                <a:effectLst>
                  <a:glow rad="63500">
                    <a:schemeClr val="tx1">
                      <a:lumMod val="95000"/>
                      <a:lumOff val="5000"/>
                      <a:alpha val="40000"/>
                    </a:schemeClr>
                  </a:glow>
                  <a:outerShdw blurRad="50800" dist="38100" dir="2700000" algn="tl" rotWithShape="0">
                    <a:prstClr val="black">
                      <a:alpha val="40000"/>
                    </a:prstClr>
                  </a:outerShdw>
                </a:effectLst>
              </a:rPr>
              <a:t>$20,773,901.56 </a:t>
            </a:r>
          </a:p>
        </p:txBody>
      </p:sp>
      <p:sp>
        <p:nvSpPr>
          <p:cNvPr id="8" name="TextBox 7">
            <a:extLst>
              <a:ext uri="{FF2B5EF4-FFF2-40B4-BE49-F238E27FC236}">
                <a16:creationId xmlns:a16="http://schemas.microsoft.com/office/drawing/2014/main" id="{5287D431-267D-36CF-C5CB-D1ED3D1DCA44}"/>
              </a:ext>
            </a:extLst>
          </p:cNvPr>
          <p:cNvSpPr txBox="1"/>
          <p:nvPr/>
        </p:nvSpPr>
        <p:spPr>
          <a:xfrm>
            <a:off x="2382982" y="1010154"/>
            <a:ext cx="1717440"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$10,868,039.77 </a:t>
            </a:r>
          </a:p>
        </p:txBody>
      </p:sp>
      <p:sp>
        <p:nvSpPr>
          <p:cNvPr id="9" name="Rectangle 8">
            <a:extLst>
              <a:ext uri="{FF2B5EF4-FFF2-40B4-BE49-F238E27FC236}">
                <a16:creationId xmlns:a16="http://schemas.microsoft.com/office/drawing/2014/main" id="{5C7189D8-7C1F-DCD1-BA09-7C707A59E12D}"/>
              </a:ext>
            </a:extLst>
          </p:cNvPr>
          <p:cNvSpPr/>
          <p:nvPr/>
        </p:nvSpPr>
        <p:spPr>
          <a:xfrm>
            <a:off x="4097266" y="2948963"/>
            <a:ext cx="168667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$4,067,266.66  </a:t>
            </a:r>
          </a:p>
        </p:txBody>
      </p:sp>
      <p:sp>
        <p:nvSpPr>
          <p:cNvPr id="10" name="Rectangle 9">
            <a:extLst>
              <a:ext uri="{FF2B5EF4-FFF2-40B4-BE49-F238E27FC236}">
                <a16:creationId xmlns:a16="http://schemas.microsoft.com/office/drawing/2014/main" id="{BDE4EC0B-AFC4-5489-2A59-E4EAE50C0589}"/>
              </a:ext>
            </a:extLst>
          </p:cNvPr>
          <p:cNvSpPr/>
          <p:nvPr/>
        </p:nvSpPr>
        <p:spPr>
          <a:xfrm>
            <a:off x="5697864" y="1257633"/>
            <a:ext cx="1633781"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$3,553,214.74 </a:t>
            </a:r>
          </a:p>
        </p:txBody>
      </p:sp>
      <p:sp>
        <p:nvSpPr>
          <p:cNvPr id="4" name="Cross 3">
            <a:extLst>
              <a:ext uri="{FF2B5EF4-FFF2-40B4-BE49-F238E27FC236}">
                <a16:creationId xmlns:a16="http://schemas.microsoft.com/office/drawing/2014/main" id="{25D1C032-9238-7E68-1624-8F5828750F8C}"/>
              </a:ext>
            </a:extLst>
          </p:cNvPr>
          <p:cNvSpPr/>
          <p:nvPr/>
        </p:nvSpPr>
        <p:spPr>
          <a:xfrm rot="18796580">
            <a:off x="9151075" y="634650"/>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76B580F-076E-C10E-7206-CE006A5A743D}"/>
              </a:ext>
            </a:extLst>
          </p:cNvPr>
          <p:cNvSpPr/>
          <p:nvPr/>
        </p:nvSpPr>
        <p:spPr>
          <a:xfrm>
            <a:off x="7394082" y="2968989"/>
            <a:ext cx="1633781"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$2,285,380.39 </a:t>
            </a:r>
          </a:p>
        </p:txBody>
      </p:sp>
      <p:sp>
        <p:nvSpPr>
          <p:cNvPr id="2" name="TextBox 1">
            <a:extLst>
              <a:ext uri="{FF2B5EF4-FFF2-40B4-BE49-F238E27FC236}">
                <a16:creationId xmlns:a16="http://schemas.microsoft.com/office/drawing/2014/main" id="{AC674197-417A-DBA7-22CA-131C6DC32A5E}"/>
              </a:ext>
            </a:extLst>
          </p:cNvPr>
          <p:cNvSpPr txBox="1"/>
          <p:nvPr/>
        </p:nvSpPr>
        <p:spPr>
          <a:xfrm>
            <a:off x="1294138" y="5806595"/>
            <a:ext cx="2177688" cy="525339"/>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 $10,868,039.77 </a:t>
            </a:r>
          </a:p>
        </p:txBody>
      </p:sp>
      <p:sp>
        <p:nvSpPr>
          <p:cNvPr id="12" name="Rectangle 11">
            <a:extLst>
              <a:ext uri="{FF2B5EF4-FFF2-40B4-BE49-F238E27FC236}">
                <a16:creationId xmlns:a16="http://schemas.microsoft.com/office/drawing/2014/main" id="{E9A777E7-CCA8-E463-B08F-B5C12A50FBD3}"/>
              </a:ext>
            </a:extLst>
          </p:cNvPr>
          <p:cNvSpPr/>
          <p:nvPr/>
        </p:nvSpPr>
        <p:spPr>
          <a:xfrm>
            <a:off x="3723396" y="5827513"/>
            <a:ext cx="2108269" cy="461665"/>
          </a:xfrm>
          <a:prstGeom prst="rect">
            <a:avLst/>
          </a:prstGeom>
        </p:spPr>
        <p:txBody>
          <a:bodyPr wrap="none">
            <a:spAutoFit/>
          </a:bodyPr>
          <a:lstStyle/>
          <a:p>
            <a:pPr lvl="0" algn="ctr">
              <a:defRPr/>
            </a:pPr>
            <a:r>
              <a:rPr lang="en-US" sz="2400"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$9,905,861.79</a:t>
            </a:r>
          </a:p>
        </p:txBody>
      </p:sp>
      <p:sp>
        <p:nvSpPr>
          <p:cNvPr id="3" name="Rectangle 2">
            <a:extLst>
              <a:ext uri="{FF2B5EF4-FFF2-40B4-BE49-F238E27FC236}">
                <a16:creationId xmlns:a16="http://schemas.microsoft.com/office/drawing/2014/main" id="{D3A3E9E1-74C0-BE58-12FF-6CF75D31757D}"/>
              </a:ext>
            </a:extLst>
          </p:cNvPr>
          <p:cNvSpPr/>
          <p:nvPr/>
        </p:nvSpPr>
        <p:spPr>
          <a:xfrm>
            <a:off x="9512214" y="1256416"/>
            <a:ext cx="816249" cy="369332"/>
          </a:xfrm>
          <a:prstGeom prst="rect">
            <a:avLst/>
          </a:prstGeom>
        </p:spPr>
        <p:txBody>
          <a:bodyPr wrap="none">
            <a:spAutoFit/>
          </a:bodyPr>
          <a:lstStyle/>
          <a:p>
            <a:pPr lvl="0" algn="ctr">
              <a:defRPr/>
            </a:pPr>
            <a:r>
              <a:rPr lang="en-US" kern="0" dirty="0">
                <a:solidFill>
                  <a:schemeClr val="bg1">
                    <a:lumMod val="95000"/>
                  </a:schemeClr>
                </a:solidFill>
                <a:effectLst>
                  <a:glow rad="63500">
                    <a:schemeClr val="tx1">
                      <a:lumMod val="95000"/>
                      <a:lumOff val="5000"/>
                      <a:alpha val="40000"/>
                    </a:schemeClr>
                  </a:glow>
                  <a:outerShdw blurRad="50800" dist="38100" dir="2700000" algn="tl" rotWithShape="0">
                    <a:prstClr val="black">
                      <a:alpha val="40000"/>
                    </a:prstClr>
                  </a:outerShdw>
                </a:effectLst>
              </a:rPr>
              <a:t> $0.00 </a:t>
            </a:r>
          </a:p>
        </p:txBody>
      </p:sp>
      <p:sp>
        <p:nvSpPr>
          <p:cNvPr id="13" name="Cross 12">
            <a:extLst>
              <a:ext uri="{FF2B5EF4-FFF2-40B4-BE49-F238E27FC236}">
                <a16:creationId xmlns:a16="http://schemas.microsoft.com/office/drawing/2014/main" id="{2318DA9E-8DAC-C16D-1A96-93F97CA81221}"/>
              </a:ext>
            </a:extLst>
          </p:cNvPr>
          <p:cNvSpPr/>
          <p:nvPr/>
        </p:nvSpPr>
        <p:spPr>
          <a:xfrm rot="18796580">
            <a:off x="15892" y="503940"/>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ross 13">
            <a:extLst>
              <a:ext uri="{FF2B5EF4-FFF2-40B4-BE49-F238E27FC236}">
                <a16:creationId xmlns:a16="http://schemas.microsoft.com/office/drawing/2014/main" id="{FA702EB0-5B1F-0613-B9A9-5A99E71BEB3A}"/>
              </a:ext>
            </a:extLst>
          </p:cNvPr>
          <p:cNvSpPr/>
          <p:nvPr/>
        </p:nvSpPr>
        <p:spPr>
          <a:xfrm rot="18796580">
            <a:off x="6505715" y="4304951"/>
            <a:ext cx="1636263" cy="1636263"/>
          </a:xfrm>
          <a:prstGeom prst="plus">
            <a:avLst>
              <a:gd name="adj" fmla="val 39679"/>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287384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par>
                          <p:cTn id="40" fill="hold">
                            <p:stCondLst>
                              <p:cond delay="6000"/>
                            </p:stCondLst>
                            <p:childTnLst>
                              <p:par>
                                <p:cTn id="41" presetID="42" presetClass="entr" presetSubtype="0" fill="hold" grpId="0"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1000"/>
                                        <p:tgtEl>
                                          <p:spTgt spid="3"/>
                                        </p:tgtEl>
                                      </p:cBhvr>
                                    </p:animEffect>
                                    <p:anim calcmode="lin" valueType="num">
                                      <p:cBhvr>
                                        <p:cTn id="44" dur="1000" fill="hold"/>
                                        <p:tgtEl>
                                          <p:spTgt spid="3"/>
                                        </p:tgtEl>
                                        <p:attrNameLst>
                                          <p:attrName>ppt_x</p:attrName>
                                        </p:attrNameLst>
                                      </p:cBhvr>
                                      <p:tavLst>
                                        <p:tav tm="0">
                                          <p:val>
                                            <p:strVal val="#ppt_x"/>
                                          </p:val>
                                        </p:tav>
                                        <p:tav tm="100000">
                                          <p:val>
                                            <p:strVal val="#ppt_x"/>
                                          </p:val>
                                        </p:tav>
                                      </p:tavLst>
                                    </p:anim>
                                    <p:anim calcmode="lin" valueType="num">
                                      <p:cBhvr>
                                        <p:cTn id="45" dur="1000" fill="hold"/>
                                        <p:tgtEl>
                                          <p:spTgt spid="3"/>
                                        </p:tgtEl>
                                        <p:attrNameLst>
                                          <p:attrName>ppt_y</p:attrName>
                                        </p:attrNameLst>
                                      </p:cBhvr>
                                      <p:tavLst>
                                        <p:tav tm="0">
                                          <p:val>
                                            <p:strVal val="#ppt_y+.1"/>
                                          </p:val>
                                        </p:tav>
                                        <p:tav tm="100000">
                                          <p:val>
                                            <p:strVal val="#ppt_y"/>
                                          </p:val>
                                        </p:tav>
                                      </p:tavLst>
                                    </p:anim>
                                  </p:childTnLst>
                                </p:cTn>
                              </p:par>
                            </p:childTnLst>
                          </p:cTn>
                        </p:par>
                        <p:par>
                          <p:cTn id="46" fill="hold">
                            <p:stCondLst>
                              <p:cond delay="7000"/>
                            </p:stCondLst>
                            <p:childTnLst>
                              <p:par>
                                <p:cTn id="47" presetID="42" presetClass="entr" presetSubtype="0"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1000"/>
                                        <p:tgtEl>
                                          <p:spTgt spid="5"/>
                                        </p:tgtEl>
                                      </p:cBhvr>
                                    </p:animEffect>
                                    <p:anim calcmode="lin" valueType="num">
                                      <p:cBhvr>
                                        <p:cTn id="50" dur="1000" fill="hold"/>
                                        <p:tgtEl>
                                          <p:spTgt spid="5"/>
                                        </p:tgtEl>
                                        <p:attrNameLst>
                                          <p:attrName>ppt_x</p:attrName>
                                        </p:attrNameLst>
                                      </p:cBhvr>
                                      <p:tavLst>
                                        <p:tav tm="0">
                                          <p:val>
                                            <p:strVal val="#ppt_x"/>
                                          </p:val>
                                        </p:tav>
                                        <p:tav tm="100000">
                                          <p:val>
                                            <p:strVal val="#ppt_x"/>
                                          </p:val>
                                        </p:tav>
                                      </p:tavLst>
                                    </p:anim>
                                    <p:anim calcmode="lin" valueType="num">
                                      <p:cBhvr>
                                        <p:cTn id="51" dur="1000" fill="hold"/>
                                        <p:tgtEl>
                                          <p:spTgt spid="5"/>
                                        </p:tgtEl>
                                        <p:attrNameLst>
                                          <p:attrName>ppt_y</p:attrName>
                                        </p:attrNameLst>
                                      </p:cBhvr>
                                      <p:tavLst>
                                        <p:tav tm="0">
                                          <p:val>
                                            <p:strVal val="#ppt_y+.1"/>
                                          </p:val>
                                        </p:tav>
                                        <p:tav tm="100000">
                                          <p:val>
                                            <p:strVal val="#ppt_y"/>
                                          </p:val>
                                        </p:tav>
                                      </p:tavLst>
                                    </p:anim>
                                  </p:childTnLst>
                                </p:cTn>
                              </p:par>
                            </p:childTnLst>
                          </p:cTn>
                        </p:par>
                        <p:par>
                          <p:cTn id="52" fill="hold">
                            <p:stCondLst>
                              <p:cond delay="8000"/>
                            </p:stCondLst>
                            <p:childTnLst>
                              <p:par>
                                <p:cTn id="53" presetID="42" presetClass="entr" presetSubtype="0" fill="hold" grpId="0"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1000"/>
                                        <p:tgtEl>
                                          <p:spTgt spid="6"/>
                                        </p:tgtEl>
                                      </p:cBhvr>
                                    </p:animEffect>
                                    <p:anim calcmode="lin" valueType="num">
                                      <p:cBhvr>
                                        <p:cTn id="56" dur="1000" fill="hold"/>
                                        <p:tgtEl>
                                          <p:spTgt spid="6"/>
                                        </p:tgtEl>
                                        <p:attrNameLst>
                                          <p:attrName>ppt_x</p:attrName>
                                        </p:attrNameLst>
                                      </p:cBhvr>
                                      <p:tavLst>
                                        <p:tav tm="0">
                                          <p:val>
                                            <p:strVal val="#ppt_x"/>
                                          </p:val>
                                        </p:tav>
                                        <p:tav tm="100000">
                                          <p:val>
                                            <p:strVal val="#ppt_x"/>
                                          </p:val>
                                        </p:tav>
                                      </p:tavLst>
                                    </p:anim>
                                    <p:anim calcmode="lin" valueType="num">
                                      <p:cBhvr>
                                        <p:cTn id="5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11" grpId="0"/>
      <p:bldP spid="2" grpId="0"/>
      <p:bldP spid="12" grpId="0"/>
      <p:bldP spid="3" grpId="0"/>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88F73-D6B2-4F0F-BD1F-2E029ACE45FA}"/>
              </a:ext>
            </a:extLst>
          </p:cNvPr>
          <p:cNvSpPr>
            <a:spLocks noGrp="1"/>
          </p:cNvSpPr>
          <p:nvPr>
            <p:ph type="title"/>
          </p:nvPr>
        </p:nvSpPr>
        <p:spPr>
          <a:xfrm>
            <a:off x="1419726" y="365125"/>
            <a:ext cx="9934074" cy="1325563"/>
          </a:xfrm>
        </p:spPr>
        <p:txBody>
          <a:bodyPr/>
          <a:lstStyle/>
          <a:p>
            <a:r>
              <a:rPr lang="en-US" b="1" dirty="0">
                <a:solidFill>
                  <a:srgbClr val="F8CBAD"/>
                </a:solidFill>
              </a:rPr>
              <a:t>Contact Information</a:t>
            </a:r>
          </a:p>
        </p:txBody>
      </p:sp>
      <p:sp>
        <p:nvSpPr>
          <p:cNvPr id="3" name="Content Placeholder 2">
            <a:extLst>
              <a:ext uri="{FF2B5EF4-FFF2-40B4-BE49-F238E27FC236}">
                <a16:creationId xmlns:a16="http://schemas.microsoft.com/office/drawing/2014/main" id="{BE31B23F-ACD1-43C9-A0F3-AEA8E0F1564C}"/>
              </a:ext>
            </a:extLst>
          </p:cNvPr>
          <p:cNvSpPr>
            <a:spLocks noGrp="1"/>
          </p:cNvSpPr>
          <p:nvPr>
            <p:ph idx="1"/>
          </p:nvPr>
        </p:nvSpPr>
        <p:spPr>
          <a:xfrm>
            <a:off x="1419724" y="2249905"/>
            <a:ext cx="9934075" cy="2201779"/>
          </a:xfrm>
        </p:spPr>
        <p:txBody>
          <a:bodyPr/>
          <a:lstStyle/>
          <a:p>
            <a:pPr marL="0" indent="0">
              <a:buNone/>
            </a:pPr>
            <a:r>
              <a:rPr lang="en-US" b="1" dirty="0">
                <a:solidFill>
                  <a:srgbClr val="F8CBAD"/>
                </a:solidFill>
              </a:rPr>
              <a:t>Matthew Bird</a:t>
            </a:r>
          </a:p>
          <a:p>
            <a:pPr marL="0" indent="0">
              <a:buNone/>
            </a:pPr>
            <a:r>
              <a:rPr lang="en-US" dirty="0">
                <a:solidFill>
                  <a:srgbClr val="F8CBAD"/>
                </a:solidFill>
              </a:rPr>
              <a:t>Finance Manager, FHWA Office of Tribal Transportation</a:t>
            </a:r>
          </a:p>
          <a:p>
            <a:pPr marL="0" indent="0">
              <a:buNone/>
            </a:pPr>
            <a:r>
              <a:rPr lang="en-US" dirty="0">
                <a:solidFill>
                  <a:srgbClr val="F8CBAD"/>
                </a:solidFill>
              </a:rPr>
              <a:t>matthew.bird@dot.gov</a:t>
            </a:r>
          </a:p>
          <a:p>
            <a:pPr marL="0" indent="0">
              <a:buNone/>
            </a:pPr>
            <a:r>
              <a:rPr lang="en-US" dirty="0">
                <a:solidFill>
                  <a:srgbClr val="F8CBAD"/>
                </a:solidFill>
              </a:rPr>
              <a:t>503-316-2551</a:t>
            </a:r>
          </a:p>
        </p:txBody>
      </p:sp>
      <p:pic>
        <p:nvPicPr>
          <p:cNvPr id="4" name="Picture 3">
            <a:extLst>
              <a:ext uri="{FF2B5EF4-FFF2-40B4-BE49-F238E27FC236}">
                <a16:creationId xmlns:a16="http://schemas.microsoft.com/office/drawing/2014/main" id="{EA1E0401-634A-330C-27B7-3B1ADA4DE12B}"/>
              </a:ext>
            </a:extLst>
          </p:cNvPr>
          <p:cNvPicPr>
            <a:picLocks noChangeAspect="1"/>
          </p:cNvPicPr>
          <p:nvPr/>
        </p:nvPicPr>
        <p:blipFill>
          <a:blip r:embed="rId2"/>
          <a:stretch>
            <a:fillRect/>
          </a:stretch>
        </p:blipFill>
        <p:spPr>
          <a:xfrm>
            <a:off x="9156404" y="3429000"/>
            <a:ext cx="2359031" cy="2359031"/>
          </a:xfrm>
          <a:prstGeom prst="rect">
            <a:avLst/>
          </a:prstGeom>
        </p:spPr>
      </p:pic>
    </p:spTree>
    <p:extLst>
      <p:ext uri="{BB962C8B-B14F-4D97-AF65-F5344CB8AC3E}">
        <p14:creationId xmlns:p14="http://schemas.microsoft.com/office/powerpoint/2010/main" val="360364749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7" name="Oval 26"/>
          <p:cNvSpPr/>
          <p:nvPr/>
        </p:nvSpPr>
        <p:spPr>
          <a:xfrm>
            <a:off x="3581400" y="914399"/>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8" name="!! OrangeBack"/>
          <p:cNvSpPr/>
          <p:nvPr/>
        </p:nvSpPr>
        <p:spPr>
          <a:xfrm rot="2685413">
            <a:off x="3581400" y="914400"/>
            <a:ext cx="5029200" cy="50292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9" name="!! TextBox 1"/>
          <p:cNvSpPr txBox="1"/>
          <p:nvPr/>
        </p:nvSpPr>
        <p:spPr>
          <a:xfrm>
            <a:off x="3414087" y="2963055"/>
            <a:ext cx="5397938" cy="1938992"/>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$600,000,000</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3" name="Rectangle: Rounded Corners 22"/>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 name="Oval 1">
            <a:extLst>
              <a:ext uri="{FF2B5EF4-FFF2-40B4-BE49-F238E27FC236}">
                <a16:creationId xmlns:a16="http://schemas.microsoft.com/office/drawing/2014/main" id="{398AEDE8-34B4-9C11-97E6-549482CAC080}"/>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0E7A2E95-6845-7DA0-A6B5-D801266A4318}"/>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47ACFE87-D2E7-510A-FAE0-47AA43C5F260}"/>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21679449-C1C4-356C-FF2E-8AB00AFEECA6}"/>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33DE1417-0136-73C6-DA35-D2C23F0A6F53}"/>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0CB44423-B0EF-F282-9A6B-F50A7F831FD8}"/>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93132459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1000"/>
                                  </p:stCondLst>
                                  <p:childTnLst>
                                    <p:set>
                                      <p:cBhvr>
                                        <p:cTn id="6" dur="1" fill="hold">
                                          <p:stCondLst>
                                            <p:cond delay="0"/>
                                          </p:stCondLst>
                                        </p:cTn>
                                        <p:tgtEl>
                                          <p:spTgt spid="27">
                                            <p:bg/>
                                          </p:spTgt>
                                        </p:tgtEl>
                                        <p:attrNameLst>
                                          <p:attrName>style.visibility</p:attrName>
                                        </p:attrNameLst>
                                      </p:cBhvr>
                                      <p:to>
                                        <p:strVal val="visible"/>
                                      </p:to>
                                    </p:set>
                                  </p:childTnLst>
                                </p:cTn>
                              </p:par>
                              <p:par>
                                <p:cTn id="7" presetID="1" presetClass="entr" presetSubtype="0" fill="hold" grpId="0" nodeType="withEffect" nodePh="1">
                                  <p:stCondLst>
                                    <p:cond delay="1000"/>
                                  </p:stCondLst>
                                  <p:endCondLst>
                                    <p:cond evt="begin" delay="0">
                                      <p:tn val="7"/>
                                    </p:cond>
                                  </p:endCondLst>
                                  <p:childTnLst>
                                    <p:set>
                                      <p:cBhvr>
                                        <p:cTn id="8" dur="1" fill="hold">
                                          <p:stCondLst>
                                            <p:cond delay="0"/>
                                          </p:stCondLst>
                                        </p:cTn>
                                        <p:tgtEl>
                                          <p:spTgt spid="2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uiExpand="1" build="allAtOnce"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Rectangle: Rounded Corners 23"/>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5" name="!! TextBox 1"/>
          <p:cNvSpPr txBox="1"/>
          <p:nvPr/>
        </p:nvSpPr>
        <p:spPr>
          <a:xfrm>
            <a:off x="3174057" y="17430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A90BAB58-9A81-6E9A-5161-9C60C1C843A5}"/>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F5FEDC9C-7BDD-64DE-1361-23346DE239C1}"/>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FC89726A-BA11-37DC-B888-A4C65031B314}"/>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B28EEDC3-7282-7FCE-D0C9-CD75003F3F4B}"/>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7FE29F0A-8139-3117-E2AA-A56D43DB2A94}"/>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C4B98306-34C4-0D68-12DC-11588DFCE019}"/>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8517516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100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3" name="!! TextBox 1"/>
          <p:cNvSpPr txBox="1"/>
          <p:nvPr/>
        </p:nvSpPr>
        <p:spPr>
          <a:xfrm>
            <a:off x="2259762" y="112052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639256" y="1224772"/>
            <a:ext cx="569387"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of</a:t>
            </a:r>
          </a:p>
        </p:txBody>
      </p:sp>
      <p:sp>
        <p:nvSpPr>
          <p:cNvPr id="26" name="Rectangle: Rounded Corners 25"/>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 name="Oval 1">
            <a:extLst>
              <a:ext uri="{FF2B5EF4-FFF2-40B4-BE49-F238E27FC236}">
                <a16:creationId xmlns:a16="http://schemas.microsoft.com/office/drawing/2014/main" id="{A8920117-0123-809A-7CDD-2A9B9D00BF08}"/>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D1BB0D92-D7FA-8057-EAC7-7D4B74C06E11}"/>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AD72418D-6DB5-500F-F612-4C03C2240865}"/>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627C0D80-A084-3E9E-C3C6-ACCF0345A36E}"/>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5590A753-9BC5-ABAD-E1FE-679531B836B0}"/>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78936949-6AF1-D8AE-4884-B9EB2D3F71C5}"/>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2323958338"/>
      </p:ext>
    </p:extLst>
  </p:cSld>
  <p:clrMapOvr>
    <a:masterClrMapping/>
  </p:clrMapOvr>
  <mc:AlternateContent xmlns:mc="http://schemas.openxmlformats.org/markup-compatibility/2006" xmlns:p159="http://schemas.microsoft.com/office/powerpoint/2015/09/main">
    <mc:Choice Requires="p159">
      <p:transition spd="slow" advClick="0" advTm="1500">
        <p159:morph option="byObject"/>
      </p:transition>
    </mc:Choice>
    <mc:Fallback xmlns="">
      <p:transition spd="slow" advClick="0" advTm="1500">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5" name="!! TextBox 1"/>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3" name="Rectangle: Rounded Corners 22"/>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 name="Oval 1">
            <a:extLst>
              <a:ext uri="{FF2B5EF4-FFF2-40B4-BE49-F238E27FC236}">
                <a16:creationId xmlns:a16="http://schemas.microsoft.com/office/drawing/2014/main" id="{2E9A40DD-AFE4-ACBC-19A9-A577738E1E65}"/>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82DA1C28-B323-D47F-44F2-F8A49571FB01}"/>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D37FCE95-AB35-C189-DE39-CED988324EA9}"/>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E01735DB-9DC6-F0F3-8A42-EF896F8F3542}"/>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6F79C905-8908-DCD7-A8F0-79F19C6DF315}"/>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23D84372-E703-55F2-9AC0-DF982D3D2993}"/>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1103902671"/>
      </p:ext>
    </p:extLst>
  </p:cSld>
  <p:clrMapOvr>
    <a:masterClrMapping/>
  </p:clrMapOvr>
  <p:transition spd="slow" advClick="0" advTm="1000">
    <p:fade/>
  </p:transition>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7" name="!! TextBox 2"/>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hidden="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$500,000,000</a:t>
            </a:r>
          </a:p>
        </p:txBody>
      </p:sp>
      <p:sp>
        <p:nvSpPr>
          <p:cNvPr id="26" name="TextBox 25"/>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3" name="TextBox 22"/>
          <p:cNvSpPr txBox="1"/>
          <p:nvPr/>
        </p:nvSpPr>
        <p:spPr>
          <a:xfrm>
            <a:off x="3159814" y="2234634"/>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
        <p:nvSpPr>
          <p:cNvPr id="24" name="Rectangle: Rounded Corners 23"/>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5" name="!! TextBox 2">
            <a:extLst>
              <a:ext uri="{FF2B5EF4-FFF2-40B4-BE49-F238E27FC236}">
                <a16:creationId xmlns:a16="http://schemas.microsoft.com/office/drawing/2014/main" id="{A95EE2F4-70B0-4DC3-8239-DF25F8E910AF}"/>
              </a:ext>
            </a:extLst>
          </p:cNvPr>
          <p:cNvSpPr txBox="1"/>
          <p:nvPr/>
        </p:nvSpPr>
        <p:spPr>
          <a:xfrm>
            <a:off x="3168411" y="181155"/>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7672FF28-E63B-FAF9-5C2B-9B9E10C28E3F}"/>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8494305A-7355-D571-2654-CF9726C1D0D9}"/>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5350D8EC-0AAB-B77C-FA20-DB9FDFC7A86F}"/>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20A8E7B0-D850-D8C6-46C0-14B9F8E03CC8}"/>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C797C9EF-DD99-8BE5-9499-7F9144C0B522}"/>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500DEE47-8B70-822D-E70C-ABB0291FC92E}"/>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783077928"/>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9" name="Oval 8"/>
          <p:cNvSpPr/>
          <p:nvPr/>
        </p:nvSpPr>
        <p:spPr>
          <a:xfrm>
            <a:off x="3581400" y="914399"/>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8" name="!! OrangeBack"/>
          <p:cNvSpPr/>
          <p:nvPr/>
        </p:nvSpPr>
        <p:spPr>
          <a:xfrm rot="2685413">
            <a:off x="3581400" y="914400"/>
            <a:ext cx="5029200" cy="5029200"/>
          </a:xfrm>
          <a:prstGeom prst="roundRect">
            <a:avLst>
              <a:gd name="adj" fmla="val 50000"/>
            </a:avLst>
          </a:prstGeom>
          <a:solidFill>
            <a:schemeClr val="accent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7" name="!! TextBox 1"/>
          <p:cNvSpPr txBox="1"/>
          <p:nvPr/>
        </p:nvSpPr>
        <p:spPr>
          <a:xfrm>
            <a:off x="3397031" y="1942266"/>
            <a:ext cx="5397938" cy="3323987"/>
          </a:xfrm>
          <a:prstGeom prst="rect">
            <a:avLst/>
          </a:prstGeom>
          <a:noFill/>
          <a:effectLst>
            <a:glow rad="101600">
              <a:schemeClr val="tx1">
                <a:lumMod val="95000"/>
                <a:lumOff val="5000"/>
                <a:alpha val="60000"/>
              </a:schemeClr>
            </a:glow>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0" name="TextBox 9">
            <a:extLst>
              <a:ext uri="{FF2B5EF4-FFF2-40B4-BE49-F238E27FC236}">
                <a16:creationId xmlns:a16="http://schemas.microsoft.com/office/drawing/2014/main" id="{B5D9E686-F160-45DD-A418-60F1D30DA6F8}"/>
              </a:ext>
            </a:extLst>
          </p:cNvPr>
          <p:cNvSpPr txBox="1"/>
          <p:nvPr/>
        </p:nvSpPr>
        <p:spPr>
          <a:xfrm>
            <a:off x="8777169" y="1089897"/>
            <a:ext cx="3166045" cy="4154984"/>
          </a:xfrm>
          <a:prstGeom prst="rect">
            <a:avLst/>
          </a:prstGeom>
          <a:noFill/>
        </p:spPr>
        <p:txBody>
          <a:bodyPr wrap="square" rtlCol="0">
            <a:spAutoFit/>
          </a:bodyPr>
          <a:lstStyle/>
          <a:p>
            <a:pPr algn="ctr"/>
            <a:r>
              <a:rPr lang="en-US" sz="2400" dirty="0">
                <a:solidFill>
                  <a:schemeClr val="accent2">
                    <a:lumMod val="40000"/>
                    <a:lumOff val="60000"/>
                  </a:schemeClr>
                </a:solidFill>
              </a:rPr>
              <a:t>TRIBAL TRANSPORTATION PROGRAM FUNDING INCLUDES FUNDING THAT IS DISTRIBUTED TO TRIBES BASED ON A FORMULA ESTABLISHED IN LAW, WHICH INCLUDES FUNDING SET-ASIDES, AS WELL AS TRIBAL SHARES.</a:t>
            </a:r>
          </a:p>
        </p:txBody>
      </p:sp>
    </p:spTree>
    <p:extLst>
      <p:ext uri="{BB962C8B-B14F-4D97-AF65-F5344CB8AC3E}">
        <p14:creationId xmlns:p14="http://schemas.microsoft.com/office/powerpoint/2010/main" val="329872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1000"/>
                                  </p:stCondLst>
                                  <p:childTnLst>
                                    <p:set>
                                      <p:cBhvr>
                                        <p:cTn id="6" dur="1" fill="hold">
                                          <p:stCondLst>
                                            <p:cond delay="0"/>
                                          </p:stCondLst>
                                        </p:cTn>
                                        <p:tgtEl>
                                          <p:spTgt spid="9">
                                            <p:bg/>
                                          </p:spTgt>
                                        </p:tgtEl>
                                        <p:attrNameLst>
                                          <p:attrName>style.visibility</p:attrName>
                                        </p:attrNameLst>
                                      </p:cBhvr>
                                      <p:to>
                                        <p:strVal val="visible"/>
                                      </p:to>
                                    </p:set>
                                  </p:childTnLst>
                                </p:cTn>
                              </p:par>
                              <p:par>
                                <p:cTn id="7" presetID="1" presetClass="entr" presetSubtype="0" fill="hold" grpId="0" nodeType="withEffect" nodePh="1">
                                  <p:stCondLst>
                                    <p:cond delay="1000"/>
                                  </p:stCondLst>
                                  <p:endCondLst>
                                    <p:cond evt="begin" delay="0">
                                      <p:tn val="7"/>
                                    </p:cond>
                                  </p:endCondLst>
                                  <p:childTnLst>
                                    <p:set>
                                      <p:cBhvr>
                                        <p:cTn id="8"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allAtOnce" animBg="1"/>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 TextBox 2"/>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7" name="TextBox 26"/>
          <p:cNvSpPr txBox="1"/>
          <p:nvPr/>
        </p:nvSpPr>
        <p:spPr>
          <a:xfrm>
            <a:off x="2711826" y="3155164"/>
            <a:ext cx="569387"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of</a:t>
            </a:r>
          </a:p>
        </p:txBody>
      </p:sp>
      <p:sp>
        <p:nvSpPr>
          <p:cNvPr id="29" name="Rectangle: Rounded Corners 28"/>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30" name="!! TextBox 2"/>
          <p:cNvSpPr txBox="1"/>
          <p:nvPr/>
        </p:nvSpPr>
        <p:spPr>
          <a:xfrm>
            <a:off x="2329951" y="3047273"/>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8418AE2C-F455-9D44-6DBB-EEF9839557D6}"/>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45A69FF1-A9E4-4FB8-9868-A7A083962CD6}"/>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7C272268-7376-C837-5E52-11029BF79CE8}"/>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34A5CD79-A517-CC37-2632-64FAA06AAE84}"/>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2B119915-788F-D33B-C8FD-C993633B343B}"/>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278A1396-FFE6-C902-538A-B48DE8649879}"/>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
        <p:nvSpPr>
          <p:cNvPr id="8" name="TextBox 7">
            <a:extLst>
              <a:ext uri="{FF2B5EF4-FFF2-40B4-BE49-F238E27FC236}">
                <a16:creationId xmlns:a16="http://schemas.microsoft.com/office/drawing/2014/main" id="{FA18A91E-EB56-8992-E184-1CA3BD9D99C8}"/>
              </a:ext>
            </a:extLst>
          </p:cNvPr>
          <p:cNvSpPr txBox="1"/>
          <p:nvPr/>
        </p:nvSpPr>
        <p:spPr>
          <a:xfrm>
            <a:off x="3159814" y="2234634"/>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Tree>
    <p:extLst>
      <p:ext uri="{BB962C8B-B14F-4D97-AF65-F5344CB8AC3E}">
        <p14:creationId xmlns:p14="http://schemas.microsoft.com/office/powerpoint/2010/main" val="3359704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advClick="0" advTm="1500">
        <p159:morph option="byObject"/>
      </p:transition>
    </mc:Choice>
    <mc:Fallback xmlns="">
      <p:transition spd="slow" advClick="0" advTm="1500">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1" name="!! TextBox 1"/>
          <p:cNvSpPr txBox="1"/>
          <p:nvPr/>
        </p:nvSpPr>
        <p:spPr>
          <a:xfrm>
            <a:off x="3174057" y="179041"/>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 TextBox 1" hidden="1"/>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$500,000,000</a:t>
            </a:r>
          </a:p>
        </p:txBody>
      </p:sp>
      <p:sp>
        <p:nvSpPr>
          <p:cNvPr id="24" name="TextBox 23"/>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8" name="TextBox 27"/>
          <p:cNvSpPr txBox="1"/>
          <p:nvPr/>
        </p:nvSpPr>
        <p:spPr>
          <a:xfrm>
            <a:off x="2933034" y="317234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solidFill>
                    <a:srgbClr val="7030A0"/>
                  </a:solidFill>
                </a:ln>
                <a:solidFill>
                  <a:srgbClr val="AB81C5"/>
                </a:solidFill>
                <a:effectLst>
                  <a:glow rad="63500">
                    <a:schemeClr val="tx1">
                      <a:lumMod val="65000"/>
                      <a:lumOff val="35000"/>
                      <a:alpha val="40000"/>
                    </a:schemeClr>
                  </a:glow>
                </a:effectLst>
                <a:uLnTx/>
                <a:uFillTx/>
              </a:rPr>
              <a:t>$24,000,000</a:t>
            </a:r>
          </a:p>
        </p:txBody>
      </p:sp>
      <p:sp>
        <p:nvSpPr>
          <p:cNvPr id="26" name="Rectangle: Rounded Corners 25"/>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 name="Oval 1">
            <a:extLst>
              <a:ext uri="{FF2B5EF4-FFF2-40B4-BE49-F238E27FC236}">
                <a16:creationId xmlns:a16="http://schemas.microsoft.com/office/drawing/2014/main" id="{789EAACA-226A-6AC4-BD15-57CF370D9F17}"/>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F9F1E13F-AAA4-5B66-B545-629B053CF4D7}"/>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4E64BB63-3039-350C-9F47-E123ED43217B}"/>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C0AA7305-31C2-4840-ABA3-063B8508AAEB}"/>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B1F15663-0ADE-DFD1-D0B4-52B2E37A792C}"/>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CCFF1E74-4FA7-A163-8A06-729A5E9DD35B}"/>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
        <p:nvSpPr>
          <p:cNvPr id="8" name="TextBox 7">
            <a:extLst>
              <a:ext uri="{FF2B5EF4-FFF2-40B4-BE49-F238E27FC236}">
                <a16:creationId xmlns:a16="http://schemas.microsoft.com/office/drawing/2014/main" id="{14A162EE-509B-AF88-31D3-AFC42F2485F1}"/>
              </a:ext>
            </a:extLst>
          </p:cNvPr>
          <p:cNvSpPr txBox="1"/>
          <p:nvPr/>
        </p:nvSpPr>
        <p:spPr>
          <a:xfrm>
            <a:off x="3159814" y="2234634"/>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Tree>
    <p:extLst>
      <p:ext uri="{BB962C8B-B14F-4D97-AF65-F5344CB8AC3E}">
        <p14:creationId xmlns:p14="http://schemas.microsoft.com/office/powerpoint/2010/main" val="3162423550"/>
      </p:ext>
    </p:extLst>
  </p:cSld>
  <p:clrMapOvr>
    <a:masterClrMapping/>
  </p:clrMapOvr>
  <p:transition spd="slow" advClick="0" advTm="1000">
    <p:fade/>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 TextBox 1"/>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6" name="TextBox 25"/>
          <p:cNvSpPr txBox="1"/>
          <p:nvPr/>
        </p:nvSpPr>
        <p:spPr>
          <a:xfrm>
            <a:off x="2933034" y="317234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solidFill>
                    <a:srgbClr val="7030A0"/>
                  </a:solidFill>
                </a:ln>
                <a:solidFill>
                  <a:srgbClr val="AB81C5"/>
                </a:solidFill>
                <a:effectLst>
                  <a:glow rad="63500">
                    <a:schemeClr val="tx1">
                      <a:lumMod val="65000"/>
                      <a:lumOff val="35000"/>
                      <a:alpha val="40000"/>
                    </a:schemeClr>
                  </a:glow>
                </a:effectLst>
                <a:uLnTx/>
                <a:uFillTx/>
              </a:rPr>
              <a:t>$24,000,000</a:t>
            </a:r>
          </a:p>
        </p:txBody>
      </p:sp>
      <p:sp>
        <p:nvSpPr>
          <p:cNvPr id="28" name="TextBox 27"/>
          <p:cNvSpPr txBox="1"/>
          <p:nvPr/>
        </p:nvSpPr>
        <p:spPr>
          <a:xfrm>
            <a:off x="2711826" y="4374363"/>
            <a:ext cx="569387"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of</a:t>
            </a:r>
          </a:p>
        </p:txBody>
      </p:sp>
      <p:sp>
        <p:nvSpPr>
          <p:cNvPr id="31" name="Rectangle: Rounded Corners 30"/>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32" name="!! TextBox 1"/>
          <p:cNvSpPr txBox="1"/>
          <p:nvPr/>
        </p:nvSpPr>
        <p:spPr>
          <a:xfrm>
            <a:off x="2332332" y="4267594"/>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FFA4D938-21F3-5849-95EC-5EFADE4F8071}"/>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B8706EEF-7279-6158-6AF9-F439A6CF9F04}"/>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20555AF8-149F-5A22-A2B3-8D7454D0ADAB}"/>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7707C7B5-6FDB-8CC4-9D75-DF9653605F38}"/>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C95D6F21-5953-A8AB-9706-3ECC29C1C418}"/>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2D9856DB-68C8-8DAB-536F-85D09B3262D5}"/>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
        <p:nvSpPr>
          <p:cNvPr id="8" name="TextBox 7">
            <a:extLst>
              <a:ext uri="{FF2B5EF4-FFF2-40B4-BE49-F238E27FC236}">
                <a16:creationId xmlns:a16="http://schemas.microsoft.com/office/drawing/2014/main" id="{0E7A2760-0FFA-78B4-9C3D-0EAF6C3AF227}"/>
              </a:ext>
            </a:extLst>
          </p:cNvPr>
          <p:cNvSpPr txBox="1"/>
          <p:nvPr/>
        </p:nvSpPr>
        <p:spPr>
          <a:xfrm>
            <a:off x="3159814" y="2234634"/>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Tree>
    <p:extLst>
      <p:ext uri="{BB962C8B-B14F-4D97-AF65-F5344CB8AC3E}">
        <p14:creationId xmlns:p14="http://schemas.microsoft.com/office/powerpoint/2010/main" val="15476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500" advClick="0" advTm="1000">
        <p159:morph option="byObject"/>
      </p:transition>
    </mc:Choice>
    <mc:Fallback xmlns="">
      <p:transition spd="slow" advClick="0" advTm="1000">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3" name="!! TextBox 1"/>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hidden="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$500,000,000</a:t>
            </a:r>
          </a:p>
        </p:txBody>
      </p:sp>
      <p:sp>
        <p:nvSpPr>
          <p:cNvPr id="24" name="TextBox 23"/>
          <p:cNvSpPr txBox="1"/>
          <p:nvPr/>
        </p:nvSpPr>
        <p:spPr>
          <a:xfrm>
            <a:off x="2925776" y="120566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6" name="TextBox 25"/>
          <p:cNvSpPr txBox="1"/>
          <p:nvPr/>
        </p:nvSpPr>
        <p:spPr>
          <a:xfrm>
            <a:off x="2933034" y="317234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solidFill>
                    <a:srgbClr val="7030A0"/>
                  </a:solidFill>
                </a:ln>
                <a:solidFill>
                  <a:srgbClr val="AB81C5"/>
                </a:solidFill>
                <a:effectLst>
                  <a:glow rad="63500">
                    <a:schemeClr val="tx1">
                      <a:lumMod val="65000"/>
                      <a:lumOff val="35000"/>
                      <a:alpha val="40000"/>
                    </a:schemeClr>
                  </a:glow>
                </a:effectLst>
                <a:uLnTx/>
                <a:uFillTx/>
              </a:rPr>
              <a:t>$24,000,000</a:t>
            </a:r>
          </a:p>
        </p:txBody>
      </p:sp>
      <p:sp>
        <p:nvSpPr>
          <p:cNvPr id="30" name="TextBox 29"/>
          <p:cNvSpPr txBox="1"/>
          <p:nvPr/>
        </p:nvSpPr>
        <p:spPr>
          <a:xfrm>
            <a:off x="2925777" y="4369772"/>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74B44A"/>
                </a:solidFill>
                <a:effectLst>
                  <a:glow rad="63500">
                    <a:schemeClr val="tx1">
                      <a:lumMod val="65000"/>
                      <a:lumOff val="35000"/>
                      <a:alpha val="40000"/>
                    </a:schemeClr>
                  </a:glow>
                </a:effectLst>
                <a:uLnTx/>
                <a:uFillTx/>
              </a:rPr>
              <a:t>$30,000,000</a:t>
            </a:r>
          </a:p>
        </p:txBody>
      </p:sp>
      <p:sp>
        <p:nvSpPr>
          <p:cNvPr id="27" name="Rectangle: Rounded Corners 26"/>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8" name="Action Button: Go Forward or Next 2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2" name="Action Button: Go Back or Previous 31">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8A028A94-5A8B-5502-B277-03D67908168A}"/>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8A2DB62C-B2E7-A468-B886-AD6D79FE570E}"/>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525810FF-0960-356F-3E16-7AFDD24BB920}"/>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29F52BAF-EB21-E0CD-F2D7-203C64F9D802}"/>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2C3F6610-35D6-4A62-D08A-29286914CEA0}"/>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6647E277-0638-8A87-EB05-87582DB7DC69}"/>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
        <p:nvSpPr>
          <p:cNvPr id="8" name="TextBox 7">
            <a:extLst>
              <a:ext uri="{FF2B5EF4-FFF2-40B4-BE49-F238E27FC236}">
                <a16:creationId xmlns:a16="http://schemas.microsoft.com/office/drawing/2014/main" id="{206810C1-D544-4252-5D4A-C71C6535000B}"/>
              </a:ext>
            </a:extLst>
          </p:cNvPr>
          <p:cNvSpPr txBox="1"/>
          <p:nvPr/>
        </p:nvSpPr>
        <p:spPr>
          <a:xfrm>
            <a:off x="3159814" y="2234634"/>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Tree>
    <p:extLst>
      <p:ext uri="{BB962C8B-B14F-4D97-AF65-F5344CB8AC3E}">
        <p14:creationId xmlns:p14="http://schemas.microsoft.com/office/powerpoint/2010/main" val="2355225631"/>
      </p:ext>
    </p:extLst>
  </p:cSld>
  <p:clrMapOvr>
    <a:masterClrMapping/>
  </p:clrMapOvr>
  <p:transition spd="slow" advClick="0">
    <p:fade/>
  </p:transition>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3" name="!! TextBox 1"/>
          <p:cNvSpPr txBox="1"/>
          <p:nvPr/>
        </p:nvSpPr>
        <p:spPr>
          <a:xfrm>
            <a:off x="3174057" y="17551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rgbClr val="FFD966"/>
                </a:solidFill>
                <a:effectLst>
                  <a:innerShdw blurRad="63500" dist="50800" dir="2700000">
                    <a:prstClr val="black">
                      <a:alpha val="50000"/>
                    </a:prstClr>
                  </a:innerShdw>
                </a:effectLst>
                <a:uLnTx/>
                <a:uFillTx/>
              </a:rPr>
              <a:t>$600,000,000</a:t>
            </a: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hidden="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925776" y="313733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FDDF69"/>
                </a:solidFill>
                <a:effectLst>
                  <a:glow rad="63500">
                    <a:schemeClr val="tx1">
                      <a:lumMod val="65000"/>
                      <a:lumOff val="35000"/>
                      <a:alpha val="40000"/>
                    </a:schemeClr>
                  </a:glow>
                </a:effectLst>
                <a:uLnTx/>
                <a:uFillTx/>
              </a:rPr>
              <a:t>$12,000,000</a:t>
            </a:r>
          </a:p>
        </p:txBody>
      </p:sp>
      <p:sp>
        <p:nvSpPr>
          <p:cNvPr id="25" name="TextBox 24"/>
          <p:cNvSpPr txBox="1"/>
          <p:nvPr/>
        </p:nvSpPr>
        <p:spPr>
          <a:xfrm>
            <a:off x="3159814" y="3137330"/>
            <a:ext cx="2287806"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B6B2B2"/>
                </a:solidFill>
                <a:effectLst>
                  <a:glow rad="63500">
                    <a:schemeClr val="tx1">
                      <a:lumMod val="65000"/>
                      <a:lumOff val="35000"/>
                      <a:alpha val="40000"/>
                    </a:schemeClr>
                  </a:glow>
                </a:effectLst>
                <a:uLnTx/>
                <a:uFillTx/>
              </a:rPr>
              <a:t>$9,000,000</a:t>
            </a:r>
          </a:p>
        </p:txBody>
      </p:sp>
      <p:sp>
        <p:nvSpPr>
          <p:cNvPr id="26" name="TextBox 25"/>
          <p:cNvSpPr txBox="1"/>
          <p:nvPr/>
        </p:nvSpPr>
        <p:spPr>
          <a:xfrm>
            <a:off x="2933034" y="316091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solidFill>
                    <a:srgbClr val="7030A0"/>
                  </a:solidFill>
                </a:ln>
                <a:solidFill>
                  <a:srgbClr val="AB81C5"/>
                </a:solidFill>
                <a:effectLst>
                  <a:glow rad="63500">
                    <a:schemeClr val="tx1">
                      <a:lumMod val="65000"/>
                      <a:lumOff val="35000"/>
                      <a:alpha val="40000"/>
                    </a:schemeClr>
                  </a:glow>
                </a:effectLst>
                <a:uLnTx/>
                <a:uFillTx/>
              </a:rPr>
              <a:t>$24,000,000</a:t>
            </a:r>
          </a:p>
        </p:txBody>
      </p:sp>
      <p:sp>
        <p:nvSpPr>
          <p:cNvPr id="30" name="TextBox 29"/>
          <p:cNvSpPr txBox="1"/>
          <p:nvPr/>
        </p:nvSpPr>
        <p:spPr>
          <a:xfrm>
            <a:off x="2925777" y="3146762"/>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74B44A"/>
                </a:solidFill>
                <a:effectLst>
                  <a:glow rad="63500">
                    <a:schemeClr val="tx1">
                      <a:lumMod val="65000"/>
                      <a:lumOff val="35000"/>
                      <a:alpha val="40000"/>
                    </a:schemeClr>
                  </a:glow>
                </a:effectLst>
                <a:uLnTx/>
                <a:uFillTx/>
              </a:rPr>
              <a:t>$30,000,000</a:t>
            </a:r>
          </a:p>
        </p:txBody>
      </p:sp>
      <p:sp>
        <p:nvSpPr>
          <p:cNvPr id="28" name="Rectangle: Rounded Corners 27"/>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7" name="Rectangle 26">
            <a:extLst>
              <a:ext uri="{FF2B5EF4-FFF2-40B4-BE49-F238E27FC236}">
                <a16:creationId xmlns:a16="http://schemas.microsoft.com/office/drawing/2014/main" id="{FD01663F-0E79-47CE-9455-7657EEC25502}"/>
              </a:ext>
            </a:extLst>
          </p:cNvPr>
          <p:cNvSpPr/>
          <p:nvPr/>
        </p:nvSpPr>
        <p:spPr>
          <a:xfrm>
            <a:off x="8397359" y="2840157"/>
            <a:ext cx="3443665" cy="1200329"/>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COMBINED TOGETHER, THE TOTAL AMOUNT SET ASIDE IS $75,000,000. </a:t>
            </a:r>
            <a:endParaRPr lang="en-US" sz="2400" dirty="0"/>
          </a:p>
        </p:txBody>
      </p:sp>
      <p:sp>
        <p:nvSpPr>
          <p:cNvPr id="2" name="Oval 1">
            <a:extLst>
              <a:ext uri="{FF2B5EF4-FFF2-40B4-BE49-F238E27FC236}">
                <a16:creationId xmlns:a16="http://schemas.microsoft.com/office/drawing/2014/main" id="{A9B0F7D9-6E7E-DBB0-C28D-EEA008AAFC92}"/>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4DDAB2E7-F88E-0D2F-405E-AF06D3D3ADD9}"/>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B4274239-87B2-C797-3549-4B44577291ED}"/>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E2E088C8-BF5A-5C37-011E-EBEAD639243A}"/>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FB867B75-395A-D1CB-6A2D-93A4FB90A9B1}"/>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071A8B1D-940B-95D9-C361-C70311A3938F}"/>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3159662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7" name="Partial Circle 26"/>
          <p:cNvSpPr/>
          <p:nvPr/>
        </p:nvSpPr>
        <p:spPr>
          <a:xfrm>
            <a:off x="3102299" y="964982"/>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9"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4" name="TextBox 23"/>
          <p:cNvSpPr txBox="1"/>
          <p:nvPr/>
        </p:nvSpPr>
        <p:spPr>
          <a:xfrm>
            <a:off x="2937555" y="3134084"/>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25" name="Rectangle: Rounded Corners 24"/>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6" name="Action Button: Go Forward or Next 25">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8" name="Action Button: Go Back or Previous 27">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E411798C-336A-4F1C-81D8-D75B972AA022}"/>
              </a:ext>
            </a:extLst>
          </p:cNvPr>
          <p:cNvSpPr/>
          <p:nvPr/>
        </p:nvSpPr>
        <p:spPr>
          <a:xfrm>
            <a:off x="8397359" y="2840157"/>
            <a:ext cx="3443665" cy="1200329"/>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COMBINED TOGETHER, THE TOTAL AMOUNT SET ASIDE IS $75,000,000. </a:t>
            </a:r>
            <a:endParaRPr lang="en-US" sz="2400" dirty="0"/>
          </a:p>
        </p:txBody>
      </p:sp>
      <p:sp>
        <p:nvSpPr>
          <p:cNvPr id="2" name="Oval 1">
            <a:extLst>
              <a:ext uri="{FF2B5EF4-FFF2-40B4-BE49-F238E27FC236}">
                <a16:creationId xmlns:a16="http://schemas.microsoft.com/office/drawing/2014/main" id="{DA70E080-05EA-5E82-11B8-16C6156E2162}"/>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0372CDD5-B85D-03A1-0930-49AF7587D865}"/>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B5340A24-4553-9693-3618-D1798ED200AA}"/>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C7B167E9-C1D3-BEFB-91AE-6FDD60D8851E}"/>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2A0BDEB0-315B-F392-B71B-20AE01BC9B20}"/>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0D040057-BC14-982D-A1FA-2A503984AE9D}"/>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4064532299"/>
      </p:ext>
    </p:extLst>
  </p:cSld>
  <p:clrMapOvr>
    <a:masterClrMapping/>
  </p:clrMapOvr>
  <mc:AlternateContent xmlns:mc="http://schemas.openxmlformats.org/markup-compatibility/2006" xmlns:p14="http://schemas.microsoft.com/office/powerpoint/2010/main">
    <mc:Choice Requires="p14">
      <p:transition spd="slow" p14:dur="1500" advClick="0">
        <p:fade/>
      </p:transition>
    </mc:Choice>
    <mc:Fallback xmlns="">
      <p:transition spd="slow" advClick="0">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Oval 22"/>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8" name="TextBox 27"/>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4" name="Partial Circle 23"/>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0" name="TextBox 29"/>
          <p:cNvSpPr txBox="1"/>
          <p:nvPr/>
        </p:nvSpPr>
        <p:spPr>
          <a:xfrm>
            <a:off x="3444627" y="3105833"/>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26" name="Rectangle: Rounded Corners 25"/>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5" name="!! TextBox 1B"/>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rgbClr val="FFD966"/>
                </a:solidFill>
                <a:effectLst>
                  <a:innerShdw blurRad="63500" dist="50800" dir="2700000">
                    <a:prstClr val="black">
                      <a:alpha val="50000"/>
                    </a:prstClr>
                  </a:innerShdw>
                </a:effectLst>
                <a:uLnTx/>
                <a:uFillTx/>
              </a:rPr>
              <a:t>$600,000,000</a:t>
            </a:r>
          </a:p>
        </p:txBody>
      </p:sp>
      <p:sp>
        <p:nvSpPr>
          <p:cNvPr id="29" name="!! TextBox 1"/>
          <p:cNvSpPr txBox="1"/>
          <p:nvPr/>
        </p:nvSpPr>
        <p:spPr>
          <a:xfrm>
            <a:off x="3170882" y="175736"/>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40000"/>
                    <a:lumOff val="60000"/>
                  </a:schemeClr>
                </a:solidFill>
                <a:effectLst>
                  <a:innerShdw blurRad="63500" dist="50800" dir="2700000">
                    <a:prstClr val="black">
                      <a:alpha val="50000"/>
                    </a:prstClr>
                  </a:innerShdw>
                </a:effectLst>
                <a:uLnTx/>
                <a:uFillTx/>
              </a:rPr>
              <a:t>$600,000,000</a:t>
            </a:r>
          </a:p>
        </p:txBody>
      </p:sp>
      <p:sp>
        <p:nvSpPr>
          <p:cNvPr id="27" name="TextBox 26"/>
          <p:cNvSpPr txBox="1"/>
          <p:nvPr/>
        </p:nvSpPr>
        <p:spPr>
          <a:xfrm>
            <a:off x="3445535" y="3108252"/>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31" name="!! TextBox 1">
            <a:extLst>
              <a:ext uri="{FF2B5EF4-FFF2-40B4-BE49-F238E27FC236}">
                <a16:creationId xmlns:a16="http://schemas.microsoft.com/office/drawing/2014/main" id="{4668E19E-D3C5-4DC6-8168-A24CA2A63887}"/>
              </a:ext>
            </a:extLst>
          </p:cNvPr>
          <p:cNvSpPr txBox="1"/>
          <p:nvPr/>
        </p:nvSpPr>
        <p:spPr>
          <a:xfrm>
            <a:off x="3167168" y="172022"/>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40000"/>
                    <a:lumOff val="60000"/>
                  </a:schemeClr>
                </a:solidFill>
                <a:effectLst>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25B12FFA-993E-CE4D-DD96-995B69040267}"/>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A43F1C27-8C47-BC9F-C034-1A78E8DCEBD3}"/>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F2B3E05C-3446-7B65-B23D-A5523FD2E2F1}"/>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36C7AC39-AA50-919F-711A-C3DE8C805BF9}"/>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6F646344-AE2C-D1A2-73B4-82054AC94E7D}"/>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D5B06FD1-15F1-0AB6-484B-44F7859EEC00}"/>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972489704"/>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Oval 22"/>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4" name="Partial Circle 23"/>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0" name="TextBox 29"/>
          <p:cNvSpPr txBox="1"/>
          <p:nvPr/>
        </p:nvSpPr>
        <p:spPr>
          <a:xfrm>
            <a:off x="3444627" y="3105833"/>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27" name="TextBox 26"/>
          <p:cNvSpPr txBox="1"/>
          <p:nvPr/>
        </p:nvSpPr>
        <p:spPr>
          <a:xfrm>
            <a:off x="8552354" y="3983010"/>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solidFill>
                  <a:schemeClr val="accent1">
                    <a:lumMod val="50000"/>
                  </a:schemeClr>
                </a:solidFill>
                <a:effectLst>
                  <a:glow rad="63500">
                    <a:schemeClr val="accent4">
                      <a:lumMod val="40000"/>
                      <a:lumOff val="60000"/>
                      <a:alpha val="80000"/>
                    </a:schemeClr>
                  </a:glow>
                </a:effectLst>
                <a:uLnTx/>
                <a:uFillTx/>
              </a:rPr>
              <a:t>$75,000,000</a:t>
            </a:r>
          </a:p>
        </p:txBody>
      </p:sp>
      <p:sp>
        <p:nvSpPr>
          <p:cNvPr id="31"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32" name="TextBox 31"/>
          <p:cNvSpPr txBox="1"/>
          <p:nvPr/>
        </p:nvSpPr>
        <p:spPr>
          <a:xfrm>
            <a:off x="8180741" y="3673336"/>
            <a:ext cx="444352" cy="110799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5" name="Rectangle: Rounded Corners 24"/>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34" name="!! TextBox 1"/>
          <p:cNvSpPr txBox="1"/>
          <p:nvPr/>
        </p:nvSpPr>
        <p:spPr>
          <a:xfrm>
            <a:off x="5330952" y="3968496"/>
            <a:ext cx="2922527" cy="646331"/>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solidFill>
                    <a:schemeClr val="accent4">
                      <a:lumMod val="75000"/>
                    </a:schemeClr>
                  </a:solidFill>
                </a:ln>
                <a:solidFill>
                  <a:schemeClr val="accent4">
                    <a:lumMod val="60000"/>
                    <a:lumOff val="40000"/>
                  </a:schemeClr>
                </a:solidFill>
                <a:effectLst>
                  <a:glow rad="101600">
                    <a:schemeClr val="tx1">
                      <a:lumMod val="65000"/>
                      <a:lumOff val="35000"/>
                      <a:alpha val="60000"/>
                    </a:schemeClr>
                  </a:glow>
                  <a:innerShdw blurRad="63500" dist="50800" dir="2700000">
                    <a:prstClr val="black">
                      <a:alpha val="50000"/>
                    </a:prstClr>
                  </a:innerShdw>
                </a:effectLst>
                <a:uLnTx/>
                <a:uFillTx/>
              </a:rPr>
              <a:t>$600,000,000</a:t>
            </a:r>
          </a:p>
        </p:txBody>
      </p:sp>
      <p:sp>
        <p:nvSpPr>
          <p:cNvPr id="2" name="Oval 1">
            <a:extLst>
              <a:ext uri="{FF2B5EF4-FFF2-40B4-BE49-F238E27FC236}">
                <a16:creationId xmlns:a16="http://schemas.microsoft.com/office/drawing/2014/main" id="{7943FD6A-D4C3-212B-253E-2EA7D9CD98C8}"/>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A24A034C-D4D6-2319-C0C0-355CFBFE7D37}"/>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6D6F07A7-26E3-815D-2935-15FBA2F48290}"/>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2EEBB422-E849-1502-4167-7CD456AD4D80}"/>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E566563A-A130-87E6-DB9C-422DFB986F88}"/>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AAA59D17-7E33-4B39-6FE5-1E63B5C704A2}"/>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41693516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0">
        <p159:morph option="byObject"/>
      </p:transition>
    </mc:Choice>
    <mc:Fallback xmlns="">
      <p:transition spd="slow" advClick="0" advTm="0">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Oval 22"/>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4" name="Partial Circle 23"/>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0" name="TextBox 29"/>
          <p:cNvSpPr txBox="1"/>
          <p:nvPr/>
        </p:nvSpPr>
        <p:spPr>
          <a:xfrm>
            <a:off x="3444627" y="3105833"/>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27" name="TextBox 26"/>
          <p:cNvSpPr txBox="1"/>
          <p:nvPr/>
        </p:nvSpPr>
        <p:spPr>
          <a:xfrm>
            <a:off x="5537643" y="3961742"/>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31"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5" name="TextBox 24"/>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6" name="!! TextBox 1"/>
          <p:cNvSpPr txBox="1"/>
          <p:nvPr/>
        </p:nvSpPr>
        <p:spPr>
          <a:xfrm>
            <a:off x="5330952" y="3968496"/>
            <a:ext cx="2922527" cy="646331"/>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33" name="TextBox 32"/>
          <p:cNvSpPr txBox="1"/>
          <p:nvPr/>
        </p:nvSpPr>
        <p:spPr>
          <a:xfrm>
            <a:off x="6459891" y="3673336"/>
            <a:ext cx="444352" cy="110799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28" name="Rectangle: Rounded Corners 27"/>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9" name="Rectangle 28">
            <a:extLst>
              <a:ext uri="{FF2B5EF4-FFF2-40B4-BE49-F238E27FC236}">
                <a16:creationId xmlns:a16="http://schemas.microsoft.com/office/drawing/2014/main" id="{6BC4DDD1-9AD6-4CD2-8209-8DC703F2A274}"/>
              </a:ext>
            </a:extLst>
          </p:cNvPr>
          <p:cNvSpPr/>
          <p:nvPr/>
        </p:nvSpPr>
        <p:spPr>
          <a:xfrm>
            <a:off x="8631534" y="2842340"/>
            <a:ext cx="3443665" cy="1938992"/>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THE REMAINING FUNDS, WHICH WILL BE ALLOCATED DIRECTLY TO TRIBES AS TRIBAL SHARES, ARE $440,000,000.</a:t>
            </a:r>
            <a:endParaRPr lang="en-US" sz="2400" dirty="0"/>
          </a:p>
        </p:txBody>
      </p:sp>
      <p:sp>
        <p:nvSpPr>
          <p:cNvPr id="2" name="Oval 1">
            <a:extLst>
              <a:ext uri="{FF2B5EF4-FFF2-40B4-BE49-F238E27FC236}">
                <a16:creationId xmlns:a16="http://schemas.microsoft.com/office/drawing/2014/main" id="{C6E1FB5E-222F-E7BE-C9DF-7CAC65D4D3A0}"/>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F639BD41-2FB2-3DF5-ED72-C024DA85F3AC}"/>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9811D62D-D09F-4EAD-61B9-19ABDB219B7A}"/>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3CD060B4-A6F6-C9FE-F57E-5F64D6DA2902}"/>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AD86E158-EF42-9A31-ABDF-928A54EB048B}"/>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CBD8683E-F135-C155-BE77-D4A137B69B9D}"/>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3129615128"/>
      </p:ext>
    </p:extLst>
  </p:cSld>
  <p:clrMapOvr>
    <a:masterClrMapping/>
  </p:clrMapOvr>
  <mc:AlternateContent xmlns:mc="http://schemas.openxmlformats.org/markup-compatibility/2006" xmlns:p159="http://schemas.microsoft.com/office/powerpoint/2015/09/main">
    <mc:Choice Requires="p159">
      <p:transition spd="slow" advClick="0" advTm="0">
        <p159:morph option="byObject"/>
      </p:transition>
    </mc:Choice>
    <mc:Fallback xmlns="">
      <p:transition spd="slow" advClick="0" advTm="0">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7" name="Oval 46"/>
          <p:cNvSpPr/>
          <p:nvPr/>
        </p:nvSpPr>
        <p:spPr>
          <a:xfrm>
            <a:off x="1586126"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TextBox 48"/>
          <p:cNvSpPr txBox="1"/>
          <p:nvPr/>
        </p:nvSpPr>
        <p:spPr>
          <a:xfrm>
            <a:off x="1866289" y="495632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13" name="!! Planning Oval"/>
          <p:cNvSpPr/>
          <p:nvPr/>
        </p:nvSpPr>
        <p:spPr>
          <a:xfrm>
            <a:off x="1817979"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TextBox 13"/>
          <p:cNvSpPr txBox="1"/>
          <p:nvPr/>
        </p:nvSpPr>
        <p:spPr>
          <a:xfrm>
            <a:off x="1600191" y="167944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15" name="TextBox 14"/>
          <p:cNvSpPr txBox="1"/>
          <p:nvPr/>
        </p:nvSpPr>
        <p:spPr>
          <a:xfrm>
            <a:off x="1832137" y="1205661"/>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a:t>
            </a:r>
          </a:p>
        </p:txBody>
      </p:sp>
      <p:sp>
        <p:nvSpPr>
          <p:cNvPr id="22" name="TextBox 21"/>
          <p:cNvSpPr txBox="1"/>
          <p:nvPr/>
        </p:nvSpPr>
        <p:spPr>
          <a:xfrm>
            <a:off x="1817978" y="4378902"/>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5%</a:t>
            </a:r>
          </a:p>
        </p:txBody>
      </p:sp>
      <p:sp>
        <p:nvSpPr>
          <p:cNvPr id="23" name="Oval 22"/>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24" name="Partial Circle 23"/>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0" name="TextBox 29"/>
          <p:cNvSpPr txBox="1"/>
          <p:nvPr/>
        </p:nvSpPr>
        <p:spPr>
          <a:xfrm>
            <a:off x="3444627" y="3105833"/>
            <a:ext cx="2521844"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accent1">
                    <a:lumMod val="50000"/>
                  </a:schemeClr>
                </a:solidFill>
                <a:effectLst>
                  <a:glow rad="63500">
                    <a:srgbClr val="FFFF00">
                      <a:alpha val="40000"/>
                    </a:srgbClr>
                  </a:glow>
                </a:effectLst>
                <a:uLnTx/>
                <a:uFillTx/>
              </a:rPr>
              <a:t>$75,000,000</a:t>
            </a:r>
          </a:p>
        </p:txBody>
      </p:sp>
      <p:sp>
        <p:nvSpPr>
          <p:cNvPr id="31" name="!! TextBox 1"/>
          <p:cNvSpPr txBox="1"/>
          <p:nvPr/>
        </p:nvSpPr>
        <p:spPr>
          <a:xfrm>
            <a:off x="3174057" y="177620"/>
            <a:ext cx="5397938" cy="830997"/>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solidFill>
                    <a:schemeClr val="accent4">
                      <a:lumMod val="75000"/>
                    </a:schemeClr>
                  </a:solidFill>
                </a:ln>
                <a:solidFill>
                  <a:schemeClr val="accent4">
                    <a:lumMod val="60000"/>
                    <a:lumOff val="40000"/>
                  </a:schemeClr>
                </a:solidFill>
                <a:effectLst>
                  <a:innerShdw blurRad="63500" dist="50800" dir="2700000">
                    <a:prstClr val="black">
                      <a:alpha val="50000"/>
                    </a:prstClr>
                  </a:innerShdw>
                </a:effectLst>
                <a:uLnTx/>
                <a:uFillTx/>
              </a:rPr>
              <a:t>$600,000,000</a:t>
            </a:r>
          </a:p>
        </p:txBody>
      </p:sp>
      <p:sp>
        <p:nvSpPr>
          <p:cNvPr id="25" name="TextBox 24"/>
          <p:cNvSpPr txBox="1"/>
          <p:nvPr/>
        </p:nvSpPr>
        <p:spPr>
          <a:xfrm>
            <a:off x="5395232" y="3966180"/>
            <a:ext cx="2780902" cy="646331"/>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$525,000,000</a:t>
            </a:r>
          </a:p>
        </p:txBody>
      </p:sp>
      <p:sp>
        <p:nvSpPr>
          <p:cNvPr id="26" name="TextBox 25"/>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34" name="Rectangle: Rounded Corners 33"/>
          <p:cNvSpPr/>
          <p:nvPr/>
        </p:nvSpPr>
        <p:spPr>
          <a:xfrm>
            <a:off x="1866289" y="143200"/>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SET-ASIDES EXAMPLE</a:t>
            </a:r>
          </a:p>
        </p:txBody>
      </p:sp>
      <p:sp>
        <p:nvSpPr>
          <p:cNvPr id="27" name="Action Button: Go Forward or Next 26">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8" name="Action Button: Go Back or Previous 27">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79BA5A60-90EF-46B4-A4DD-CCFF32D33450}"/>
              </a:ext>
            </a:extLst>
          </p:cNvPr>
          <p:cNvSpPr/>
          <p:nvPr/>
        </p:nvSpPr>
        <p:spPr>
          <a:xfrm>
            <a:off x="8631534" y="2842340"/>
            <a:ext cx="3443665" cy="1938992"/>
          </a:xfrm>
          <a:prstGeom prst="rect">
            <a:avLst/>
          </a:prstGeom>
        </p:spPr>
        <p:txBody>
          <a:bodyPr wrap="square">
            <a:spAutoFit/>
          </a:bodyPr>
          <a:lstStyle/>
          <a:p>
            <a:pPr algn="ctr"/>
            <a:r>
              <a:rPr lang="en-US" sz="2400" dirty="0">
                <a:solidFill>
                  <a:schemeClr val="accent2">
                    <a:lumMod val="40000"/>
                    <a:lumOff val="60000"/>
                  </a:schemeClr>
                </a:solidFill>
                <a:effectLst>
                  <a:glow rad="139700">
                    <a:srgbClr val="3C3B45">
                      <a:alpha val="60000"/>
                    </a:srgbClr>
                  </a:glow>
                </a:effectLst>
              </a:rPr>
              <a:t>THE REMAINING FUNDS, WHICH WILL BE ALLOCATED DIRECTLY TO TRIBES AS TRIBAL SHARES, ARE $525,000,000.</a:t>
            </a:r>
            <a:endParaRPr lang="en-US" sz="2400" dirty="0"/>
          </a:p>
        </p:txBody>
      </p:sp>
      <p:sp>
        <p:nvSpPr>
          <p:cNvPr id="2" name="Oval 1">
            <a:extLst>
              <a:ext uri="{FF2B5EF4-FFF2-40B4-BE49-F238E27FC236}">
                <a16:creationId xmlns:a16="http://schemas.microsoft.com/office/drawing/2014/main" id="{C3C0A110-2630-B92A-42CF-27CBF789C3EC}"/>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E3D4350F-CD47-7166-09E7-EA19A582292F}"/>
              </a:ext>
            </a:extLst>
          </p:cNvPr>
          <p:cNvSpPr txBox="1"/>
          <p:nvPr/>
        </p:nvSpPr>
        <p:spPr>
          <a:xfrm>
            <a:off x="1760302" y="3500971"/>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
        <p:nvSpPr>
          <p:cNvPr id="4" name="TextBox 3">
            <a:extLst>
              <a:ext uri="{FF2B5EF4-FFF2-40B4-BE49-F238E27FC236}">
                <a16:creationId xmlns:a16="http://schemas.microsoft.com/office/drawing/2014/main" id="{7B3352B6-7BFC-9D89-17C2-7077AAB3ABC7}"/>
              </a:ext>
            </a:extLst>
          </p:cNvPr>
          <p:cNvSpPr txBox="1"/>
          <p:nvPr/>
        </p:nvSpPr>
        <p:spPr>
          <a:xfrm>
            <a:off x="1809427" y="3001325"/>
            <a:ext cx="748923" cy="64633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4%</a:t>
            </a:r>
          </a:p>
        </p:txBody>
      </p:sp>
      <p:sp>
        <p:nvSpPr>
          <p:cNvPr id="5" name="Oval 4">
            <a:extLst>
              <a:ext uri="{FF2B5EF4-FFF2-40B4-BE49-F238E27FC236}">
                <a16:creationId xmlns:a16="http://schemas.microsoft.com/office/drawing/2014/main" id="{F6431308-874B-C193-3A2B-F9C6BF08233B}"/>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Box 5">
            <a:extLst>
              <a:ext uri="{FF2B5EF4-FFF2-40B4-BE49-F238E27FC236}">
                <a16:creationId xmlns:a16="http://schemas.microsoft.com/office/drawing/2014/main" id="{B0E220E1-329F-D1A6-0643-4BE28CF96CAB}"/>
              </a:ext>
            </a:extLst>
          </p:cNvPr>
          <p:cNvSpPr txBox="1"/>
          <p:nvPr/>
        </p:nvSpPr>
        <p:spPr>
          <a:xfrm>
            <a:off x="1900799" y="2373134"/>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7" name="TextBox 6">
            <a:extLst>
              <a:ext uri="{FF2B5EF4-FFF2-40B4-BE49-F238E27FC236}">
                <a16:creationId xmlns:a16="http://schemas.microsoft.com/office/drawing/2014/main" id="{0F5B95FD-B7CD-9CD7-0248-BF23E7ACB65F}"/>
              </a:ext>
            </a:extLst>
          </p:cNvPr>
          <p:cNvSpPr txBox="1"/>
          <p:nvPr/>
        </p:nvSpPr>
        <p:spPr>
          <a:xfrm>
            <a:off x="1801412" y="2096135"/>
            <a:ext cx="764953" cy="461665"/>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$9M</a:t>
            </a:r>
          </a:p>
        </p:txBody>
      </p:sp>
    </p:spTree>
    <p:extLst>
      <p:ext uri="{BB962C8B-B14F-4D97-AF65-F5344CB8AC3E}">
        <p14:creationId xmlns:p14="http://schemas.microsoft.com/office/powerpoint/2010/main" val="250115732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FFEC8600-4417-4E1F-B73A-8DF15320EFDF}"/>
              </a:ext>
            </a:extLst>
          </p:cNvPr>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5" name="Partial Circle 4"/>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 name="TextBox 2">
            <a:extLst>
              <a:ext uri="{FF2B5EF4-FFF2-40B4-BE49-F238E27FC236}">
                <a16:creationId xmlns:a16="http://schemas.microsoft.com/office/drawing/2014/main" id="{031BB80E-6E01-4CE6-9850-34BC7B29970E}"/>
              </a:ext>
            </a:extLst>
          </p:cNvPr>
          <p:cNvSpPr txBox="1"/>
          <p:nvPr/>
        </p:nvSpPr>
        <p:spPr>
          <a:xfrm>
            <a:off x="358140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8" name="!! TextBox 1"/>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7" name="!!TextBox 6">
            <a:extLst>
              <a:ext uri="{FF2B5EF4-FFF2-40B4-BE49-F238E27FC236}">
                <a16:creationId xmlns:a16="http://schemas.microsoft.com/office/drawing/2014/main" id="{A8642CAA-6DFE-4F8B-A44A-AC4219C796E3}"/>
              </a:ext>
            </a:extLst>
          </p:cNvPr>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9" name="TextBox 8">
            <a:extLst>
              <a:ext uri="{FF2B5EF4-FFF2-40B4-BE49-F238E27FC236}">
                <a16:creationId xmlns:a16="http://schemas.microsoft.com/office/drawing/2014/main" id="{71909451-5181-4186-8184-D73DAD1D676A}"/>
              </a:ext>
            </a:extLst>
          </p:cNvPr>
          <p:cNvSpPr txBox="1"/>
          <p:nvPr/>
        </p:nvSpPr>
        <p:spPr>
          <a:xfrm>
            <a:off x="8777169" y="1089897"/>
            <a:ext cx="3166045" cy="4154984"/>
          </a:xfrm>
          <a:prstGeom prst="rect">
            <a:avLst/>
          </a:prstGeom>
          <a:noFill/>
        </p:spPr>
        <p:txBody>
          <a:bodyPr wrap="square" rtlCol="0">
            <a:spAutoFit/>
          </a:bodyPr>
          <a:lstStyle/>
          <a:p>
            <a:pPr algn="ctr"/>
            <a:r>
              <a:rPr lang="en-US" sz="2400" dirty="0">
                <a:solidFill>
                  <a:schemeClr val="accent2">
                    <a:lumMod val="40000"/>
                    <a:lumOff val="60000"/>
                  </a:schemeClr>
                </a:solidFill>
              </a:rPr>
              <a:t>TRIBAL TRANSPORTATION PROGRAM FUNDING INCLUDES FUNDING THAT IS DISTRIBUTED TO TRIBES BASED ON A FORMULA ESTABLISHED IN LAW, WHICH INCLUDES FUNDING SET-ASIDES, AS WELL AS TRIBAL SHARES.</a:t>
            </a:r>
          </a:p>
        </p:txBody>
      </p:sp>
    </p:spTree>
    <p:extLst>
      <p:ext uri="{BB962C8B-B14F-4D97-AF65-F5344CB8AC3E}">
        <p14:creationId xmlns:p14="http://schemas.microsoft.com/office/powerpoint/2010/main" val="41527846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nodePh="1">
                                  <p:stCondLst>
                                    <p:cond delay="0"/>
                                  </p:stCondLst>
                                  <p:endCondLst>
                                    <p:cond evt="begin" delay="0">
                                      <p:tn val="5"/>
                                    </p:cond>
                                  </p:endCondLst>
                                  <p:childTnLst>
                                    <p:animEffect transition="out" filter="fade">
                                      <p:cBhvr>
                                        <p:cTn id="6" dur="500"/>
                                        <p:tgtEl>
                                          <p:spTgt spid="6">
                                            <p:txEl>
                                              <p:pRg st="0" end="0"/>
                                            </p:txEl>
                                          </p:spTgt>
                                        </p:tgtEl>
                                      </p:cBhvr>
                                    </p:animEffect>
                                    <p:set>
                                      <p:cBhvr>
                                        <p:cTn id="7" dur="1" fill="hold">
                                          <p:stCondLst>
                                            <p:cond delay="499"/>
                                          </p:stCondLst>
                                        </p:cTn>
                                        <p:tgtEl>
                                          <p:spTgt spid="6">
                                            <p:txEl>
                                              <p:pRg st="0" end="0"/>
                                            </p:txEl>
                                          </p:spTgt>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28" name="Oval 27"/>
          <p:cNvSpPr/>
          <p:nvPr/>
        </p:nvSpPr>
        <p:spPr>
          <a:xfrm>
            <a:off x="1809030" y="1236026"/>
            <a:ext cx="777240" cy="777240"/>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Oval 32"/>
          <p:cNvSpPr/>
          <p:nvPr/>
        </p:nvSpPr>
        <p:spPr>
          <a:xfrm>
            <a:off x="1577177" y="4087336"/>
            <a:ext cx="1237129" cy="12344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TextBox 35"/>
          <p:cNvSpPr txBox="1"/>
          <p:nvPr/>
        </p:nvSpPr>
        <p:spPr>
          <a:xfrm>
            <a:off x="1857340" y="4521988"/>
            <a:ext cx="652743" cy="369332"/>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6">
                    <a:lumMod val="20000"/>
                    <a:lumOff val="80000"/>
                  </a:schemeClr>
                </a:solidFill>
                <a:effectLst>
                  <a:glow rad="63500">
                    <a:schemeClr val="accent6">
                      <a:satMod val="175000"/>
                      <a:alpha val="40000"/>
                    </a:schemeClr>
                  </a:glow>
                </a:effectLst>
                <a:uLnTx/>
                <a:uFillTx/>
              </a:rPr>
              <a:t>PMO</a:t>
            </a:r>
          </a:p>
        </p:txBody>
      </p:sp>
      <p:sp>
        <p:nvSpPr>
          <p:cNvPr id="35" name="!!TextBox 34"/>
          <p:cNvSpPr txBox="1"/>
          <p:nvPr/>
        </p:nvSpPr>
        <p:spPr>
          <a:xfrm>
            <a:off x="1591242" y="1427989"/>
            <a:ext cx="1184940"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PLANNING</a:t>
            </a:r>
          </a:p>
        </p:txBody>
      </p:sp>
      <p:sp>
        <p:nvSpPr>
          <p:cNvPr id="2" name="Oval 1">
            <a:extLst>
              <a:ext uri="{FF2B5EF4-FFF2-40B4-BE49-F238E27FC236}">
                <a16:creationId xmlns:a16="http://schemas.microsoft.com/office/drawing/2014/main" id="{04AA1477-9A53-BD43-FAAA-17E0003B2DD7}"/>
              </a:ext>
            </a:extLst>
          </p:cNvPr>
          <p:cNvSpPr/>
          <p:nvPr/>
        </p:nvSpPr>
        <p:spPr>
          <a:xfrm>
            <a:off x="1909570" y="2193826"/>
            <a:ext cx="548640" cy="54864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2DC05D3B-84C4-AAC8-DE2E-ACBDC204B52F}"/>
              </a:ext>
            </a:extLst>
          </p:cNvPr>
          <p:cNvSpPr txBox="1"/>
          <p:nvPr/>
        </p:nvSpPr>
        <p:spPr>
          <a:xfrm>
            <a:off x="1900799" y="2283480"/>
            <a:ext cx="566181" cy="36933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4" name="Oval 3">
            <a:extLst>
              <a:ext uri="{FF2B5EF4-FFF2-40B4-BE49-F238E27FC236}">
                <a16:creationId xmlns:a16="http://schemas.microsoft.com/office/drawing/2014/main" id="{D3D1E1CF-EAB6-CE19-E576-F20320DF619F}"/>
              </a:ext>
            </a:extLst>
          </p:cNvPr>
          <p:cNvSpPr/>
          <p:nvPr/>
        </p:nvSpPr>
        <p:spPr>
          <a:xfrm>
            <a:off x="1644393" y="2889504"/>
            <a:ext cx="1078992" cy="1078992"/>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TextBox 4">
            <a:extLst>
              <a:ext uri="{FF2B5EF4-FFF2-40B4-BE49-F238E27FC236}">
                <a16:creationId xmlns:a16="http://schemas.microsoft.com/office/drawing/2014/main" id="{BAC4F130-5C8C-5F13-5786-4D5E5530042B}"/>
              </a:ext>
            </a:extLst>
          </p:cNvPr>
          <p:cNvSpPr txBox="1"/>
          <p:nvPr/>
        </p:nvSpPr>
        <p:spPr>
          <a:xfrm>
            <a:off x="1760523" y="3244334"/>
            <a:ext cx="864276" cy="369332"/>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Tree>
    <p:extLst>
      <p:ext uri="{BB962C8B-B14F-4D97-AF65-F5344CB8AC3E}">
        <p14:creationId xmlns:p14="http://schemas.microsoft.com/office/powerpoint/2010/main" val="3575027205"/>
      </p:ext>
    </p:extLst>
  </p:cSld>
  <p:clrMapOvr>
    <a:masterClrMapping/>
  </p:clrMapOvr>
  <mc:AlternateContent xmlns:mc="http://schemas.openxmlformats.org/markup-compatibility/2006" xmlns:p14="http://schemas.microsoft.com/office/powerpoint/2010/main">
    <mc:Choice Requires="p14">
      <p:transition spd="slow" p14:dur="3000" advClick="0" advTm="0">
        <p:fade/>
      </p:transition>
    </mc:Choice>
    <mc:Fallback xmlns="">
      <p:transition spd="slow" advClick="0" advTm="0">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478DE8F0-1761-4CF9-BB92-288B076657EA}"/>
              </a:ext>
            </a:extLst>
          </p:cNvPr>
          <p:cNvSpPr/>
          <p:nvPr/>
        </p:nvSpPr>
        <p:spPr>
          <a:xfrm>
            <a:off x="615487" y="472496"/>
            <a:ext cx="347472" cy="347472"/>
          </a:xfrm>
          <a:prstGeom prst="ellipse">
            <a:avLst/>
          </a:prstGeom>
          <a:solidFill>
            <a:schemeClr val="accent4">
              <a:lumMod val="60000"/>
              <a:lumOff val="40000"/>
            </a:schemeClr>
          </a:solidFill>
          <a:scene3d>
            <a:camera prst="orthographicFront"/>
            <a:lightRig rig="threePt" dir="t"/>
          </a:scene3d>
          <a:sp3d prstMaterial="dkEdge">
            <a:bevelT/>
          </a:sp3d>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58F90073-D7FD-4ED0-9FFA-D57D98701AD0}"/>
              </a:ext>
            </a:extLst>
          </p:cNvPr>
          <p:cNvSpPr/>
          <p:nvPr/>
        </p:nvSpPr>
        <p:spPr>
          <a:xfrm>
            <a:off x="513198" y="1668684"/>
            <a:ext cx="548640" cy="548640"/>
          </a:xfrm>
          <a:prstGeom prst="ellipse">
            <a:avLst/>
          </a:prstGeom>
          <a:scene3d>
            <a:camera prst="orthographicFront"/>
            <a:lightRig rig="threePt" dir="t"/>
          </a:scene3d>
          <a:sp3d prstMaterial="dkEdge">
            <a:bevelT/>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p>
        </p:txBody>
      </p:sp>
      <p:sp>
        <p:nvSpPr>
          <p:cNvPr id="21" name="!!TextBox 34">
            <a:extLst>
              <a:ext uri="{FF2B5EF4-FFF2-40B4-BE49-F238E27FC236}">
                <a16:creationId xmlns:a16="http://schemas.microsoft.com/office/drawing/2014/main" id="{88395C6B-DF32-4F7B-A5A0-6E0CBB9CA2F3}"/>
              </a:ext>
            </a:extLst>
          </p:cNvPr>
          <p:cNvSpPr txBox="1"/>
          <p:nvPr/>
        </p:nvSpPr>
        <p:spPr>
          <a:xfrm>
            <a:off x="528472" y="546784"/>
            <a:ext cx="518091" cy="18466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r>
              <a:rPr lang="en-US" sz="600" dirty="0">
                <a:solidFill>
                  <a:schemeClr val="bg1">
                    <a:lumMod val="95000"/>
                  </a:schemeClr>
                </a:solidFill>
                <a:effectLst>
                  <a:glow rad="63500">
                    <a:schemeClr val="tx1">
                      <a:lumMod val="65000"/>
                      <a:lumOff val="35000"/>
                      <a:alpha val="40000"/>
                    </a:schemeClr>
                  </a:glow>
                </a:effectLst>
              </a:rPr>
              <a:t>PLANNING</a:t>
            </a:r>
          </a:p>
        </p:txBody>
      </p:sp>
      <p:sp>
        <p:nvSpPr>
          <p:cNvPr id="22" name="TextBox 21">
            <a:extLst>
              <a:ext uri="{FF2B5EF4-FFF2-40B4-BE49-F238E27FC236}">
                <a16:creationId xmlns:a16="http://schemas.microsoft.com/office/drawing/2014/main" id="{BEED166D-C13C-4809-8DDF-DCC1C0CF883E}"/>
              </a:ext>
            </a:extLst>
          </p:cNvPr>
          <p:cNvSpPr txBox="1"/>
          <p:nvPr/>
        </p:nvSpPr>
        <p:spPr>
          <a:xfrm>
            <a:off x="616637" y="1843232"/>
            <a:ext cx="341760" cy="184666"/>
          </a:xfrm>
          <a:prstGeom prst="rect">
            <a:avLst/>
          </a:prstGeom>
          <a:noFill/>
          <a:effectLst>
            <a:glow rad="76200">
              <a:schemeClr val="accent6">
                <a:lumMod val="50000"/>
                <a:alpha val="40000"/>
              </a:schemeClr>
            </a:glow>
            <a:outerShdw blurRad="50800" dist="38100" dir="2700000" algn="tl" rotWithShape="0">
              <a:prstClr val="black">
                <a:alpha val="40000"/>
              </a:prstClr>
            </a:outerShdw>
          </a:effectLst>
          <a:scene3d>
            <a:camera prst="orthographicFront"/>
            <a:lightRig rig="threePt" dir="t"/>
          </a:scene3d>
          <a:sp3d prstMaterial="matte"/>
        </p:spPr>
        <p:txBody>
          <a:bodyPr wrap="none" rtlCol="0">
            <a:spAutoFit/>
          </a:bodyPr>
          <a:lstStyle/>
          <a:p>
            <a:r>
              <a:rPr lang="en-US" sz="600" dirty="0">
                <a:solidFill>
                  <a:schemeClr val="accent6">
                    <a:lumMod val="20000"/>
                    <a:lumOff val="80000"/>
                  </a:schemeClr>
                </a:solidFill>
                <a:effectLst>
                  <a:glow rad="63500">
                    <a:schemeClr val="accent6">
                      <a:satMod val="175000"/>
                      <a:alpha val="40000"/>
                    </a:schemeClr>
                  </a:glow>
                </a:effectLst>
              </a:rPr>
              <a:t>PMO</a:t>
            </a:r>
          </a:p>
        </p:txBody>
      </p:sp>
      <p:sp>
        <p:nvSpPr>
          <p:cNvPr id="2" name="Oval 1">
            <a:extLst>
              <a:ext uri="{FF2B5EF4-FFF2-40B4-BE49-F238E27FC236}">
                <a16:creationId xmlns:a16="http://schemas.microsoft.com/office/drawing/2014/main" id="{B5E69A49-AC14-52B1-3229-B9EAC64E8D89}"/>
              </a:ext>
            </a:extLst>
          </p:cNvPr>
          <p:cNvSpPr/>
          <p:nvPr/>
        </p:nvSpPr>
        <p:spPr>
          <a:xfrm>
            <a:off x="673217" y="894256"/>
            <a:ext cx="228600" cy="228600"/>
          </a:xfrm>
          <a:prstGeom prst="ellipse">
            <a:avLst/>
          </a:prstGeom>
          <a:solidFill>
            <a:schemeClr val="bg2">
              <a:lumMod val="75000"/>
            </a:schemeClr>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 name="TextBox 2">
            <a:extLst>
              <a:ext uri="{FF2B5EF4-FFF2-40B4-BE49-F238E27FC236}">
                <a16:creationId xmlns:a16="http://schemas.microsoft.com/office/drawing/2014/main" id="{4C2A757E-08D4-22CD-31F8-9D920052559E}"/>
              </a:ext>
            </a:extLst>
          </p:cNvPr>
          <p:cNvSpPr txBox="1"/>
          <p:nvPr/>
        </p:nvSpPr>
        <p:spPr>
          <a:xfrm>
            <a:off x="631064" y="916223"/>
            <a:ext cx="312906" cy="18466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HPP</a:t>
            </a:r>
          </a:p>
        </p:txBody>
      </p:sp>
      <p:sp>
        <p:nvSpPr>
          <p:cNvPr id="4" name="Oval 3">
            <a:extLst>
              <a:ext uri="{FF2B5EF4-FFF2-40B4-BE49-F238E27FC236}">
                <a16:creationId xmlns:a16="http://schemas.microsoft.com/office/drawing/2014/main" id="{712E97C6-A609-380B-3A03-71741C483B82}"/>
              </a:ext>
            </a:extLst>
          </p:cNvPr>
          <p:cNvSpPr/>
          <p:nvPr/>
        </p:nvSpPr>
        <p:spPr>
          <a:xfrm>
            <a:off x="547522" y="1178153"/>
            <a:ext cx="457200" cy="457200"/>
          </a:xfrm>
          <a:prstGeom prst="ellipse">
            <a:avLst/>
          </a:prstGeom>
          <a:solidFill>
            <a:srgbClr val="9A5FBF"/>
          </a:solidFill>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TextBox 4">
            <a:extLst>
              <a:ext uri="{FF2B5EF4-FFF2-40B4-BE49-F238E27FC236}">
                <a16:creationId xmlns:a16="http://schemas.microsoft.com/office/drawing/2014/main" id="{FB5A8317-D9E8-BB0E-A835-7E5D8B972377}"/>
              </a:ext>
            </a:extLst>
          </p:cNvPr>
          <p:cNvSpPr txBox="1"/>
          <p:nvPr/>
        </p:nvSpPr>
        <p:spPr>
          <a:xfrm>
            <a:off x="570777" y="1314420"/>
            <a:ext cx="410690" cy="184666"/>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SAFETY</a:t>
            </a:r>
          </a:p>
        </p:txBody>
      </p:sp>
    </p:spTree>
    <p:extLst>
      <p:ext uri="{BB962C8B-B14F-4D97-AF65-F5344CB8AC3E}">
        <p14:creationId xmlns:p14="http://schemas.microsoft.com/office/powerpoint/2010/main" val="1615055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8626620" y="400048"/>
            <a:ext cx="579294" cy="576264"/>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TextBox 11"/>
          <p:cNvSpPr txBox="1"/>
          <p:nvPr/>
        </p:nvSpPr>
        <p:spPr>
          <a:xfrm>
            <a:off x="8618906" y="443611"/>
            <a:ext cx="582211" cy="45518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90000"/>
              </a:lnSpc>
              <a:spcBef>
                <a:spcPts val="0"/>
              </a:spcBef>
              <a:spcAft>
                <a:spcPts val="0"/>
              </a:spcAft>
              <a:buClrTx/>
              <a:buSzTx/>
              <a:buFontTx/>
              <a:buNone/>
              <a:tabLst/>
              <a:defRPr/>
            </a:pPr>
            <a:r>
              <a:rPr kumimoji="0" lang="en-US" sz="62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4147904569"/>
      </p:ext>
    </p:extLst>
  </p:cSld>
  <p:clrMapOvr>
    <a:masterClrMapping/>
  </p:clrMapOvr>
  <p:transition spd="slow" advClick="0" advTm="0">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ln>
              <a:noFill/>
            </a:ln>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2" name="Rectangle 41"/>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8CBAD"/>
                </a:solidFill>
                <a:effectLst>
                  <a:outerShdw blurRad="50800" dist="38100" dir="2700000" algn="tl" rotWithShape="0">
                    <a:prstClr val="black">
                      <a:alpha val="40000"/>
                    </a:prstClr>
                  </a:outerShdw>
                </a:effectLst>
                <a:uLnTx/>
                <a:uFillTx/>
              </a:rPr>
              <a:t>TRANSITION FUNDING FROM 2011 LEVELS</a:t>
            </a:r>
          </a:p>
        </p:txBody>
      </p:sp>
      <p:sp>
        <p:nvSpPr>
          <p:cNvPr id="30" name="TextBox 29"/>
          <p:cNvSpPr txBox="1"/>
          <p:nvPr/>
        </p:nvSpPr>
        <p:spPr>
          <a:xfrm>
            <a:off x="1815191" y="2882900"/>
            <a:ext cx="8270328"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8CBAD"/>
                </a:solidFill>
                <a:effectLst/>
                <a:uLnTx/>
                <a:uFillTx/>
              </a:rPr>
              <a:t>IN 2011, THE INDIAN RESERVATION ROADS PROGRAM (IRR) FORMULA USED TWO PARTS TO CALCULATE TRIBAL SHARES</a:t>
            </a:r>
          </a:p>
        </p:txBody>
      </p:sp>
    </p:spTree>
    <p:extLst>
      <p:ext uri="{BB962C8B-B14F-4D97-AF65-F5344CB8AC3E}">
        <p14:creationId xmlns:p14="http://schemas.microsoft.com/office/powerpoint/2010/main" val="33981023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noChangeAspect="1"/>
          </p:cNvGrpSpPr>
          <p:nvPr/>
        </p:nvGrpSpPr>
        <p:grpSpPr>
          <a:xfrm>
            <a:off x="8516020" y="398048"/>
            <a:ext cx="3258982" cy="1828800"/>
            <a:chOff x="2051720" y="395000"/>
            <a:chExt cx="9893357" cy="5551724"/>
          </a:xfrm>
        </p:grpSpPr>
        <p:sp>
          <p:nvSpPr>
            <p:cNvPr id="18" name="Oval 17"/>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TextBox 22"/>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12" name="Oval 11"/>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4" name="TextBox 23"/>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25" name="TextBox 24"/>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26" name="TextBox 25"/>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27" name="TextBox 26"/>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28" name="TextBox 27"/>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6" name="Straight Arrow Connector 5"/>
            <p:cNvCxnSpPr>
              <a:stCxn id="4" idx="0"/>
              <a:endCxn id="28"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stCxn id="3" idx="1"/>
              <a:endCxn id="28"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2" idx="2"/>
              <a:endCxn id="28"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31" name="TextBox 3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2" name="TextBox 3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3" name="TextBox 3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35" name="TextBox 3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36" name="TextBox 3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37" name="TextBox 3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2" name="Rectangle 41"/>
          <p:cNvSpPr/>
          <p:nvPr/>
        </p:nvSpPr>
        <p:spPr>
          <a:xfrm>
            <a:off x="8331200" y="279400"/>
            <a:ext cx="3443802" cy="1874143"/>
          </a:xfrm>
          <a:prstGeom prst="rect">
            <a:avLst/>
          </a:prstGeom>
          <a:solidFill>
            <a:srgbClr val="3C3B4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30" name="TextBox 29"/>
          <p:cNvSpPr txBox="1"/>
          <p:nvPr/>
        </p:nvSpPr>
        <p:spPr>
          <a:xfrm>
            <a:off x="1815191" y="2882900"/>
            <a:ext cx="8270328"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IN 2011, THE INDIAN RESERVATION ROADS PROGRAM (IRR) FORMULA USED TWO PARTS TO CALCULATE TRIBAL SHARES</a:t>
            </a:r>
          </a:p>
        </p:txBody>
      </p:sp>
      <p:sp>
        <p:nvSpPr>
          <p:cNvPr id="34" name="TextBox 33"/>
          <p:cNvSpPr txBox="1"/>
          <p:nvPr/>
        </p:nvSpPr>
        <p:spPr>
          <a:xfrm>
            <a:off x="1143000" y="4149516"/>
            <a:ext cx="5057795"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D1C1"/>
                </a:solidFill>
                <a:effectLst/>
                <a:uLnTx/>
                <a:uFillTx/>
              </a:rPr>
              <a:t>RELATIVE NEED DISTRIBUTION FACTOR</a:t>
            </a:r>
          </a:p>
        </p:txBody>
      </p:sp>
      <p:sp>
        <p:nvSpPr>
          <p:cNvPr id="43" name="TextBox 42"/>
          <p:cNvSpPr txBox="1"/>
          <p:nvPr/>
        </p:nvSpPr>
        <p:spPr>
          <a:xfrm>
            <a:off x="6698674" y="4153496"/>
            <a:ext cx="4698722"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D1C1"/>
                </a:solidFill>
                <a:effectLst/>
                <a:uLnTx/>
                <a:uFillTx/>
              </a:rPr>
              <a:t>POPULATION ADJUSTMENT FACTOR</a:t>
            </a:r>
          </a:p>
        </p:txBody>
      </p:sp>
      <p:sp>
        <p:nvSpPr>
          <p:cNvPr id="44" name="TextBox 29"/>
          <p:cNvSpPr txBox="1"/>
          <p:nvPr/>
        </p:nvSpPr>
        <p:spPr>
          <a:xfrm>
            <a:off x="2385852" y="2892537"/>
            <a:ext cx="1070833"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2011</a:t>
            </a:r>
          </a:p>
        </p:txBody>
      </p:sp>
      <p:sp>
        <p:nvSpPr>
          <p:cNvPr id="45" name="Rectangle 44"/>
          <p:cNvSpPr/>
          <p:nvPr/>
        </p:nvSpPr>
        <p:spPr>
          <a:xfrm>
            <a:off x="7675215" y="3246352"/>
            <a:ext cx="2086212"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TRIBAL SHARES</a:t>
            </a:r>
            <a:endParaRPr kumimoji="0" lang="en-US" sz="2400" b="0" i="0" u="none" strike="noStrike" kern="0" cap="none" spc="0" normalizeH="0" baseline="0" noProof="0" dirty="0">
              <a:ln>
                <a:noFill/>
              </a:ln>
              <a:solidFill>
                <a:schemeClr val="accent2">
                  <a:lumMod val="40000"/>
                  <a:lumOff val="60000"/>
                </a:schemeClr>
              </a:solidFill>
              <a:effectLst/>
              <a:uLnTx/>
              <a:uFillTx/>
            </a:endParaRPr>
          </a:p>
        </p:txBody>
      </p:sp>
    </p:spTree>
    <p:extLst>
      <p:ext uri="{BB962C8B-B14F-4D97-AF65-F5344CB8AC3E}">
        <p14:creationId xmlns:p14="http://schemas.microsoft.com/office/powerpoint/2010/main" val="1811306375"/>
      </p:ext>
    </p:extLst>
  </p:cSld>
  <p:clrMapOvr>
    <a:masterClrMapping/>
  </p:clrMapOvr>
  <mc:AlternateContent xmlns:mc="http://schemas.openxmlformats.org/markup-compatibility/2006" xmlns:p14="http://schemas.microsoft.com/office/powerpoint/2010/main">
    <mc:Choice Requires="p14">
      <p:transition p14:dur="0" advClick="0" advTm="11000"/>
    </mc:Choice>
    <mc:Fallback xmlns="">
      <p:transition advClick="0" advTm="1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800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childTnLst>
                                </p:cTn>
                              </p:par>
                            </p:childTnLst>
                          </p:cTn>
                        </p:par>
                        <p:par>
                          <p:cTn id="8" fill="hold">
                            <p:stCondLst>
                              <p:cond delay="9000"/>
                            </p:stCondLst>
                            <p:childTnLst>
                              <p:par>
                                <p:cTn id="9" presetID="10" presetClass="entr" presetSubtype="0" fill="hold" grpId="0" nodeType="afterEffect">
                                  <p:stCondLst>
                                    <p:cond delay="150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1000"/>
                                        <p:tgtEl>
                                          <p:spTgt spid="43"/>
                                        </p:tgtEl>
                                      </p:cBhvr>
                                    </p:animEffect>
                                  </p:childTnLst>
                                </p:cTn>
                              </p:par>
                            </p:childTnLst>
                          </p:cTn>
                        </p:par>
                        <p:par>
                          <p:cTn id="12" fill="hold">
                            <p:stCondLst>
                              <p:cond delay="11500"/>
                            </p:stCondLst>
                            <p:childTnLst>
                              <p:par>
                                <p:cTn id="13" presetID="10" presetClass="entr" presetSubtype="0" fill="hold" grpId="0" nodeType="afterEffect">
                                  <p:stCondLst>
                                    <p:cond delay="50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1000"/>
                                        <p:tgtEl>
                                          <p:spTgt spid="45"/>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p:bldP spid="44" grpId="0"/>
      <p:bldP spid="4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11" name="Oval 10"/>
          <p:cNvSpPr/>
          <p:nvPr/>
        </p:nvSpPr>
        <p:spPr>
          <a:xfrm>
            <a:off x="3968008" y="3765956"/>
            <a:ext cx="1655419" cy="1645920"/>
          </a:xfrm>
          <a:prstGeom prst="ellipse">
            <a:avLst/>
          </a:prstGeom>
          <a:solidFill>
            <a:srgbClr val="AE3C6D"/>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5" name="TextBox 29"/>
          <p:cNvSpPr txBox="1"/>
          <p:nvPr/>
        </p:nvSpPr>
        <p:spPr>
          <a:xfrm>
            <a:off x="4127094" y="2892375"/>
            <a:ext cx="1070833"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2011</a:t>
            </a:r>
          </a:p>
        </p:txBody>
      </p:sp>
      <p:sp>
        <p:nvSpPr>
          <p:cNvPr id="34" name="TextBox 33"/>
          <p:cNvSpPr txBox="1"/>
          <p:nvPr/>
        </p:nvSpPr>
        <p:spPr>
          <a:xfrm>
            <a:off x="3968008" y="4127251"/>
            <a:ext cx="1690009" cy="92333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RELATIVE NEED DISTRIBUTION FACTOR</a:t>
            </a:r>
          </a:p>
        </p:txBody>
      </p:sp>
      <p:sp>
        <p:nvSpPr>
          <p:cNvPr id="44" name="Oval 43"/>
          <p:cNvSpPr/>
          <p:nvPr/>
        </p:nvSpPr>
        <p:spPr>
          <a:xfrm>
            <a:off x="6675781" y="3910332"/>
            <a:ext cx="1367715" cy="1371600"/>
          </a:xfrm>
          <a:prstGeom prst="ellipse">
            <a:avLst/>
          </a:prstGeom>
          <a:solidFill>
            <a:srgbClr val="C0487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 name="TextBox 42"/>
          <p:cNvSpPr txBox="1"/>
          <p:nvPr/>
        </p:nvSpPr>
        <p:spPr>
          <a:xfrm>
            <a:off x="6560608" y="4246240"/>
            <a:ext cx="1598059"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POPULATION ADJUSTMENT FACTOR</a:t>
            </a:r>
          </a:p>
        </p:txBody>
      </p:sp>
      <p:sp>
        <p:nvSpPr>
          <p:cNvPr id="19" name="Rectangle 18"/>
          <p:cNvSpPr/>
          <p:nvPr/>
        </p:nvSpPr>
        <p:spPr>
          <a:xfrm>
            <a:off x="5197927" y="2892376"/>
            <a:ext cx="2725361" cy="58477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chemeClr val="accent2">
                  <a:lumMod val="40000"/>
                  <a:lumOff val="60000"/>
                </a:schemeClr>
              </a:solidFill>
              <a:effectLst/>
              <a:uLnTx/>
              <a:uFillTx/>
            </a:endParaRPr>
          </a:p>
        </p:txBody>
      </p:sp>
    </p:spTree>
    <p:extLst>
      <p:ext uri="{BB962C8B-B14F-4D97-AF65-F5344CB8AC3E}">
        <p14:creationId xmlns:p14="http://schemas.microsoft.com/office/powerpoint/2010/main" val="18451732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217929" y="3861161"/>
            <a:ext cx="1367715" cy="1371600"/>
          </a:xfrm>
          <a:prstGeom prst="ellipse">
            <a:avLst/>
          </a:prstGeom>
          <a:solidFill>
            <a:srgbClr val="C0487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11" name="Oval 10"/>
          <p:cNvSpPr/>
          <p:nvPr/>
        </p:nvSpPr>
        <p:spPr>
          <a:xfrm>
            <a:off x="987387" y="3632561"/>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5" name="TextBox 29"/>
          <p:cNvSpPr txBox="1"/>
          <p:nvPr/>
        </p:nvSpPr>
        <p:spPr>
          <a:xfrm>
            <a:off x="1366369" y="3667029"/>
            <a:ext cx="1070833"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a:t>
            </a:r>
          </a:p>
        </p:txBody>
      </p:sp>
      <p:sp>
        <p:nvSpPr>
          <p:cNvPr id="19" name="Rectangle 18"/>
          <p:cNvSpPr/>
          <p:nvPr/>
        </p:nvSpPr>
        <p:spPr>
          <a:xfrm>
            <a:off x="1160779" y="4159079"/>
            <a:ext cx="1482619" cy="1077218"/>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
        <p:nvSpPr>
          <p:cNvPr id="10" name="Action Button: Go Forward or Next 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2" name="Action Button: Go Back or Previous 11">
            <a:hlinkClick r:id="rId2" action="ppaction://hlinksldjump" highlightClick="1"/>
          </p:cNvPr>
          <p:cNvSpPr/>
          <p:nvPr/>
        </p:nvSpPr>
        <p:spPr>
          <a:xfrm>
            <a:off x="371505"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27483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217929" y="3861161"/>
            <a:ext cx="1367715" cy="1371600"/>
          </a:xfrm>
          <a:prstGeom prst="ellipse">
            <a:avLst/>
          </a:prstGeom>
          <a:solidFill>
            <a:srgbClr val="C0487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11" name="Oval 10"/>
          <p:cNvSpPr/>
          <p:nvPr/>
        </p:nvSpPr>
        <p:spPr>
          <a:xfrm>
            <a:off x="987387" y="3632561"/>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 name="Rectangle 18"/>
          <p:cNvSpPr/>
          <p:nvPr/>
        </p:nvSpPr>
        <p:spPr>
          <a:xfrm>
            <a:off x="1160476" y="3672626"/>
            <a:ext cx="1482619" cy="156966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
        <p:nvSpPr>
          <p:cNvPr id="43" name="TextBox 42"/>
          <p:cNvSpPr txBox="1"/>
          <p:nvPr/>
        </p:nvSpPr>
        <p:spPr>
          <a:xfrm>
            <a:off x="323851" y="2179614"/>
            <a:ext cx="1116344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FROM 2013 TO 2016, THE TRANSITION FUNDING PORTION OF TRIBAL SHARES REDUCED FROM 80% OF THE 2011 TRIBAL SHARES TO 20% WHERE IT REMAINS TODAY.</a:t>
            </a:r>
          </a:p>
        </p:txBody>
      </p:sp>
    </p:spTree>
    <p:extLst>
      <p:ext uri="{BB962C8B-B14F-4D97-AF65-F5344CB8AC3E}">
        <p14:creationId xmlns:p14="http://schemas.microsoft.com/office/powerpoint/2010/main" val="4109179061"/>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11" name="Oval 10"/>
          <p:cNvSpPr/>
          <p:nvPr/>
        </p:nvSpPr>
        <p:spPr>
          <a:xfrm>
            <a:off x="987387" y="3632561"/>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 name="Rectangle 18"/>
          <p:cNvSpPr/>
          <p:nvPr/>
        </p:nvSpPr>
        <p:spPr>
          <a:xfrm>
            <a:off x="1160476" y="3672626"/>
            <a:ext cx="1482619" cy="156966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
        <p:nvSpPr>
          <p:cNvPr id="43" name="TextBox 42"/>
          <p:cNvSpPr txBox="1"/>
          <p:nvPr/>
        </p:nvSpPr>
        <p:spPr>
          <a:xfrm>
            <a:off x="323851" y="2179614"/>
            <a:ext cx="1116344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FROM 2013 TO 2016, THE TRANSITION FUNDING PORTION OF TRIBAL SHARES REDUCED FROM 80% OF THE 2011 TRIBAL SHARES TO 20% WHERE IT REMAINS TODAY.</a:t>
            </a:r>
          </a:p>
        </p:txBody>
      </p:sp>
      <p:sp>
        <p:nvSpPr>
          <p:cNvPr id="10" name="Action Button: Go Forward or Next 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3188824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11" name="Oval 10"/>
          <p:cNvSpPr/>
          <p:nvPr/>
        </p:nvSpPr>
        <p:spPr>
          <a:xfrm>
            <a:off x="3463807" y="3076081"/>
            <a:ext cx="1828800" cy="1828800"/>
          </a:xfrm>
          <a:prstGeom prst="ellipse">
            <a:avLst/>
          </a:prstGeom>
          <a:solidFill>
            <a:srgbClr val="A53967"/>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 name="Rectangle 18"/>
          <p:cNvSpPr/>
          <p:nvPr/>
        </p:nvSpPr>
        <p:spPr>
          <a:xfrm>
            <a:off x="3636896" y="3116146"/>
            <a:ext cx="1482619" cy="156966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2011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D1C1"/>
                </a:solidFill>
                <a:effectLst>
                  <a:outerShdw blurRad="50800" dist="38100" dir="2700000" algn="tl" rotWithShape="0">
                    <a:prstClr val="black">
                      <a:alpha val="40000"/>
                    </a:prstClr>
                  </a:outerShdw>
                </a:effectLst>
                <a:uLnTx/>
                <a:uFillTx/>
              </a:rPr>
              <a:t>TRIBAL SHARES</a:t>
            </a:r>
            <a:endParaRPr kumimoji="0" lang="en-US" sz="3200" b="0" i="0" u="none" strike="noStrike" kern="0" cap="none" spc="0" normalizeH="0" baseline="0" noProof="0" dirty="0">
              <a:ln>
                <a:noFill/>
              </a:ln>
              <a:solidFill>
                <a:srgbClr val="FFD1C1"/>
              </a:solidFill>
              <a:effectLst/>
              <a:uLnTx/>
              <a:uFillTx/>
            </a:endParaRPr>
          </a:p>
        </p:txBody>
      </p:sp>
      <p:sp>
        <p:nvSpPr>
          <p:cNvPr id="66" name="Rectangle 65"/>
          <p:cNvSpPr/>
          <p:nvPr/>
        </p:nvSpPr>
        <p:spPr>
          <a:xfrm>
            <a:off x="3637421" y="3404185"/>
            <a:ext cx="1482619" cy="1170192"/>
          </a:xfrm>
          <a:prstGeom prst="rect">
            <a:avLst/>
          </a:prstGeom>
          <a:effectLst>
            <a:outerShdw blurRad="63500" dist="25400" dir="2700000" algn="tl" rotWithShape="0">
              <a:prstClr val="black">
                <a:alpha val="80000"/>
              </a:prstClr>
            </a:outerShdw>
          </a:effectLst>
        </p:spPr>
        <p:txBody>
          <a:bodyPr wrap="square">
            <a:spAutoFit/>
          </a:bodyPr>
          <a:lstStyle/>
          <a:p>
            <a:pPr marL="0" marR="0" lvl="0" indent="0" algn="ctr" defTabSz="914400" eaLnBrk="1" fontAlgn="auto" latinLnBrk="0" hangingPunct="1">
              <a:lnSpc>
                <a:spcPct val="70000"/>
              </a:lnSpc>
              <a:spcBef>
                <a:spcPts val="0"/>
              </a:spcBef>
              <a:spcAft>
                <a:spcPts val="0"/>
              </a:spcAft>
              <a:buClrTx/>
              <a:buSzTx/>
              <a:buFontTx/>
              <a:buNone/>
              <a:tabLst/>
              <a:defRPr/>
            </a:pPr>
            <a:r>
              <a:rPr kumimoji="0" lang="en-US" sz="66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A</a:t>
            </a:r>
            <a:r>
              <a:rPr kumimoji="0" lang="en-US" sz="32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a:p>
            <a:pPr marL="0" marR="0" lvl="0" indent="0" algn="ctr" defTabSz="91440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TRANSITION</a:t>
            </a:r>
            <a:r>
              <a:rPr kumimoji="0" lang="en-US" sz="32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p:txBody>
      </p:sp>
      <p:grpSp>
        <p:nvGrpSpPr>
          <p:cNvPr id="65" name="Group 64"/>
          <p:cNvGrpSpPr>
            <a:grpSpLocks noChangeAspect="1"/>
          </p:cNvGrpSpPr>
          <p:nvPr/>
        </p:nvGrpSpPr>
        <p:grpSpPr>
          <a:xfrm>
            <a:off x="4466508" y="3843866"/>
            <a:ext cx="3258982" cy="1828800"/>
            <a:chOff x="2051720" y="395000"/>
            <a:chExt cx="9893357" cy="5551724"/>
          </a:xfrm>
        </p:grpSpPr>
        <p:sp>
          <p:nvSpPr>
            <p:cNvPr id="89" name="Oval 88"/>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91"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92" name="Pie 3"/>
            <p:cNvSpPr/>
            <p:nvPr/>
          </p:nvSpPr>
          <p:spPr>
            <a:xfrm>
              <a:off x="3980070" y="222684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93" name="TextBox 92"/>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94" name="TextBox 93"/>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95" name="TextBox 94"/>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96" name="TextBox 95"/>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97" name="TextBox 96"/>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98" name="Straight Arrow Connector 97"/>
            <p:cNvCxnSpPr>
              <a:stCxn id="92" idx="0"/>
              <a:endCxn id="97"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a:stCxn id="91" idx="1"/>
              <a:endCxn id="97"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0" name="Straight Arrow Connector 99"/>
            <p:cNvCxnSpPr>
              <a:stCxn id="90" idx="2"/>
              <a:endCxn id="97"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102" name="TextBox 101"/>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03" name="TextBox 102"/>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04" name="TextBox 103"/>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105" name="TextBox 104"/>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106" name="TextBox 105"/>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107" name="TextBox 106"/>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109" name="TextBox 108"/>
          <p:cNvSpPr txBox="1"/>
          <p:nvPr/>
        </p:nvSpPr>
        <p:spPr>
          <a:xfrm>
            <a:off x="323851" y="2179614"/>
            <a:ext cx="1116344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FROM 2013 TO 2016, THE TRANSITION FUNDING PORTION OF TRIBAL SHARES REDUCED FROM 80% OF THE 2011 TRIBAL SHARES TO 20% WHERE IT REMAINS TODAY.</a:t>
            </a:r>
          </a:p>
        </p:txBody>
      </p:sp>
    </p:spTree>
    <p:extLst>
      <p:ext uri="{BB962C8B-B14F-4D97-AF65-F5344CB8AC3E}">
        <p14:creationId xmlns:p14="http://schemas.microsoft.com/office/powerpoint/2010/main" val="35622082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0">
        <p159:morph option="byObject"/>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000"/>
                                        <p:tgtEl>
                                          <p:spTgt spid="19"/>
                                        </p:tgtEl>
                                      </p:cBhvr>
                                    </p:animEffect>
                                    <p:set>
                                      <p:cBhvr>
                                        <p:cTn id="7" dur="1" fill="hold">
                                          <p:stCondLst>
                                            <p:cond delay="1999"/>
                                          </p:stCondLst>
                                        </p:cTn>
                                        <p:tgtEl>
                                          <p:spTgt spid="19"/>
                                        </p:tgtEl>
                                        <p:attrNameLst>
                                          <p:attrName>style.visibility</p:attrName>
                                        </p:attrNameLst>
                                      </p:cBhvr>
                                      <p:to>
                                        <p:strVal val="hidden"/>
                                      </p:to>
                                    </p:set>
                                  </p:childTnLst>
                                </p:cTn>
                              </p:par>
                              <p:par>
                                <p:cTn id="8" presetID="10" presetClass="entr" presetSubtype="0" fill="hold" grpId="0" nodeType="withEffect">
                                  <p:stCondLst>
                                    <p:cond delay="50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2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FFEC8600-4417-4E1F-B73A-8DF15320EFDF}"/>
              </a:ext>
            </a:extLst>
          </p:cNvPr>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5" name="Partial Circle 4"/>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3" name="TextBox 2">
            <a:extLst>
              <a:ext uri="{FF2B5EF4-FFF2-40B4-BE49-F238E27FC236}">
                <a16:creationId xmlns:a16="http://schemas.microsoft.com/office/drawing/2014/main" id="{031BB80E-6E01-4CE6-9850-34BC7B29970E}"/>
              </a:ext>
            </a:extLst>
          </p:cNvPr>
          <p:cNvSpPr txBox="1"/>
          <p:nvPr/>
        </p:nvSpPr>
        <p:spPr>
          <a:xfrm>
            <a:off x="358140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8" name="TextBox 7"/>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7" name="!!TextBox 6">
            <a:extLst>
              <a:ext uri="{FF2B5EF4-FFF2-40B4-BE49-F238E27FC236}">
                <a16:creationId xmlns:a16="http://schemas.microsoft.com/office/drawing/2014/main" id="{A8642CAA-6DFE-4F8B-A44A-AC4219C796E3}"/>
              </a:ext>
            </a:extLst>
          </p:cNvPr>
          <p:cNvSpPr txBox="1"/>
          <p:nvPr/>
        </p:nvSpPr>
        <p:spPr>
          <a:xfrm>
            <a:off x="63795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9" name="TextBox 8">
            <a:extLst>
              <a:ext uri="{FF2B5EF4-FFF2-40B4-BE49-F238E27FC236}">
                <a16:creationId xmlns:a16="http://schemas.microsoft.com/office/drawing/2014/main" id="{6109AB2E-1018-4167-8570-AF1A1C2415B0}"/>
              </a:ext>
            </a:extLst>
          </p:cNvPr>
          <p:cNvSpPr txBox="1"/>
          <p:nvPr/>
        </p:nvSpPr>
        <p:spPr>
          <a:xfrm>
            <a:off x="8777169" y="1089897"/>
            <a:ext cx="3166045" cy="4154984"/>
          </a:xfrm>
          <a:prstGeom prst="rect">
            <a:avLst/>
          </a:prstGeom>
          <a:noFill/>
        </p:spPr>
        <p:txBody>
          <a:bodyPr wrap="square" rtlCol="0">
            <a:spAutoFit/>
          </a:bodyPr>
          <a:lstStyle/>
          <a:p>
            <a:pPr algn="ctr"/>
            <a:r>
              <a:rPr lang="en-US" sz="2400" dirty="0">
                <a:solidFill>
                  <a:schemeClr val="accent2">
                    <a:lumMod val="40000"/>
                    <a:lumOff val="60000"/>
                  </a:schemeClr>
                </a:solidFill>
              </a:rPr>
              <a:t>TRIBAL TRANSPORTATION PROGRAM FUNDING INCLUDES FUNDING THAT IS DISTRIBUTED TO TRIBES BASED ON A FORMULA ESTABLISHED IN LAW, WHICH INCLUDES FUNDING SET-ASIDES, AS WELL AS TRIBAL SHARES.</a:t>
            </a:r>
          </a:p>
        </p:txBody>
      </p:sp>
    </p:spTree>
    <p:extLst>
      <p:ext uri="{BB962C8B-B14F-4D97-AF65-F5344CB8AC3E}">
        <p14:creationId xmlns:p14="http://schemas.microsoft.com/office/powerpoint/2010/main" val="657407388"/>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30" name="TextBox 29"/>
          <p:cNvSpPr txBox="1"/>
          <p:nvPr/>
        </p:nvSpPr>
        <p:spPr>
          <a:xfrm>
            <a:off x="1638200" y="2132429"/>
            <a:ext cx="8280711"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THIS ENSURED A GRADUAL TRANSITION FOR TRIBES ADJUSTING TO THE EFFECTS OF THE NEW FORMULA.</a:t>
            </a:r>
          </a:p>
        </p:txBody>
      </p:sp>
      <p:grpSp>
        <p:nvGrpSpPr>
          <p:cNvPr id="43" name="Group 42"/>
          <p:cNvGrpSpPr>
            <a:grpSpLocks noChangeAspect="1"/>
          </p:cNvGrpSpPr>
          <p:nvPr/>
        </p:nvGrpSpPr>
        <p:grpSpPr>
          <a:xfrm>
            <a:off x="4466508" y="3844012"/>
            <a:ext cx="3258982" cy="1828800"/>
            <a:chOff x="2051720" y="395000"/>
            <a:chExt cx="9893357" cy="5551724"/>
          </a:xfrm>
        </p:grpSpPr>
        <p:sp>
          <p:nvSpPr>
            <p:cNvPr id="45" name="Oval 44"/>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7" name="Oval 46"/>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ie 1"/>
            <p:cNvSpPr/>
            <p:nvPr/>
          </p:nvSpPr>
          <p:spPr>
            <a:xfrm>
              <a:off x="7235302" y="2150648"/>
              <a:ext cx="1965960" cy="1965960"/>
            </a:xfrm>
            <a:prstGeom prst="pie">
              <a:avLst>
                <a:gd name="adj1" fmla="val 16228603"/>
                <a:gd name="adj2" fmla="val 16192454"/>
              </a:avLst>
            </a:prstGeom>
            <a:solidFill>
              <a:srgbClr val="C46627"/>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6" name="Straight Arrow Connector 55"/>
            <p:cNvCxnSpPr>
              <a:stCxn id="50" idx="0"/>
              <a:endCxn id="5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9" idx="1"/>
              <a:endCxn id="5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8" idx="2"/>
              <a:endCxn id="5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0" name="TextBox 59"/>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2" name="TextBox 61"/>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3" name="TextBox 62"/>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4" name="TextBox 63"/>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5" name="TextBox 64"/>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11" name="Oval 10"/>
          <p:cNvSpPr/>
          <p:nvPr/>
        </p:nvSpPr>
        <p:spPr>
          <a:xfrm>
            <a:off x="3653567" y="3132477"/>
            <a:ext cx="1645920" cy="1645920"/>
          </a:xfrm>
          <a:prstGeom prst="ellipse">
            <a:avLst/>
          </a:prstGeom>
          <a:solidFill>
            <a:srgbClr val="C0487B"/>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Rectangle 66"/>
          <p:cNvSpPr/>
          <p:nvPr/>
        </p:nvSpPr>
        <p:spPr>
          <a:xfrm>
            <a:off x="3729142" y="3392224"/>
            <a:ext cx="1482619" cy="1040285"/>
          </a:xfrm>
          <a:prstGeom prst="rect">
            <a:avLst/>
          </a:prstGeom>
          <a:effectLst>
            <a:outerShdw blurRad="63500" dist="25400" dir="2700000" algn="tl" rotWithShape="0">
              <a:prstClr val="black">
                <a:alpha val="80000"/>
              </a:prstClr>
            </a:outerShdw>
          </a:effectLst>
        </p:spPr>
        <p:txBody>
          <a:bodyPr wrap="square">
            <a:spAutoFit/>
          </a:bodyPr>
          <a:lstStyle/>
          <a:p>
            <a:pPr marL="0" marR="0" lvl="0" indent="0" algn="ctr" defTabSz="914400" eaLnBrk="1" fontAlgn="auto" latinLnBrk="0" hangingPunct="1">
              <a:lnSpc>
                <a:spcPct val="70000"/>
              </a:lnSpc>
              <a:spcBef>
                <a:spcPts val="0"/>
              </a:spcBef>
              <a:spcAft>
                <a:spcPts val="0"/>
              </a:spcAft>
              <a:buClrTx/>
              <a:buSzTx/>
              <a:buFontTx/>
              <a:buNone/>
              <a:tabLst/>
              <a:defRPr/>
            </a:pPr>
            <a:r>
              <a:rPr kumimoji="0" lang="en-US" sz="60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A</a:t>
            </a:r>
            <a:r>
              <a:rPr kumimoji="0" lang="en-US" sz="28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a:p>
            <a:pPr marL="0" marR="0" lvl="0" indent="0" algn="ctr" defTabSz="91440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TRANSITION</a:t>
            </a:r>
            <a:r>
              <a:rPr kumimoji="0" lang="en-US" sz="28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p:txBody>
      </p:sp>
      <p:sp>
        <p:nvSpPr>
          <p:cNvPr id="34" name="TextBox 33"/>
          <p:cNvSpPr txBox="1"/>
          <p:nvPr/>
        </p:nvSpPr>
        <p:spPr>
          <a:xfrm>
            <a:off x="2028825" y="4374811"/>
            <a:ext cx="1018227"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6">
                    <a:lumMod val="40000"/>
                    <a:lumOff val="60000"/>
                  </a:schemeClr>
                </a:solidFill>
                <a:effectLst>
                  <a:outerShdw blurRad="50800" dist="38100" dir="2700000" algn="tl" rotWithShape="0">
                    <a:prstClr val="black">
                      <a:alpha val="40000"/>
                    </a:prstClr>
                  </a:outerShdw>
                </a:effectLst>
                <a:uLnTx/>
                <a:uFillTx/>
              </a:rPr>
              <a:t>2013</a:t>
            </a:r>
          </a:p>
        </p:txBody>
      </p:sp>
      <p:grpSp>
        <p:nvGrpSpPr>
          <p:cNvPr id="66" name="Group 65"/>
          <p:cNvGrpSpPr>
            <a:grpSpLocks noChangeAspect="1"/>
          </p:cNvGrpSpPr>
          <p:nvPr/>
        </p:nvGrpSpPr>
        <p:grpSpPr>
          <a:xfrm>
            <a:off x="4466508" y="3846247"/>
            <a:ext cx="3258982" cy="1828800"/>
            <a:chOff x="2051720" y="395000"/>
            <a:chExt cx="9893357" cy="5551724"/>
          </a:xfrm>
        </p:grpSpPr>
        <p:sp>
          <p:nvSpPr>
            <p:cNvPr id="68" name="Oval 67"/>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70"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71" name="Pie 3"/>
            <p:cNvSpPr/>
            <p:nvPr/>
          </p:nvSpPr>
          <p:spPr>
            <a:xfrm>
              <a:off x="3980070" y="2226847"/>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72" name="TextBox 71"/>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73" name="TextBox 72"/>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74" name="TextBox 73"/>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75" name="TextBox 74"/>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76" name="TextBox 75"/>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77" name="Straight Arrow Connector 76"/>
            <p:cNvCxnSpPr>
              <a:stCxn id="71" idx="0"/>
              <a:endCxn id="76"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8" name="Straight Arrow Connector 77"/>
            <p:cNvCxnSpPr>
              <a:stCxn id="70" idx="1"/>
              <a:endCxn id="76"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a:stCxn id="69" idx="2"/>
              <a:endCxn id="76"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81" name="TextBox 80"/>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82" name="TextBox 81"/>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83" name="TextBox 82"/>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84" name="TextBox 83"/>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85" name="TextBox 84"/>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25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86" name="TextBox 85"/>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Tree>
    <p:extLst>
      <p:ext uri="{BB962C8B-B14F-4D97-AF65-F5344CB8AC3E}">
        <p14:creationId xmlns:p14="http://schemas.microsoft.com/office/powerpoint/2010/main" val="22492286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2000">
        <p159:morph option="byObject"/>
      </p:transition>
    </mc:Choice>
    <mc:Fallback xmlns="">
      <p:transition spd="slow" advClick="0" advTm="2000">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grpSp>
        <p:nvGrpSpPr>
          <p:cNvPr id="43" name="Group 42"/>
          <p:cNvGrpSpPr>
            <a:grpSpLocks noChangeAspect="1"/>
          </p:cNvGrpSpPr>
          <p:nvPr/>
        </p:nvGrpSpPr>
        <p:grpSpPr>
          <a:xfrm>
            <a:off x="4197642" y="3674986"/>
            <a:ext cx="3796714" cy="2130552"/>
            <a:chOff x="2051720" y="395000"/>
            <a:chExt cx="9893357" cy="5551724"/>
          </a:xfrm>
        </p:grpSpPr>
        <p:sp>
          <p:nvSpPr>
            <p:cNvPr id="45" name="Oval 44"/>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7" name="Oval 46"/>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5456318" y="1031060"/>
              <a:ext cx="2103121" cy="83099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6" name="Straight Arrow Connector 55"/>
            <p:cNvCxnSpPr>
              <a:stCxn id="50" idx="0"/>
              <a:endCxn id="5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9" idx="1"/>
              <a:endCxn id="5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8" idx="2"/>
              <a:endCxn id="5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0" name="TextBox 59"/>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2" name="TextBox 61"/>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3" name="TextBox 62"/>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4" name="TextBox 63"/>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325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5" name="TextBox 64"/>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11" name="Oval 10"/>
          <p:cNvSpPr/>
          <p:nvPr/>
        </p:nvSpPr>
        <p:spPr>
          <a:xfrm>
            <a:off x="3788159" y="3130638"/>
            <a:ext cx="1371600" cy="1371600"/>
          </a:xfrm>
          <a:prstGeom prst="ellipse">
            <a:avLst/>
          </a:prstGeom>
          <a:solidFill>
            <a:srgbClr val="C3518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67" name="Rectangle 66"/>
          <p:cNvSpPr/>
          <p:nvPr/>
        </p:nvSpPr>
        <p:spPr>
          <a:xfrm>
            <a:off x="3706548" y="3400048"/>
            <a:ext cx="1482619" cy="794064"/>
          </a:xfrm>
          <a:prstGeom prst="rect">
            <a:avLst/>
          </a:prstGeom>
          <a:effectLst>
            <a:outerShdw blurRad="63500" dist="25400" dir="2700000" algn="tl" rotWithShape="0">
              <a:prstClr val="black">
                <a:alpha val="80000"/>
              </a:prstClr>
            </a:outerShdw>
          </a:effectLst>
        </p:spPr>
        <p:txBody>
          <a:bodyPr wrap="square">
            <a:spAutoFit/>
          </a:bodyPr>
          <a:lstStyle/>
          <a:p>
            <a:pPr marL="0" marR="0" lvl="0" indent="0" algn="ctr" defTabSz="914400" eaLnBrk="1" fontAlgn="auto" latinLnBrk="0" hangingPunct="1">
              <a:lnSpc>
                <a:spcPct val="60000"/>
              </a:lnSpc>
              <a:spcBef>
                <a:spcPts val="0"/>
              </a:spcBef>
              <a:spcAft>
                <a:spcPts val="0"/>
              </a:spcAft>
              <a:buClrTx/>
              <a:buSzTx/>
              <a:buFontTx/>
              <a:buNone/>
              <a:tabLst/>
              <a:defRPr/>
            </a:pPr>
            <a:r>
              <a:rPr kumimoji="0" lang="en-US" sz="48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A</a:t>
            </a:r>
            <a:r>
              <a:rPr kumimoji="0" lang="en-US" sz="24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a:p>
            <a:pPr marL="0" marR="0" lvl="0" indent="0" algn="ctr" defTabSz="914400" eaLnBrk="1" fontAlgn="auto" latinLnBrk="0" hangingPunct="1">
              <a:lnSpc>
                <a:spcPct val="7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TRANSITION</a:t>
            </a:r>
            <a:r>
              <a:rPr kumimoji="0" lang="en-US" sz="24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p:txBody>
      </p:sp>
      <p:sp>
        <p:nvSpPr>
          <p:cNvPr id="34" name="TextBox 33"/>
          <p:cNvSpPr txBox="1"/>
          <p:nvPr/>
        </p:nvSpPr>
        <p:spPr>
          <a:xfrm>
            <a:off x="2028825" y="4374811"/>
            <a:ext cx="1018227"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6">
                    <a:lumMod val="40000"/>
                    <a:lumOff val="60000"/>
                  </a:schemeClr>
                </a:solidFill>
                <a:effectLst>
                  <a:outerShdw blurRad="50800" dist="38100" dir="2700000" algn="tl" rotWithShape="0">
                    <a:prstClr val="black">
                      <a:alpha val="40000"/>
                    </a:prstClr>
                  </a:outerShdw>
                </a:effectLst>
                <a:uLnTx/>
                <a:uFillTx/>
              </a:rPr>
              <a:t>2014</a:t>
            </a:r>
          </a:p>
        </p:txBody>
      </p:sp>
      <p:sp>
        <p:nvSpPr>
          <p:cNvPr id="66" name="TextBox 65"/>
          <p:cNvSpPr txBox="1"/>
          <p:nvPr/>
        </p:nvSpPr>
        <p:spPr>
          <a:xfrm>
            <a:off x="1638200" y="2132429"/>
            <a:ext cx="8280711"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THIS ENSURED A GRADUAL TRANSITION FOR TRIBES ADJUSTING TO THE EFFECTS OF THE NEW FORMULA.</a:t>
            </a:r>
          </a:p>
        </p:txBody>
      </p:sp>
    </p:spTree>
    <p:extLst>
      <p:ext uri="{BB962C8B-B14F-4D97-AF65-F5344CB8AC3E}">
        <p14:creationId xmlns:p14="http://schemas.microsoft.com/office/powerpoint/2010/main" val="3252910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
        <p159:morph option="byObject"/>
      </p:transition>
    </mc:Choice>
    <mc:Fallback xmlns="">
      <p:transition spd="slow" advClick="0" advTm="500">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grpSp>
        <p:nvGrpSpPr>
          <p:cNvPr id="43" name="Group 42"/>
          <p:cNvGrpSpPr>
            <a:grpSpLocks noChangeAspect="1"/>
          </p:cNvGrpSpPr>
          <p:nvPr/>
        </p:nvGrpSpPr>
        <p:grpSpPr>
          <a:xfrm>
            <a:off x="3920628" y="3545376"/>
            <a:ext cx="4350742" cy="2441448"/>
            <a:chOff x="2051720" y="395000"/>
            <a:chExt cx="9893357" cy="5551724"/>
          </a:xfrm>
        </p:grpSpPr>
        <p:sp>
          <p:nvSpPr>
            <p:cNvPr id="45" name="Oval 44"/>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7" name="Oval 46"/>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32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5456319" y="1031062"/>
              <a:ext cx="2103119" cy="83099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0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6" name="Straight Arrow Connector 55"/>
            <p:cNvCxnSpPr>
              <a:stCxn id="50" idx="0"/>
              <a:endCxn id="5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9" idx="1"/>
              <a:endCxn id="5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8" idx="2"/>
              <a:endCxn id="5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0" name="TextBox 59"/>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2" name="TextBox 61"/>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3" name="TextBox 62"/>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4" name="TextBox 63"/>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40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5" name="TextBox 64"/>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11" name="Oval 10"/>
          <p:cNvSpPr/>
          <p:nvPr/>
        </p:nvSpPr>
        <p:spPr>
          <a:xfrm>
            <a:off x="3824269" y="3317139"/>
            <a:ext cx="1106424" cy="1106424"/>
          </a:xfrm>
          <a:prstGeom prst="ellipse">
            <a:avLst/>
          </a:prstGeom>
          <a:solidFill>
            <a:srgbClr val="CB6792"/>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Rectangle 66"/>
          <p:cNvSpPr/>
          <p:nvPr/>
        </p:nvSpPr>
        <p:spPr>
          <a:xfrm>
            <a:off x="3610628" y="3511866"/>
            <a:ext cx="1482619" cy="714042"/>
          </a:xfrm>
          <a:prstGeom prst="rect">
            <a:avLst/>
          </a:prstGeom>
          <a:effectLst>
            <a:outerShdw blurRad="63500" dist="25400" dir="2700000" algn="tl" rotWithShape="0">
              <a:prstClr val="black">
                <a:alpha val="80000"/>
              </a:prstClr>
            </a:outerShdw>
          </a:effectLst>
        </p:spPr>
        <p:txBody>
          <a:bodyPr wrap="square">
            <a:spAutoFit/>
          </a:bodyPr>
          <a:lstStyle/>
          <a:p>
            <a:pPr marL="0" marR="0" lvl="0" indent="0" algn="ctr" defTabSz="914400" eaLnBrk="1" fontAlgn="auto" latinLnBrk="0" hangingPunct="1">
              <a:lnSpc>
                <a:spcPct val="60000"/>
              </a:lnSpc>
              <a:spcBef>
                <a:spcPts val="0"/>
              </a:spcBef>
              <a:spcAft>
                <a:spcPts val="0"/>
              </a:spcAft>
              <a:buClrTx/>
              <a:buSzTx/>
              <a:buFontTx/>
              <a:buNone/>
              <a:tabLst/>
              <a:defRPr/>
            </a:pPr>
            <a:r>
              <a:rPr kumimoji="0" lang="en-US" sz="44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A</a:t>
            </a:r>
            <a:r>
              <a:rPr kumimoji="0" lang="en-US" sz="20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a:p>
            <a:pPr marL="0" marR="0" lvl="0" indent="0" algn="ctr" defTabSz="91440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TRANSITION</a:t>
            </a:r>
            <a:r>
              <a:rPr kumimoji="0" lang="en-US" sz="20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p:txBody>
      </p:sp>
      <p:sp>
        <p:nvSpPr>
          <p:cNvPr id="34" name="TextBox 33"/>
          <p:cNvSpPr txBox="1"/>
          <p:nvPr/>
        </p:nvSpPr>
        <p:spPr>
          <a:xfrm>
            <a:off x="2028825" y="4374811"/>
            <a:ext cx="1018227"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6">
                    <a:lumMod val="40000"/>
                    <a:lumOff val="60000"/>
                  </a:schemeClr>
                </a:solidFill>
                <a:effectLst>
                  <a:outerShdw blurRad="50800" dist="38100" dir="2700000" algn="tl" rotWithShape="0">
                    <a:prstClr val="black">
                      <a:alpha val="40000"/>
                    </a:prstClr>
                  </a:outerShdw>
                </a:effectLst>
                <a:uLnTx/>
                <a:uFillTx/>
              </a:rPr>
              <a:t>2015</a:t>
            </a:r>
          </a:p>
        </p:txBody>
      </p:sp>
      <p:sp>
        <p:nvSpPr>
          <p:cNvPr id="66" name="TextBox 65"/>
          <p:cNvSpPr txBox="1"/>
          <p:nvPr/>
        </p:nvSpPr>
        <p:spPr>
          <a:xfrm>
            <a:off x="1638200" y="2132429"/>
            <a:ext cx="8280711"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THIS ENSURED A GRADUAL TRANSITION FOR TRIBES ADJUSTING TO THE EFFECTS OF THE NEW FORMULA.</a:t>
            </a:r>
          </a:p>
        </p:txBody>
      </p:sp>
    </p:spTree>
    <p:extLst>
      <p:ext uri="{BB962C8B-B14F-4D97-AF65-F5344CB8AC3E}">
        <p14:creationId xmlns:p14="http://schemas.microsoft.com/office/powerpoint/2010/main" val="583575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
        <p159:morph option="byObject"/>
      </p:transition>
    </mc:Choice>
    <mc:Fallback xmlns="">
      <p:transition spd="slow" advClick="0" advTm="500">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grpSp>
        <p:nvGrpSpPr>
          <p:cNvPr id="43" name="Group 42"/>
          <p:cNvGrpSpPr>
            <a:grpSpLocks noChangeAspect="1"/>
          </p:cNvGrpSpPr>
          <p:nvPr/>
        </p:nvGrpSpPr>
        <p:grpSpPr>
          <a:xfrm>
            <a:off x="3627546" y="3359573"/>
            <a:ext cx="4888474" cy="2743200"/>
            <a:chOff x="2051720" y="395000"/>
            <a:chExt cx="9893357" cy="5551724"/>
          </a:xfrm>
        </p:grpSpPr>
        <p:sp>
          <p:nvSpPr>
            <p:cNvPr id="45" name="Oval 44"/>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7" name="Oval 46"/>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5454217" y="1031060"/>
              <a:ext cx="2105221" cy="83099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6" name="Straight Arrow Connector 55"/>
            <p:cNvCxnSpPr>
              <a:stCxn id="50" idx="0"/>
              <a:endCxn id="5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9" idx="1"/>
              <a:endCxn id="5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8" idx="2"/>
              <a:endCxn id="5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0" name="TextBox 59"/>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2" name="TextBox 61"/>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3" name="TextBox 62"/>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4" name="TextBox 63"/>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40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5" name="TextBox 64"/>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11" name="Oval 10"/>
          <p:cNvSpPr/>
          <p:nvPr/>
        </p:nvSpPr>
        <p:spPr>
          <a:xfrm>
            <a:off x="3791081" y="3360020"/>
            <a:ext cx="868680" cy="868680"/>
          </a:xfrm>
          <a:prstGeom prst="ellipse">
            <a:avLst/>
          </a:prstGeom>
          <a:solidFill>
            <a:srgbClr val="D0759C"/>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Rectangle 66"/>
          <p:cNvSpPr/>
          <p:nvPr/>
        </p:nvSpPr>
        <p:spPr>
          <a:xfrm>
            <a:off x="3483527" y="3606914"/>
            <a:ext cx="1482619" cy="512448"/>
          </a:xfrm>
          <a:prstGeom prst="rect">
            <a:avLst/>
          </a:prstGeom>
          <a:effectLst>
            <a:outerShdw blurRad="63500" dist="25400" dir="2700000" algn="tl" rotWithShape="0">
              <a:prstClr val="black">
                <a:alpha val="80000"/>
              </a:prstClr>
            </a:outerShdw>
          </a:effectLst>
        </p:spPr>
        <p:txBody>
          <a:bodyPr wrap="square">
            <a:spAutoFit/>
          </a:bodyPr>
          <a:lstStyle/>
          <a:p>
            <a:pPr marL="0" marR="0" lvl="0" indent="0" algn="ctr" defTabSz="914400" eaLnBrk="1" fontAlgn="auto" latinLnBrk="0" hangingPunct="1">
              <a:lnSpc>
                <a:spcPct val="42000"/>
              </a:lnSpc>
              <a:spcBef>
                <a:spcPts val="0"/>
              </a:spcBef>
              <a:spcAft>
                <a:spcPts val="0"/>
              </a:spcAft>
              <a:buClrTx/>
              <a:buSzTx/>
              <a:buFontTx/>
              <a:buNone/>
              <a:tabLst/>
              <a:defRPr/>
            </a:pPr>
            <a:r>
              <a:rPr kumimoji="0" lang="en-US" sz="33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A</a:t>
            </a:r>
            <a:r>
              <a:rPr kumimoji="0" lang="en-US" sz="32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a:p>
            <a:pPr marL="0" marR="0" lvl="0" indent="0" algn="ctr" defTabSz="914400" eaLnBrk="1" fontAlgn="auto" latinLnBrk="0" hangingPunct="1">
              <a:lnSpc>
                <a:spcPct val="42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TRANSITION</a:t>
            </a:r>
            <a:r>
              <a:rPr kumimoji="0" lang="en-US" sz="3200" b="0" i="0" u="none" strike="noStrike" kern="0" cap="none" spc="0" normalizeH="0" baseline="0" noProof="0" dirty="0">
                <a:ln>
                  <a:noFill/>
                </a:ln>
                <a:solidFill>
                  <a:srgbClr val="FFE9E1"/>
                </a:solidFill>
                <a:effectLst>
                  <a:outerShdw blurRad="50800" dist="38100" dir="2700000" algn="tl" rotWithShape="0">
                    <a:prstClr val="black">
                      <a:alpha val="40000"/>
                    </a:prstClr>
                  </a:outerShdw>
                </a:effectLst>
                <a:uLnTx/>
                <a:uFillTx/>
              </a:rPr>
              <a:t> </a:t>
            </a:r>
          </a:p>
        </p:txBody>
      </p:sp>
      <p:sp>
        <p:nvSpPr>
          <p:cNvPr id="34" name="TextBox 33"/>
          <p:cNvSpPr txBox="1"/>
          <p:nvPr/>
        </p:nvSpPr>
        <p:spPr>
          <a:xfrm>
            <a:off x="2028825" y="4374811"/>
            <a:ext cx="1018227"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6">
                    <a:lumMod val="40000"/>
                    <a:lumOff val="60000"/>
                  </a:schemeClr>
                </a:solidFill>
                <a:effectLst>
                  <a:outerShdw blurRad="50800" dist="38100" dir="2700000" algn="tl" rotWithShape="0">
                    <a:prstClr val="black">
                      <a:alpha val="40000"/>
                    </a:prstClr>
                  </a:outerShdw>
                </a:effectLst>
                <a:uLnTx/>
                <a:uFillTx/>
              </a:rPr>
              <a:t>2016</a:t>
            </a:r>
          </a:p>
        </p:txBody>
      </p:sp>
      <p:sp>
        <p:nvSpPr>
          <p:cNvPr id="66" name="TextBox 65"/>
          <p:cNvSpPr txBox="1"/>
          <p:nvPr/>
        </p:nvSpPr>
        <p:spPr>
          <a:xfrm>
            <a:off x="1638200" y="2132429"/>
            <a:ext cx="8280711"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THIS ENSURED A GRADUAL TRANSITION FOR TRIBES ADJUSTING TO THE EFFECTS OF THE NEW FORMULA.</a:t>
            </a:r>
          </a:p>
        </p:txBody>
      </p:sp>
    </p:spTree>
    <p:extLst>
      <p:ext uri="{BB962C8B-B14F-4D97-AF65-F5344CB8AC3E}">
        <p14:creationId xmlns:p14="http://schemas.microsoft.com/office/powerpoint/2010/main" val="836028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500">
        <p159:morph option="byObject"/>
      </p:transition>
    </mc:Choice>
    <mc:Fallback xmlns="">
      <p:transition spd="slow" advClick="0" advTm="500">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7" name="TextBox 6"/>
          <p:cNvSpPr txBox="1"/>
          <p:nvPr/>
        </p:nvSpPr>
        <p:spPr>
          <a:xfrm>
            <a:off x="3653567" y="667714"/>
            <a:ext cx="4389929"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2">
                    <a:lumMod val="40000"/>
                    <a:lumOff val="60000"/>
                  </a:schemeClr>
                </a:solidFill>
                <a:effectLst>
                  <a:outerShdw blurRad="50800" dist="38100" dir="2700000" algn="tl" rotWithShape="0">
                    <a:prstClr val="black">
                      <a:alpha val="40000"/>
                    </a:prstClr>
                  </a:outerShdw>
                </a:effectLst>
                <a:uLnTx/>
                <a:uFillTx/>
              </a:rPr>
              <a:t>TRANSITION FUNDING FROM 2011 LEVELS</a:t>
            </a:r>
          </a:p>
        </p:txBody>
      </p:sp>
      <p:sp>
        <p:nvSpPr>
          <p:cNvPr id="30" name="TextBox 29"/>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TODAY EVERY TRIBE RECEIVES 20% OF THEIR 2011 IRR TRIBAL SHARES AS TRANSITION FUNDING.</a:t>
            </a:r>
          </a:p>
        </p:txBody>
      </p:sp>
      <p:grpSp>
        <p:nvGrpSpPr>
          <p:cNvPr id="43" name="Group 42"/>
          <p:cNvGrpSpPr>
            <a:grpSpLocks noChangeAspect="1"/>
          </p:cNvGrpSpPr>
          <p:nvPr/>
        </p:nvGrpSpPr>
        <p:grpSpPr>
          <a:xfrm>
            <a:off x="3627546" y="3359573"/>
            <a:ext cx="4888474" cy="2743200"/>
            <a:chOff x="2051720" y="395000"/>
            <a:chExt cx="9893357" cy="5551724"/>
          </a:xfrm>
        </p:grpSpPr>
        <p:sp>
          <p:nvSpPr>
            <p:cNvPr id="45" name="Oval 44"/>
            <p:cNvSpPr/>
            <p:nvPr/>
          </p:nvSpPr>
          <p:spPr>
            <a:xfrm>
              <a:off x="23829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25898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7" name="Oval 46"/>
            <p:cNvSpPr/>
            <p:nvPr/>
          </p:nvSpPr>
          <p:spPr>
            <a:xfrm>
              <a:off x="8877126" y="395000"/>
              <a:ext cx="2194560" cy="2194560"/>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0"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9138672" y="849709"/>
              <a:ext cx="1668663"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SUPPLEMENTAL</a:t>
              </a:r>
            </a:p>
          </p:txBody>
        </p:sp>
        <p:sp>
          <p:nvSpPr>
            <p:cNvPr id="52" name="TextBox 5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REGION SHARES</a:t>
              </a:r>
            </a:p>
          </p:txBody>
        </p:sp>
        <p:sp>
          <p:nvSpPr>
            <p:cNvPr id="54" name="TextBox 53"/>
            <p:cNvSpPr txBox="1"/>
            <p:nvPr/>
          </p:nvSpPr>
          <p:spPr>
            <a:xfrm>
              <a:off x="5454217" y="1031060"/>
              <a:ext cx="2105221" cy="830998"/>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55" name="TextBox 54"/>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475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56" name="Straight Arrow Connector 55"/>
            <p:cNvCxnSpPr>
              <a:stCxn id="50" idx="0"/>
              <a:endCxn id="5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stCxn id="49" idx="1"/>
              <a:endCxn id="5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8" idx="2"/>
              <a:endCxn id="5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2051720" y="4439388"/>
              <a:ext cx="837089"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p:txBody>
        </p:sp>
        <p:sp>
          <p:nvSpPr>
            <p:cNvPr id="60" name="TextBox 59"/>
            <p:cNvSpPr txBox="1"/>
            <p:nvPr/>
          </p:nvSpPr>
          <p:spPr>
            <a:xfrm>
              <a:off x="3317444" y="4400752"/>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1" name="TextBox 60"/>
            <p:cNvSpPr txBox="1"/>
            <p:nvPr/>
          </p:nvSpPr>
          <p:spPr>
            <a:xfrm>
              <a:off x="5686718"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2" name="TextBox 61"/>
            <p:cNvSpPr txBox="1"/>
            <p:nvPr/>
          </p:nvSpPr>
          <p:spPr>
            <a:xfrm>
              <a:off x="6865912" y="4399807"/>
              <a:ext cx="785793"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C</a:t>
              </a:r>
            </a:p>
          </p:txBody>
        </p:sp>
        <p:sp>
          <p:nvSpPr>
            <p:cNvPr id="63" name="TextBox 62"/>
            <p:cNvSpPr txBox="1"/>
            <p:nvPr/>
          </p:nvSpPr>
          <p:spPr>
            <a:xfrm>
              <a:off x="8138425" y="4400751"/>
              <a:ext cx="696024"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t>
              </a:r>
            </a:p>
          </p:txBody>
        </p:sp>
        <p:sp>
          <p:nvSpPr>
            <p:cNvPr id="64" name="TextBox 63"/>
            <p:cNvSpPr txBox="1"/>
            <p:nvPr/>
          </p:nvSpPr>
          <p:spPr>
            <a:xfrm>
              <a:off x="9235186" y="4439388"/>
              <a:ext cx="2709891" cy="1507336"/>
            </a:xfrm>
            <a:prstGeom prst="rect">
              <a:avLst/>
            </a:prstGeom>
            <a:noFill/>
            <a:effectLst>
              <a:glow rad="101600">
                <a:schemeClr val="accent2">
                  <a:satMod val="175000"/>
                  <a:alpha val="40000"/>
                </a:schemeClr>
              </a:glow>
              <a:outerShdw blurRad="50800" dist="38100" dir="2700000" algn="tl" rotWithShape="0">
                <a:prstClr val="black">
                  <a:alpha val="80000"/>
                </a:prstClr>
              </a:outerShdw>
            </a:effectLst>
          </p:spPr>
          <p:txBody>
            <a:bodyPr wrap="square" rtlCol="0">
              <a:normAutofit fontScale="40000" lnSpcReduction="20000"/>
            </a:bodyPr>
            <a:lstStyle/>
            <a:p>
              <a:pPr marL="0" marR="0" lvl="0" indent="0" algn="ctr" defTabSz="914400" eaLnBrk="1" fontAlgn="auto" latinLnBrk="0" hangingPunct="1">
                <a:lnSpc>
                  <a:spcPct val="75000"/>
                </a:lnSpc>
                <a:spcBef>
                  <a:spcPts val="0"/>
                </a:spcBef>
                <a:spcAft>
                  <a:spcPts val="0"/>
                </a:spcAft>
                <a:buClrTx/>
                <a:buSzTx/>
                <a:buFontTx/>
                <a:buNone/>
                <a:tabLst/>
                <a:defRPr/>
              </a:pPr>
              <a:r>
                <a:rPr kumimoji="0" lang="en-US" sz="6000" b="1" i="0" u="none" strike="noStrike" kern="0" cap="none" spc="0" normalizeH="0" baseline="0" noProof="0" dirty="0">
                  <a:ln>
                    <a:solidFill>
                      <a:schemeClr val="accent2">
                        <a:lumMod val="50000"/>
                      </a:schemeClr>
                    </a:solidFill>
                  </a:ln>
                  <a:solidFill>
                    <a:schemeClr val="accent2">
                      <a:lumMod val="60000"/>
                      <a:lumOff val="40000"/>
                    </a:schemeClr>
                  </a:solidFill>
                  <a:effectLst/>
                  <a:uLnTx/>
                  <a:uFillTx/>
                </a:rPr>
                <a:t>TRIBAL SHARES</a:t>
              </a:r>
            </a:p>
          </p:txBody>
        </p:sp>
        <p:sp>
          <p:nvSpPr>
            <p:cNvPr id="65" name="TextBox 64"/>
            <p:cNvSpPr txBox="1"/>
            <p:nvPr/>
          </p:nvSpPr>
          <p:spPr>
            <a:xfrm>
              <a:off x="4458585" y="4439388"/>
              <a:ext cx="798617" cy="1446550"/>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55000" lnSpcReduction="20000"/>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grpSp>
      <p:sp>
        <p:nvSpPr>
          <p:cNvPr id="34" name="TextBox 33"/>
          <p:cNvSpPr txBox="1"/>
          <p:nvPr/>
        </p:nvSpPr>
        <p:spPr>
          <a:xfrm>
            <a:off x="2028825" y="4374811"/>
            <a:ext cx="1348446"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chemeClr val="accent6">
                    <a:lumMod val="40000"/>
                    <a:lumOff val="60000"/>
                  </a:schemeClr>
                </a:solidFill>
                <a:effectLst>
                  <a:outerShdw blurRad="50800" dist="38100" dir="2700000" algn="tl" rotWithShape="0">
                    <a:prstClr val="black">
                      <a:alpha val="40000"/>
                    </a:prstClr>
                  </a:outerShdw>
                </a:effectLst>
                <a:uLnTx/>
                <a:uFillTx/>
              </a:rPr>
              <a:t>TODAY</a:t>
            </a:r>
          </a:p>
        </p:txBody>
      </p:sp>
      <p:sp>
        <p:nvSpPr>
          <p:cNvPr id="31" name="Action Button: Go Forward or Next 30">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32" name="Action Button: Go Back or Previous 31">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211844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p:cNvSpPr/>
          <p:nvPr/>
        </p:nvSpPr>
        <p:spPr>
          <a:xfrm>
            <a:off x="4811854" y="817445"/>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TRANSITION EXAMPLE</a:t>
            </a: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3" name="TextBox 42"/>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TODAY EVERY TRIBE RECEIVES 20% OF THEIR 2011 IRR TRIBAL SHARES AS TRANSITION FUNDING.</a:t>
            </a:r>
          </a:p>
        </p:txBody>
      </p:sp>
      <p:sp>
        <p:nvSpPr>
          <p:cNvPr id="30" name="Rectangle 29"/>
          <p:cNvSpPr/>
          <p:nvPr/>
        </p:nvSpPr>
        <p:spPr>
          <a:xfrm>
            <a:off x="6186954" y="2200472"/>
            <a:ext cx="113845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 OF</a:t>
            </a:r>
          </a:p>
        </p:txBody>
      </p:sp>
    </p:spTree>
    <p:extLst>
      <p:ext uri="{BB962C8B-B14F-4D97-AF65-F5344CB8AC3E}">
        <p14:creationId xmlns:p14="http://schemas.microsoft.com/office/powerpoint/2010/main" val="1895118419"/>
      </p:ext>
    </p:extLst>
  </p:cSld>
  <p:clrMapOvr>
    <a:masterClrMapping/>
  </p:clrMapOvr>
  <mc:AlternateContent xmlns:mc="http://schemas.openxmlformats.org/markup-compatibility/2006" xmlns:p14="http://schemas.microsoft.com/office/powerpoint/2010/main">
    <mc:Choice Requires="p14">
      <p:transition spd="slow" p14:dur="1500" advClick="0" advTm="0">
        <p:fade/>
      </p:transition>
    </mc:Choice>
    <mc:Fallback xmlns="">
      <p:transition spd="slow" advClick="0" advTm="0">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p:cNvSpPr/>
          <p:nvPr/>
        </p:nvSpPr>
        <p:spPr>
          <a:xfrm>
            <a:off x="4811854" y="817445"/>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TRANSITION EXAMPLE</a:t>
            </a: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3" name="TextBox 42"/>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TODAY EVERY TRIBE RECEIVES 20% OF THEIR 2011 IRR TRIBAL SHARES AS TRANSITION FUNDING.</a:t>
            </a:r>
          </a:p>
        </p:txBody>
      </p:sp>
      <p:sp>
        <p:nvSpPr>
          <p:cNvPr id="44" name="TextBox 43"/>
          <p:cNvSpPr txBox="1"/>
          <p:nvPr/>
        </p:nvSpPr>
        <p:spPr>
          <a:xfrm>
            <a:off x="2345610" y="3653194"/>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IF A TRIBE RECEIVED $1,000,000 IN 2011, THE TRIBE WOULD RECEIVE </a:t>
            </a:r>
            <a:r>
              <a:rPr kumimoji="0" lang="en-US" sz="2400" i="0" u="none" strike="noStrike" kern="0" cap="none" spc="0" normalizeH="0" baseline="0" noProof="0" dirty="0">
                <a:ln>
                  <a:noFill/>
                </a:ln>
                <a:solidFill>
                  <a:srgbClr val="3C3B45"/>
                </a:solidFill>
                <a:effectLst/>
                <a:uLnTx/>
                <a:uFillTx/>
              </a:rPr>
              <a:t>$160,000 AS TRANSITION FUNDING. </a:t>
            </a:r>
          </a:p>
        </p:txBody>
      </p:sp>
      <p:sp>
        <p:nvSpPr>
          <p:cNvPr id="19" name="Rectangle 18"/>
          <p:cNvSpPr/>
          <p:nvPr/>
        </p:nvSpPr>
        <p:spPr>
          <a:xfrm>
            <a:off x="5180844" y="3653194"/>
            <a:ext cx="165141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$1,000,000 </a:t>
            </a:r>
          </a:p>
        </p:txBody>
      </p:sp>
      <p:sp>
        <p:nvSpPr>
          <p:cNvPr id="30" name="Rectangle 29"/>
          <p:cNvSpPr/>
          <p:nvPr/>
        </p:nvSpPr>
        <p:spPr>
          <a:xfrm>
            <a:off x="6189591" y="2200472"/>
            <a:ext cx="113845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 OF</a:t>
            </a:r>
          </a:p>
        </p:txBody>
      </p:sp>
    </p:spTree>
    <p:extLst>
      <p:ext uri="{BB962C8B-B14F-4D97-AF65-F5344CB8AC3E}">
        <p14:creationId xmlns:p14="http://schemas.microsoft.com/office/powerpoint/2010/main" val="38537101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4500">
        <p159:morph option="byObject"/>
      </p:transition>
    </mc:Choice>
    <mc:Fallback xmlns="">
      <p:transition spd="slow" advClick="0" advTm="45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1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p:cNvSpPr/>
          <p:nvPr/>
        </p:nvSpPr>
        <p:spPr>
          <a:xfrm>
            <a:off x="4811854" y="817445"/>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TRANSITION EXAMPLE</a:t>
            </a: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3" name="TextBox 42"/>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TODAY EVERY TRIBE RECEIVES 20% OF THEIR 2011 IRR TRIBAL SHARES AS TRANSITION FUNDING.</a:t>
            </a:r>
          </a:p>
        </p:txBody>
      </p:sp>
      <p:sp>
        <p:nvSpPr>
          <p:cNvPr id="44" name="TextBox 43"/>
          <p:cNvSpPr txBox="1"/>
          <p:nvPr/>
        </p:nvSpPr>
        <p:spPr>
          <a:xfrm>
            <a:off x="2345610" y="3653194"/>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IF A TRIBE RECEIVED $1,000,000 IN 2011, THE TRIBE WOULD RECEIVE </a:t>
            </a:r>
            <a:r>
              <a:rPr kumimoji="0" lang="en-US" sz="2400" i="0" u="none" strike="noStrike" kern="0" cap="none" spc="0" normalizeH="0" baseline="0" noProof="0" dirty="0">
                <a:ln>
                  <a:noFill/>
                </a:ln>
                <a:solidFill>
                  <a:srgbClr val="3C3B45"/>
                </a:solidFill>
                <a:effectLst/>
                <a:uLnTx/>
                <a:uFillTx/>
              </a:rPr>
              <a:t>$160,000 AS TRANSITION FUNDING. </a:t>
            </a:r>
          </a:p>
        </p:txBody>
      </p:sp>
      <p:sp>
        <p:nvSpPr>
          <p:cNvPr id="11" name="Rectangle 10"/>
          <p:cNvSpPr/>
          <p:nvPr/>
        </p:nvSpPr>
        <p:spPr>
          <a:xfrm>
            <a:off x="6472422" y="4985443"/>
            <a:ext cx="1418978"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$200,000 </a:t>
            </a:r>
          </a:p>
        </p:txBody>
      </p:sp>
      <p:sp>
        <p:nvSpPr>
          <p:cNvPr id="19" name="Rectangle 18"/>
          <p:cNvSpPr/>
          <p:nvPr/>
        </p:nvSpPr>
        <p:spPr>
          <a:xfrm>
            <a:off x="4731901" y="4989737"/>
            <a:ext cx="165141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$1,000,000 </a:t>
            </a:r>
          </a:p>
        </p:txBody>
      </p:sp>
      <p:sp>
        <p:nvSpPr>
          <p:cNvPr id="30" name="Rectangle 29"/>
          <p:cNvSpPr/>
          <p:nvPr/>
        </p:nvSpPr>
        <p:spPr>
          <a:xfrm>
            <a:off x="3690160" y="4989042"/>
            <a:ext cx="1138453"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 OF</a:t>
            </a:r>
          </a:p>
        </p:txBody>
      </p:sp>
      <p:sp>
        <p:nvSpPr>
          <p:cNvPr id="45" name="Rectangle 44"/>
          <p:cNvSpPr/>
          <p:nvPr/>
        </p:nvSpPr>
        <p:spPr>
          <a:xfrm>
            <a:off x="6242153" y="4989737"/>
            <a:ext cx="338554"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a:t>
            </a:r>
          </a:p>
        </p:txBody>
      </p:sp>
    </p:spTree>
    <p:extLst>
      <p:ext uri="{BB962C8B-B14F-4D97-AF65-F5344CB8AC3E}">
        <p14:creationId xmlns:p14="http://schemas.microsoft.com/office/powerpoint/2010/main" val="21368390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p:cNvSpPr/>
          <p:nvPr/>
        </p:nvSpPr>
        <p:spPr>
          <a:xfrm>
            <a:off x="4811854" y="817445"/>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TRANSITION EXAMPLE</a:t>
            </a: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3" name="TextBox 42"/>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TODAY EVERY TRIBE </a:t>
            </a:r>
            <a:r>
              <a:rPr kumimoji="0" lang="en-US" sz="2400" i="0" u="none" strike="noStrike" kern="0" cap="none" spc="0" normalizeH="0" baseline="0" noProof="0" dirty="0">
                <a:ln>
                  <a:noFill/>
                </a:ln>
                <a:solidFill>
                  <a:srgbClr val="F8CBAD"/>
                </a:solidFill>
                <a:effectLst/>
                <a:uLnTx/>
                <a:uFillTx/>
              </a:rPr>
              <a:t>R</a:t>
            </a:r>
            <a:r>
              <a:rPr kumimoji="0" lang="en-US" sz="2400" i="0" u="none" strike="noStrike" kern="0" cap="none" spc="0" normalizeH="0" baseline="0" noProof="0" dirty="0">
                <a:ln>
                  <a:noFill/>
                </a:ln>
                <a:solidFill>
                  <a:schemeClr val="accent2">
                    <a:lumMod val="40000"/>
                    <a:lumOff val="60000"/>
                  </a:schemeClr>
                </a:solidFill>
                <a:effectLst/>
                <a:uLnTx/>
                <a:uFillTx/>
              </a:rPr>
              <a:t>ECEIVES 20% OF THEIR 2011 IRR TRIBAL SHARES AS TRANSITION FUNDING.</a:t>
            </a:r>
          </a:p>
        </p:txBody>
      </p:sp>
      <p:sp>
        <p:nvSpPr>
          <p:cNvPr id="44" name="TextBox 43"/>
          <p:cNvSpPr txBox="1"/>
          <p:nvPr/>
        </p:nvSpPr>
        <p:spPr>
          <a:xfrm>
            <a:off x="2345610" y="3653194"/>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8CBAD"/>
                </a:solidFill>
                <a:effectLst/>
                <a:uLnTx/>
                <a:uFillTx/>
              </a:rPr>
              <a:t>IF A TRIBE RECEIVED $1,000,000 IN 2011, THE TRIBE WOULD RECEIVE</a:t>
            </a:r>
            <a:r>
              <a:rPr kumimoji="0" lang="en-US" sz="2400" i="0" u="none" strike="noStrike" kern="0" cap="none" spc="0" normalizeH="0" baseline="0" noProof="0" dirty="0">
                <a:ln>
                  <a:noFill/>
                </a:ln>
                <a:solidFill>
                  <a:srgbClr val="3C3B45"/>
                </a:solidFill>
                <a:effectLst/>
                <a:uLnTx/>
                <a:uFillTx/>
              </a:rPr>
              <a:t> $160,000 AS TRANSITION FUNDING. </a:t>
            </a:r>
          </a:p>
        </p:txBody>
      </p:sp>
      <p:sp>
        <p:nvSpPr>
          <p:cNvPr id="7" name="Rectangle 6"/>
          <p:cNvSpPr/>
          <p:nvPr/>
        </p:nvSpPr>
        <p:spPr>
          <a:xfrm>
            <a:off x="5722905" y="4007263"/>
            <a:ext cx="374493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  AS TRANSITION FUNDING. </a:t>
            </a:r>
          </a:p>
        </p:txBody>
      </p:sp>
      <p:sp>
        <p:nvSpPr>
          <p:cNvPr id="11" name="Rectangle 10"/>
          <p:cNvSpPr/>
          <p:nvPr/>
        </p:nvSpPr>
        <p:spPr>
          <a:xfrm>
            <a:off x="4637387" y="4015812"/>
            <a:ext cx="1418978"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$200,000 </a:t>
            </a:r>
          </a:p>
        </p:txBody>
      </p:sp>
    </p:spTree>
    <p:extLst>
      <p:ext uri="{BB962C8B-B14F-4D97-AF65-F5344CB8AC3E}">
        <p14:creationId xmlns:p14="http://schemas.microsoft.com/office/powerpoint/2010/main" val="2810322850"/>
      </p:ext>
    </p:extLst>
  </p:cSld>
  <p:clrMapOvr>
    <a:masterClrMapping/>
  </p:clrMapOvr>
  <mc:AlternateContent xmlns:mc="http://schemas.openxmlformats.org/markup-compatibility/2006" xmlns:p159="http://schemas.microsoft.com/office/powerpoint/2015/09/main">
    <mc:Choice Requires="p159">
      <p:transition spd="slow" advClick="0" advTm="2000">
        <p159:morph option="byObject"/>
      </p:transition>
    </mc:Choice>
    <mc:Fallback xmlns="">
      <p:transitio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p:cNvSpPr/>
          <p:nvPr/>
        </p:nvSpPr>
        <p:spPr>
          <a:xfrm>
            <a:off x="4811854" y="817445"/>
            <a:ext cx="2245787" cy="790119"/>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TRANSITION EXAMPLE</a:t>
            </a:r>
          </a:p>
        </p:txBody>
      </p:sp>
      <p:sp>
        <p:nvSpPr>
          <p:cNvPr id="38" name="Oval 37"/>
          <p:cNvSpPr/>
          <p:nvPr/>
        </p:nvSpPr>
        <p:spPr>
          <a:xfrm>
            <a:off x="1608282" y="395000"/>
            <a:ext cx="1755648" cy="1755648"/>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TextBox 39"/>
          <p:cNvSpPr txBox="1"/>
          <p:nvPr/>
        </p:nvSpPr>
        <p:spPr>
          <a:xfrm>
            <a:off x="1815191" y="627795"/>
            <a:ext cx="1338828" cy="1292662"/>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
        <p:nvSpPr>
          <p:cNvPr id="43" name="TextBox 42"/>
          <p:cNvSpPr txBox="1"/>
          <p:nvPr/>
        </p:nvSpPr>
        <p:spPr>
          <a:xfrm>
            <a:off x="2285580" y="2201087"/>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8CBAD"/>
                </a:solidFill>
                <a:effectLst/>
                <a:uLnTx/>
                <a:uFillTx/>
              </a:rPr>
              <a:t>TODAY EVERY TRIBE RECEIVES 20% OF THEIR 2011 IRR TRIBAL SHARES AS TRANSITION FUNDING.</a:t>
            </a:r>
          </a:p>
        </p:txBody>
      </p:sp>
      <p:sp>
        <p:nvSpPr>
          <p:cNvPr id="12" name="Action Button: Go Forward or Next 1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3" name="Action Button: Go Back or Previous 12">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5" name="TextBox 14"/>
          <p:cNvSpPr txBox="1"/>
          <p:nvPr/>
        </p:nvSpPr>
        <p:spPr>
          <a:xfrm>
            <a:off x="2429911" y="5052945"/>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dirty="0">
                <a:solidFill>
                  <a:srgbClr val="F8CBAD"/>
                </a:solidFill>
              </a:rPr>
              <a:t>THE TOTAL TRANSITION FUNDING AMOUNT FOR ALL TRIBES IS APPROXIMATELY $70,000,000</a:t>
            </a:r>
            <a:r>
              <a:rPr kumimoji="0" lang="en-US" sz="2400" i="0" u="none" strike="noStrike" kern="0" cap="none" spc="0" normalizeH="0" baseline="0" noProof="0" dirty="0">
                <a:ln>
                  <a:noFill/>
                </a:ln>
                <a:solidFill>
                  <a:srgbClr val="F8CBAD"/>
                </a:solidFill>
                <a:effectLst/>
                <a:uLnTx/>
                <a:uFillTx/>
              </a:rPr>
              <a:t>.</a:t>
            </a:r>
          </a:p>
        </p:txBody>
      </p:sp>
      <p:sp>
        <p:nvSpPr>
          <p:cNvPr id="18" name="TextBox 17">
            <a:extLst>
              <a:ext uri="{FF2B5EF4-FFF2-40B4-BE49-F238E27FC236}">
                <a16:creationId xmlns:a16="http://schemas.microsoft.com/office/drawing/2014/main" id="{03C4F39D-E4DC-4D49-A565-17FA2C03C23E}"/>
              </a:ext>
            </a:extLst>
          </p:cNvPr>
          <p:cNvSpPr txBox="1"/>
          <p:nvPr/>
        </p:nvSpPr>
        <p:spPr>
          <a:xfrm>
            <a:off x="2345610" y="3653194"/>
            <a:ext cx="708661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rgbClr val="F8CBAD"/>
                </a:solidFill>
                <a:effectLst/>
                <a:uLnTx/>
                <a:uFillTx/>
              </a:rPr>
              <a:t>IF A TRIBE RECEIVED $1,000,000 IN 2011, THE TRIBE WOULD RECEIVE</a:t>
            </a:r>
            <a:r>
              <a:rPr kumimoji="0" lang="en-US" sz="2400" i="0" u="none" strike="noStrike" kern="0" cap="none" spc="0" normalizeH="0" baseline="0" noProof="0" dirty="0">
                <a:ln>
                  <a:noFill/>
                </a:ln>
                <a:solidFill>
                  <a:srgbClr val="3C3B45"/>
                </a:solidFill>
                <a:effectLst/>
                <a:uLnTx/>
                <a:uFillTx/>
              </a:rPr>
              <a:t> $160,000 AS TRANSITION FUNDING. </a:t>
            </a:r>
          </a:p>
        </p:txBody>
      </p:sp>
      <p:sp>
        <p:nvSpPr>
          <p:cNvPr id="19" name="Rectangle 18">
            <a:extLst>
              <a:ext uri="{FF2B5EF4-FFF2-40B4-BE49-F238E27FC236}">
                <a16:creationId xmlns:a16="http://schemas.microsoft.com/office/drawing/2014/main" id="{BA2813E0-8E55-42F8-90B4-22F5E4A91104}"/>
              </a:ext>
            </a:extLst>
          </p:cNvPr>
          <p:cNvSpPr/>
          <p:nvPr/>
        </p:nvSpPr>
        <p:spPr>
          <a:xfrm>
            <a:off x="5722905" y="4007263"/>
            <a:ext cx="374493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  AS TRANSITION FUNDING. </a:t>
            </a:r>
          </a:p>
        </p:txBody>
      </p:sp>
      <p:sp>
        <p:nvSpPr>
          <p:cNvPr id="20" name="Rectangle 19">
            <a:extLst>
              <a:ext uri="{FF2B5EF4-FFF2-40B4-BE49-F238E27FC236}">
                <a16:creationId xmlns:a16="http://schemas.microsoft.com/office/drawing/2014/main" id="{ADEA382D-91B3-452A-8CC5-604E3B0883A9}"/>
              </a:ext>
            </a:extLst>
          </p:cNvPr>
          <p:cNvSpPr/>
          <p:nvPr/>
        </p:nvSpPr>
        <p:spPr>
          <a:xfrm>
            <a:off x="4637387" y="4015812"/>
            <a:ext cx="1418978"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i="0" u="none" strike="noStrike" kern="0" cap="none" spc="0" normalizeH="0" baseline="0" noProof="0" dirty="0">
                <a:ln>
                  <a:noFill/>
                </a:ln>
                <a:solidFill>
                  <a:schemeClr val="accent2">
                    <a:lumMod val="40000"/>
                    <a:lumOff val="60000"/>
                  </a:schemeClr>
                </a:solidFill>
                <a:effectLst/>
                <a:uLnTx/>
                <a:uFillTx/>
              </a:rPr>
              <a:t>$200,000 </a:t>
            </a:r>
          </a:p>
        </p:txBody>
      </p:sp>
    </p:spTree>
    <p:extLst>
      <p:ext uri="{BB962C8B-B14F-4D97-AF65-F5344CB8AC3E}">
        <p14:creationId xmlns:p14="http://schemas.microsoft.com/office/powerpoint/2010/main" val="306173037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41" name="Oval 40"/>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Oval 41"/>
          <p:cNvSpPr/>
          <p:nvPr/>
        </p:nvSpPr>
        <p:spPr>
          <a:xfrm>
            <a:off x="1733381" y="2468880"/>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Teardrop 38"/>
          <p:cNvSpPr/>
          <p:nvPr/>
        </p:nvSpPr>
        <p:spPr>
          <a:xfrm rot="13520917">
            <a:off x="4755511" y="1188719"/>
            <a:ext cx="4480560" cy="4480560"/>
          </a:xfrm>
          <a:prstGeom prst="teardrop">
            <a:avLst>
              <a:gd name="adj" fmla="val 54589"/>
            </a:avLst>
          </a:pr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Freeform: Shape 39"/>
          <p:cNvSpPr/>
          <p:nvPr/>
        </p:nvSpPr>
        <p:spPr>
          <a:xfrm>
            <a:off x="1737114" y="2468879"/>
            <a:ext cx="1918971" cy="1920240"/>
          </a:xfrm>
          <a:custGeom>
            <a:avLst/>
            <a:gdLst>
              <a:gd name="connsiteX0" fmla="*/ 958851 w 1918971"/>
              <a:gd name="connsiteY0" fmla="*/ 0 h 1920240"/>
              <a:gd name="connsiteX1" fmla="*/ 1152349 w 1918971"/>
              <a:gd name="connsiteY1" fmla="*/ 19506 h 1920240"/>
              <a:gd name="connsiteX2" fmla="*/ 1205902 w 1918971"/>
              <a:gd name="connsiteY2" fmla="*/ 36130 h 1920240"/>
              <a:gd name="connsiteX3" fmla="*/ 1864527 w 1918971"/>
              <a:gd name="connsiteY3" fmla="*/ 643793 h 1920240"/>
              <a:gd name="connsiteX4" fmla="*/ 1875806 w 1918971"/>
              <a:gd name="connsiteY4" fmla="*/ 674610 h 1920240"/>
              <a:gd name="connsiteX5" fmla="*/ 1918971 w 1918971"/>
              <a:gd name="connsiteY5" fmla="*/ 960120 h 1920240"/>
              <a:gd name="connsiteX6" fmla="*/ 1875806 w 1918971"/>
              <a:gd name="connsiteY6" fmla="*/ 1245631 h 1920240"/>
              <a:gd name="connsiteX7" fmla="*/ 1845692 w 1918971"/>
              <a:gd name="connsiteY7" fmla="*/ 1327909 h 1920240"/>
              <a:gd name="connsiteX8" fmla="*/ 1342878 w 1918971"/>
              <a:gd name="connsiteY8" fmla="*/ 1839196 h 1920240"/>
              <a:gd name="connsiteX9" fmla="*/ 1332573 w 1918971"/>
              <a:gd name="connsiteY9" fmla="*/ 1844789 h 1920240"/>
              <a:gd name="connsiteX10" fmla="*/ 958851 w 1918971"/>
              <a:gd name="connsiteY10" fmla="*/ 1920240 h 1920240"/>
              <a:gd name="connsiteX11" fmla="*/ 3688 w 1918971"/>
              <a:gd name="connsiteY11" fmla="*/ 1058287 h 1920240"/>
              <a:gd name="connsiteX12" fmla="*/ 0 w 1918971"/>
              <a:gd name="connsiteY12" fmla="*/ 985250 h 1920240"/>
              <a:gd name="connsiteX13" fmla="*/ 1625 w 1918971"/>
              <a:gd name="connsiteY13" fmla="*/ 902809 h 1920240"/>
              <a:gd name="connsiteX14" fmla="*/ 3688 w 1918971"/>
              <a:gd name="connsiteY14" fmla="*/ 861953 h 1920240"/>
              <a:gd name="connsiteX15" fmla="*/ 958851 w 1918971"/>
              <a:gd name="connsiteY15"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8971" h="1920240">
                <a:moveTo>
                  <a:pt x="958851" y="0"/>
                </a:moveTo>
                <a:cubicBezTo>
                  <a:pt x="1025134" y="0"/>
                  <a:pt x="1089847" y="6717"/>
                  <a:pt x="1152349" y="19506"/>
                </a:cubicBezTo>
                <a:lnTo>
                  <a:pt x="1205902" y="36130"/>
                </a:lnTo>
                <a:lnTo>
                  <a:pt x="1864527" y="643793"/>
                </a:lnTo>
                <a:lnTo>
                  <a:pt x="1875806" y="674610"/>
                </a:lnTo>
                <a:cubicBezTo>
                  <a:pt x="1903859" y="764802"/>
                  <a:pt x="1918971" y="860696"/>
                  <a:pt x="1918971" y="960120"/>
                </a:cubicBezTo>
                <a:cubicBezTo>
                  <a:pt x="1918971" y="1059544"/>
                  <a:pt x="1903859" y="1155438"/>
                  <a:pt x="1875806" y="1245631"/>
                </a:cubicBezTo>
                <a:lnTo>
                  <a:pt x="1845692" y="1327909"/>
                </a:lnTo>
                <a:lnTo>
                  <a:pt x="1342878" y="1839196"/>
                </a:lnTo>
                <a:lnTo>
                  <a:pt x="1332573" y="1844789"/>
                </a:lnTo>
                <a:cubicBezTo>
                  <a:pt x="1217706" y="1893374"/>
                  <a:pt x="1091416" y="1920240"/>
                  <a:pt x="958851" y="1920240"/>
                </a:cubicBezTo>
                <a:cubicBezTo>
                  <a:pt x="461732" y="1920240"/>
                  <a:pt x="52856" y="1542433"/>
                  <a:pt x="3688" y="1058287"/>
                </a:cubicBezTo>
                <a:lnTo>
                  <a:pt x="0" y="985250"/>
                </a:lnTo>
                <a:lnTo>
                  <a:pt x="1625" y="902809"/>
                </a:lnTo>
                <a:lnTo>
                  <a:pt x="3688" y="861953"/>
                </a:lnTo>
                <a:cubicBezTo>
                  <a:pt x="52856" y="377807"/>
                  <a:pt x="461732" y="0"/>
                  <a:pt x="958851" y="0"/>
                </a:cubicBezTo>
                <a:close/>
              </a:path>
            </a:pathLst>
          </a:cu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7" name="Teardrop 36"/>
          <p:cNvSpPr/>
          <p:nvPr/>
        </p:nvSpPr>
        <p:spPr>
          <a:xfrm rot="13520917">
            <a:off x="4755511" y="1188719"/>
            <a:ext cx="4480560" cy="4480560"/>
          </a:xfrm>
          <a:prstGeom prst="teardrop">
            <a:avLst>
              <a:gd name="adj" fmla="val 43231"/>
            </a:avLst>
          </a:pr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Freeform: Shape 37"/>
          <p:cNvSpPr/>
          <p:nvPr/>
        </p:nvSpPr>
        <p:spPr>
          <a:xfrm>
            <a:off x="1861575" y="2400300"/>
            <a:ext cx="2057400" cy="2057400"/>
          </a:xfrm>
          <a:custGeom>
            <a:avLst/>
            <a:gdLst>
              <a:gd name="connsiteX0" fmla="*/ 704967 w 1846876"/>
              <a:gd name="connsiteY0" fmla="*/ 0 h 1421031"/>
              <a:gd name="connsiteX1" fmla="*/ 1793560 w 1846876"/>
              <a:gd name="connsiteY1" fmla="*/ 485357 h 1421031"/>
              <a:gd name="connsiteX2" fmla="*/ 1827111 w 1846876"/>
              <a:gd name="connsiteY2" fmla="*/ 565679 h 1421031"/>
              <a:gd name="connsiteX3" fmla="*/ 1846876 w 1846876"/>
              <a:gd name="connsiteY3" fmla="*/ 711392 h 1421031"/>
              <a:gd name="connsiteX4" fmla="*/ 1827111 w 1846876"/>
              <a:gd name="connsiteY4" fmla="*/ 857105 h 1421031"/>
              <a:gd name="connsiteX5" fmla="*/ 1803426 w 1846876"/>
              <a:gd name="connsiteY5" fmla="*/ 913809 h 1421031"/>
              <a:gd name="connsiteX6" fmla="*/ 689513 w 1846876"/>
              <a:gd name="connsiteY6" fmla="*/ 1421031 h 1421031"/>
              <a:gd name="connsiteX7" fmla="*/ 677928 w 1846876"/>
              <a:gd name="connsiteY7" fmla="*/ 1419717 h 1421031"/>
              <a:gd name="connsiteX8" fmla="*/ 67271 w 1846876"/>
              <a:gd name="connsiteY8" fmla="*/ 1115636 h 1421031"/>
              <a:gd name="connsiteX9" fmla="*/ 24291 w 1846876"/>
              <a:gd name="connsiteY9" fmla="*/ 1056790 h 1421031"/>
              <a:gd name="connsiteX10" fmla="*/ 10775 w 1846876"/>
              <a:gd name="connsiteY10" fmla="*/ 951055 h 1421031"/>
              <a:gd name="connsiteX11" fmla="*/ 9238 w 1846876"/>
              <a:gd name="connsiteY11" fmla="*/ 466621 h 1421031"/>
              <a:gd name="connsiteX12" fmla="*/ 20884 w 1846876"/>
              <a:gd name="connsiteY12" fmla="*/ 370660 h 1421031"/>
              <a:gd name="connsiteX13" fmla="*/ 67271 w 1846876"/>
              <a:gd name="connsiteY13" fmla="*/ 307148 h 1421031"/>
              <a:gd name="connsiteX14" fmla="*/ 677928 w 1846876"/>
              <a:gd name="connsiteY14" fmla="*/ 3067 h 142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6876" h="1421031">
                <a:moveTo>
                  <a:pt x="704967" y="0"/>
                </a:moveTo>
                <a:lnTo>
                  <a:pt x="1793560" y="485357"/>
                </a:lnTo>
                <a:lnTo>
                  <a:pt x="1827111" y="565679"/>
                </a:lnTo>
                <a:cubicBezTo>
                  <a:pt x="1840070" y="612746"/>
                  <a:pt x="1846876" y="661478"/>
                  <a:pt x="1846876" y="711392"/>
                </a:cubicBezTo>
                <a:cubicBezTo>
                  <a:pt x="1846876" y="761306"/>
                  <a:pt x="1840070" y="810038"/>
                  <a:pt x="1827111" y="857105"/>
                </a:cubicBezTo>
                <a:lnTo>
                  <a:pt x="1803426" y="913809"/>
                </a:lnTo>
                <a:lnTo>
                  <a:pt x="689513" y="1421031"/>
                </a:lnTo>
                <a:lnTo>
                  <a:pt x="677928" y="1419717"/>
                </a:lnTo>
                <a:cubicBezTo>
                  <a:pt x="424600" y="1381192"/>
                  <a:pt x="207137" y="1269495"/>
                  <a:pt x="67271" y="1115636"/>
                </a:cubicBezTo>
                <a:lnTo>
                  <a:pt x="24291" y="1056790"/>
                </a:lnTo>
                <a:lnTo>
                  <a:pt x="10775" y="951055"/>
                </a:lnTo>
                <a:cubicBezTo>
                  <a:pt x="-3059" y="789993"/>
                  <a:pt x="-3573" y="627792"/>
                  <a:pt x="9238" y="466621"/>
                </a:cubicBezTo>
                <a:lnTo>
                  <a:pt x="20884" y="370660"/>
                </a:lnTo>
                <a:lnTo>
                  <a:pt x="67271" y="307148"/>
                </a:lnTo>
                <a:cubicBezTo>
                  <a:pt x="207137" y="153290"/>
                  <a:pt x="424600" y="41592"/>
                  <a:pt x="677928" y="3067"/>
                </a:cubicBezTo>
                <a:close/>
              </a:path>
            </a:pathLst>
          </a:cu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5" name="Teardrop 34"/>
          <p:cNvSpPr/>
          <p:nvPr/>
        </p:nvSpPr>
        <p:spPr>
          <a:xfrm rot="13520917">
            <a:off x="4562368" y="1142999"/>
            <a:ext cx="4572000" cy="4572000"/>
          </a:xfrm>
          <a:prstGeom prst="teardrop">
            <a:avLst>
              <a:gd name="adj" fmla="val 59195"/>
            </a:avLst>
          </a:pr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Freeform: Shape 35"/>
          <p:cNvSpPr/>
          <p:nvPr/>
        </p:nvSpPr>
        <p:spPr>
          <a:xfrm>
            <a:off x="1766028" y="2628900"/>
            <a:ext cx="2478024" cy="1600200"/>
          </a:xfrm>
          <a:custGeom>
            <a:avLst/>
            <a:gdLst>
              <a:gd name="connsiteX0" fmla="*/ 231427 w 1942571"/>
              <a:gd name="connsiteY0" fmla="*/ 0 h 1253663"/>
              <a:gd name="connsiteX1" fmla="*/ 1940041 w 1942571"/>
              <a:gd name="connsiteY1" fmla="*/ 580175 h 1253663"/>
              <a:gd name="connsiteX2" fmla="*/ 1942571 w 1942571"/>
              <a:gd name="connsiteY2" fmla="*/ 616575 h 1253663"/>
              <a:gd name="connsiteX3" fmla="*/ 1937237 w 1942571"/>
              <a:gd name="connsiteY3" fmla="*/ 693305 h 1253663"/>
              <a:gd name="connsiteX4" fmla="*/ 265654 w 1942571"/>
              <a:gd name="connsiteY4" fmla="*/ 1253663 h 1253663"/>
              <a:gd name="connsiteX5" fmla="*/ 118405 w 1942571"/>
              <a:gd name="connsiteY5" fmla="*/ 1165415 h 1253663"/>
              <a:gd name="connsiteX6" fmla="*/ 65056 w 1942571"/>
              <a:gd name="connsiteY6" fmla="*/ 1118449 h 1253663"/>
              <a:gd name="connsiteX7" fmla="*/ 30622 w 1942571"/>
              <a:gd name="connsiteY7" fmla="*/ 970662 h 1253663"/>
              <a:gd name="connsiteX8" fmla="*/ 71676 w 1942571"/>
              <a:gd name="connsiteY8" fmla="*/ 128122 h 1253663"/>
              <a:gd name="connsiteX9" fmla="*/ 80924 w 1942571"/>
              <a:gd name="connsiteY9" fmla="*/ 100731 h 1253663"/>
              <a:gd name="connsiteX10" fmla="*/ 118405 w 1942571"/>
              <a:gd name="connsiteY10" fmla="*/ 67735 h 125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2571" h="1253663">
                <a:moveTo>
                  <a:pt x="231427" y="0"/>
                </a:moveTo>
                <a:lnTo>
                  <a:pt x="1940041" y="580175"/>
                </a:lnTo>
                <a:lnTo>
                  <a:pt x="1942571" y="616575"/>
                </a:lnTo>
                <a:lnTo>
                  <a:pt x="1937237" y="693305"/>
                </a:lnTo>
                <a:lnTo>
                  <a:pt x="265654" y="1253663"/>
                </a:lnTo>
                <a:lnTo>
                  <a:pt x="118405" y="1165415"/>
                </a:lnTo>
                <a:lnTo>
                  <a:pt x="65056" y="1118449"/>
                </a:lnTo>
                <a:lnTo>
                  <a:pt x="30622" y="970662"/>
                </a:lnTo>
                <a:cubicBezTo>
                  <a:pt x="-21030" y="691025"/>
                  <a:pt x="-7331" y="403502"/>
                  <a:pt x="71676" y="128122"/>
                </a:cubicBezTo>
                <a:lnTo>
                  <a:pt x="80924" y="100731"/>
                </a:lnTo>
                <a:lnTo>
                  <a:pt x="118405" y="67735"/>
                </a:lnTo>
                <a:close/>
              </a:path>
            </a:pathLst>
          </a:cu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Teardrop 32"/>
          <p:cNvSpPr/>
          <p:nvPr/>
        </p:nvSpPr>
        <p:spPr>
          <a:xfrm rot="13520917">
            <a:off x="4461050" y="1097279"/>
            <a:ext cx="4663440" cy="4663440"/>
          </a:xfrm>
          <a:prstGeom prst="teardrop">
            <a:avLst>
              <a:gd name="adj" fmla="val 73657"/>
            </a:avLst>
          </a:pr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Partial Circle 33"/>
          <p:cNvSpPr/>
          <p:nvPr/>
        </p:nvSpPr>
        <p:spPr>
          <a:xfrm>
            <a:off x="1859330" y="914399"/>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31" name="Teardrop 30"/>
          <p:cNvSpPr/>
          <p:nvPr/>
        </p:nvSpPr>
        <p:spPr>
          <a:xfrm rot="13520917">
            <a:off x="4574345" y="1051560"/>
            <a:ext cx="4754880" cy="4754880"/>
          </a:xfrm>
          <a:prstGeom prst="teardrop">
            <a:avLst>
              <a:gd name="adj" fmla="val 82483"/>
            </a:avLst>
          </a:prstGeom>
          <a:solidFill>
            <a:schemeClr val="accent2"/>
          </a:solidFill>
          <a:ln>
            <a:noFill/>
          </a:ln>
          <a:scene3d>
            <a:camera prst="orthographicFront"/>
            <a:lightRig rig="threePt" dir="t">
              <a:rot lat="0" lon="0" rev="7200000"/>
            </a:lightRig>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2" name="Partial Circle 31"/>
          <p:cNvSpPr/>
          <p:nvPr/>
        </p:nvSpPr>
        <p:spPr>
          <a:xfrm>
            <a:off x="2366004" y="914400"/>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9" name="Teardrop 28"/>
          <p:cNvSpPr/>
          <p:nvPr/>
        </p:nvSpPr>
        <p:spPr>
          <a:xfrm rot="13499215">
            <a:off x="4438649" y="1028700"/>
            <a:ext cx="4800600" cy="4800600"/>
          </a:xfrm>
          <a:prstGeom prst="teardrop">
            <a:avLst>
              <a:gd name="adj" fmla="val 92141"/>
            </a:avLst>
          </a:prstGeom>
          <a:ln>
            <a:noFill/>
          </a:ln>
          <a:scene3d>
            <a:camera prst="orthographicFront"/>
            <a:lightRig rig="threePt" dir="t">
              <a:rot lat="0" lon="0" rev="7200000"/>
            </a:lightRig>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Partial Circle 29"/>
          <p:cNvSpPr/>
          <p:nvPr/>
        </p:nvSpPr>
        <p:spPr>
          <a:xfrm>
            <a:off x="2589008" y="914400"/>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7" name="Teardrop 26"/>
          <p:cNvSpPr/>
          <p:nvPr/>
        </p:nvSpPr>
        <p:spPr>
          <a:xfrm rot="13520917">
            <a:off x="4267759" y="1008038"/>
            <a:ext cx="4846320" cy="4846320"/>
          </a:xfrm>
          <a:prstGeom prst="teardrop">
            <a:avLst/>
          </a:pr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Partial Circle 27"/>
          <p:cNvSpPr/>
          <p:nvPr/>
        </p:nvSpPr>
        <p:spPr>
          <a:xfrm>
            <a:off x="2836658" y="914400"/>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5" name="Freeform: Shape 24"/>
          <p:cNvSpPr/>
          <p:nvPr/>
        </p:nvSpPr>
        <p:spPr>
          <a:xfrm rot="13515308">
            <a:off x="3809489" y="914400"/>
            <a:ext cx="5029200" cy="5029200"/>
          </a:xfrm>
          <a:custGeom>
            <a:avLst/>
            <a:gdLst>
              <a:gd name="connsiteX0" fmla="*/ 4214642 w 5318812"/>
              <a:gd name="connsiteY0" fmla="*/ 4593952 h 5317070"/>
              <a:gd name="connsiteX1" fmla="*/ 2468880 w 5318812"/>
              <a:gd name="connsiteY1" fmla="*/ 5317070 h 5317070"/>
              <a:gd name="connsiteX2" fmla="*/ 0 w 5318812"/>
              <a:gd name="connsiteY2" fmla="*/ 2848190 h 5317070"/>
              <a:gd name="connsiteX3" fmla="*/ 2468880 w 5318812"/>
              <a:gd name="connsiteY3" fmla="*/ 379310 h 5317070"/>
              <a:gd name="connsiteX4" fmla="*/ 4252213 w 5318812"/>
              <a:gd name="connsiteY4" fmla="*/ 104863 h 5317070"/>
              <a:gd name="connsiteX5" fmla="*/ 4555056 w 5318812"/>
              <a:gd name="connsiteY5" fmla="*/ 0 h 5317070"/>
              <a:gd name="connsiteX6" fmla="*/ 5318812 w 5318812"/>
              <a:gd name="connsiteY6" fmla="*/ 756984 h 5317070"/>
              <a:gd name="connsiteX7" fmla="*/ 5212207 w 5318812"/>
              <a:gd name="connsiteY7" fmla="*/ 1064857 h 5317070"/>
              <a:gd name="connsiteX8" fmla="*/ 4937760 w 5318812"/>
              <a:gd name="connsiteY8" fmla="*/ 2848190 h 5317070"/>
              <a:gd name="connsiteX9" fmla="*/ 4214642 w 5318812"/>
              <a:gd name="connsiteY9" fmla="*/ 4593952 h 531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8812" h="5317070">
                <a:moveTo>
                  <a:pt x="4214642" y="4593952"/>
                </a:moveTo>
                <a:cubicBezTo>
                  <a:pt x="3767862" y="5040731"/>
                  <a:pt x="3150643" y="5317070"/>
                  <a:pt x="2468880" y="5317070"/>
                </a:cubicBezTo>
                <a:cubicBezTo>
                  <a:pt x="1105355" y="5317070"/>
                  <a:pt x="0" y="4211715"/>
                  <a:pt x="0" y="2848190"/>
                </a:cubicBezTo>
                <a:cubicBezTo>
                  <a:pt x="0" y="1484665"/>
                  <a:pt x="1105355" y="379310"/>
                  <a:pt x="2468880" y="379310"/>
                </a:cubicBezTo>
                <a:cubicBezTo>
                  <a:pt x="3063324" y="379310"/>
                  <a:pt x="3657769" y="287828"/>
                  <a:pt x="4252213" y="104863"/>
                </a:cubicBezTo>
                <a:lnTo>
                  <a:pt x="4555056" y="0"/>
                </a:lnTo>
                <a:lnTo>
                  <a:pt x="5318812" y="756984"/>
                </a:lnTo>
                <a:lnTo>
                  <a:pt x="5212207" y="1064857"/>
                </a:lnTo>
                <a:cubicBezTo>
                  <a:pt x="5029242" y="1659301"/>
                  <a:pt x="4937760" y="2253745"/>
                  <a:pt x="4937760" y="2848190"/>
                </a:cubicBezTo>
                <a:cubicBezTo>
                  <a:pt x="4937760" y="3529952"/>
                  <a:pt x="4661421" y="4147172"/>
                  <a:pt x="4214642" y="4593952"/>
                </a:cubicBezTo>
                <a:close/>
              </a:path>
            </a:pathLst>
          </a:custGeom>
          <a:ln>
            <a:noFill/>
          </a:ln>
          <a:scene3d>
            <a:camera prst="orthographicFront"/>
            <a:lightRig rig="threePt" dir="t">
              <a:rot lat="0" lon="0" rev="7200000"/>
            </a:lightRig>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Partial Circle 25"/>
          <p:cNvSpPr/>
          <p:nvPr/>
        </p:nvSpPr>
        <p:spPr>
          <a:xfrm>
            <a:off x="2979361" y="914400"/>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3" name="Freeform: Shape 22"/>
          <p:cNvSpPr/>
          <p:nvPr/>
        </p:nvSpPr>
        <p:spPr>
          <a:xfrm rot="13530289">
            <a:off x="3752659" y="914400"/>
            <a:ext cx="5029200" cy="5029200"/>
          </a:xfrm>
          <a:custGeom>
            <a:avLst/>
            <a:gdLst>
              <a:gd name="connsiteX0" fmla="*/ 3356104 w 4097490"/>
              <a:gd name="connsiteY0" fmla="*/ 3518868 h 4094685"/>
              <a:gd name="connsiteX1" fmla="*/ 1965960 w 4097490"/>
              <a:gd name="connsiteY1" fmla="*/ 4094685 h 4094685"/>
              <a:gd name="connsiteX2" fmla="*/ 0 w 4097490"/>
              <a:gd name="connsiteY2" fmla="*/ 2128725 h 4094685"/>
              <a:gd name="connsiteX3" fmla="*/ 1965960 w 4097490"/>
              <a:gd name="connsiteY3" fmla="*/ 162765 h 4094685"/>
              <a:gd name="connsiteX4" fmla="*/ 2949859 w 4097490"/>
              <a:gd name="connsiteY4" fmla="*/ 70266 h 4094685"/>
              <a:gd name="connsiteX5" fmla="*/ 3270177 w 4097490"/>
              <a:gd name="connsiteY5" fmla="*/ 0 h 4094685"/>
              <a:gd name="connsiteX6" fmla="*/ 4097490 w 4097490"/>
              <a:gd name="connsiteY6" fmla="*/ 812862 h 4094685"/>
              <a:gd name="connsiteX7" fmla="*/ 4096363 w 4097490"/>
              <a:gd name="connsiteY7" fmla="*/ 816860 h 4094685"/>
              <a:gd name="connsiteX8" fmla="*/ 3931920 w 4097490"/>
              <a:gd name="connsiteY8" fmla="*/ 2128725 h 4094685"/>
              <a:gd name="connsiteX9" fmla="*/ 3356104 w 4097490"/>
              <a:gd name="connsiteY9" fmla="*/ 3518868 h 40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7490" h="4094685">
                <a:moveTo>
                  <a:pt x="3356104" y="3518868"/>
                </a:moveTo>
                <a:cubicBezTo>
                  <a:pt x="3000335" y="3874637"/>
                  <a:pt x="2508845" y="4094685"/>
                  <a:pt x="1965960" y="4094685"/>
                </a:cubicBezTo>
                <a:cubicBezTo>
                  <a:pt x="880190" y="4094685"/>
                  <a:pt x="0" y="3214495"/>
                  <a:pt x="0" y="2128725"/>
                </a:cubicBezTo>
                <a:cubicBezTo>
                  <a:pt x="0" y="1042955"/>
                  <a:pt x="880190" y="162765"/>
                  <a:pt x="1965960" y="162765"/>
                </a:cubicBezTo>
                <a:cubicBezTo>
                  <a:pt x="2293926" y="162765"/>
                  <a:pt x="2621893" y="131932"/>
                  <a:pt x="2949859" y="70266"/>
                </a:cubicBezTo>
                <a:lnTo>
                  <a:pt x="3270177" y="0"/>
                </a:lnTo>
                <a:lnTo>
                  <a:pt x="4097490" y="812862"/>
                </a:lnTo>
                <a:lnTo>
                  <a:pt x="4096363" y="816860"/>
                </a:lnTo>
                <a:cubicBezTo>
                  <a:pt x="3986734" y="1254148"/>
                  <a:pt x="3931920" y="1691437"/>
                  <a:pt x="3931920" y="2128725"/>
                </a:cubicBezTo>
                <a:cubicBezTo>
                  <a:pt x="3931920" y="2671610"/>
                  <a:pt x="3711872" y="3163100"/>
                  <a:pt x="3356104" y="3518868"/>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Partial Circle 23"/>
          <p:cNvSpPr/>
          <p:nvPr/>
        </p:nvSpPr>
        <p:spPr>
          <a:xfrm>
            <a:off x="3036511" y="914400"/>
            <a:ext cx="5029200" cy="5029200"/>
          </a:xfrm>
          <a:prstGeom prst="pie">
            <a:avLst>
              <a:gd name="adj1" fmla="val 9688050"/>
              <a:gd name="adj2" fmla="val 11925324"/>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21" name="Freeform: Shape 20"/>
          <p:cNvSpPr/>
          <p:nvPr/>
        </p:nvSpPr>
        <p:spPr>
          <a:xfrm rot="13505952">
            <a:off x="3711984" y="891738"/>
            <a:ext cx="5074330" cy="5073863"/>
          </a:xfrm>
          <a:custGeom>
            <a:avLst/>
            <a:gdLst>
              <a:gd name="connsiteX0" fmla="*/ 4214642 w 5074330"/>
              <a:gd name="connsiteY0" fmla="*/ 4350745 h 5073863"/>
              <a:gd name="connsiteX1" fmla="*/ 2468880 w 5074330"/>
              <a:gd name="connsiteY1" fmla="*/ 5073863 h 5073863"/>
              <a:gd name="connsiteX2" fmla="*/ 0 w 5074330"/>
              <a:gd name="connsiteY2" fmla="*/ 2604983 h 5073863"/>
              <a:gd name="connsiteX3" fmla="*/ 2468880 w 5074330"/>
              <a:gd name="connsiteY3" fmla="*/ 136103 h 5073863"/>
              <a:gd name="connsiteX4" fmla="*/ 3911706 w 5074330"/>
              <a:gd name="connsiteY4" fmla="*/ 31910 h 5073863"/>
              <a:gd name="connsiteX5" fmla="*/ 4108095 w 5074330"/>
              <a:gd name="connsiteY5" fmla="*/ 0 h 5073863"/>
              <a:gd name="connsiteX6" fmla="*/ 5074330 w 5074330"/>
              <a:gd name="connsiteY6" fmla="*/ 962895 h 5073863"/>
              <a:gd name="connsiteX7" fmla="*/ 5041953 w 5074330"/>
              <a:gd name="connsiteY7" fmla="*/ 1162157 h 5073863"/>
              <a:gd name="connsiteX8" fmla="*/ 4937760 w 5074330"/>
              <a:gd name="connsiteY8" fmla="*/ 2604983 h 5073863"/>
              <a:gd name="connsiteX9" fmla="*/ 4214642 w 5074330"/>
              <a:gd name="connsiteY9" fmla="*/ 4350745 h 507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4330" h="5073863">
                <a:moveTo>
                  <a:pt x="4214642" y="4350745"/>
                </a:moveTo>
                <a:cubicBezTo>
                  <a:pt x="3767862" y="4797524"/>
                  <a:pt x="3150643" y="5073863"/>
                  <a:pt x="2468880" y="5073863"/>
                </a:cubicBezTo>
                <a:cubicBezTo>
                  <a:pt x="1105355" y="5073863"/>
                  <a:pt x="0" y="3968508"/>
                  <a:pt x="0" y="2604983"/>
                </a:cubicBezTo>
                <a:cubicBezTo>
                  <a:pt x="0" y="1241458"/>
                  <a:pt x="1105355" y="136103"/>
                  <a:pt x="2468880" y="136103"/>
                </a:cubicBezTo>
                <a:cubicBezTo>
                  <a:pt x="2949822" y="136103"/>
                  <a:pt x="3430764" y="101372"/>
                  <a:pt x="3911706" y="31910"/>
                </a:cubicBezTo>
                <a:lnTo>
                  <a:pt x="4108095" y="0"/>
                </a:lnTo>
                <a:lnTo>
                  <a:pt x="5074330" y="962895"/>
                </a:lnTo>
                <a:lnTo>
                  <a:pt x="5041953" y="1162157"/>
                </a:lnTo>
                <a:cubicBezTo>
                  <a:pt x="4972491" y="1643099"/>
                  <a:pt x="4937760" y="2124041"/>
                  <a:pt x="4937760" y="2604983"/>
                </a:cubicBezTo>
                <a:cubicBezTo>
                  <a:pt x="4937760" y="3286746"/>
                  <a:pt x="4661421" y="3903965"/>
                  <a:pt x="4214642" y="4350745"/>
                </a:cubicBezTo>
                <a:close/>
              </a:path>
            </a:pathLst>
          </a:custGeom>
          <a:ln>
            <a:noFill/>
          </a:ln>
          <a:scene3d>
            <a:camera prst="orthographicFront"/>
            <a:lightRig rig="threePt" dir="t">
              <a:rot lat="0" lon="0" rev="7200000"/>
            </a:lightRig>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Partial Circle 21"/>
          <p:cNvSpPr/>
          <p:nvPr/>
        </p:nvSpPr>
        <p:spPr>
          <a:xfrm>
            <a:off x="3248025" y="914400"/>
            <a:ext cx="5095463" cy="5029200"/>
          </a:xfrm>
          <a:prstGeom prst="pie">
            <a:avLst>
              <a:gd name="adj1" fmla="val 9718022"/>
              <a:gd name="adj2" fmla="val 11946848"/>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9" name="Freeform: Shape 18"/>
          <p:cNvSpPr/>
          <p:nvPr/>
        </p:nvSpPr>
        <p:spPr>
          <a:xfrm rot="13506636">
            <a:off x="3667947" y="883093"/>
            <a:ext cx="5091778" cy="5091326"/>
          </a:xfrm>
          <a:custGeom>
            <a:avLst/>
            <a:gdLst>
              <a:gd name="connsiteX0" fmla="*/ 4292691 w 5091778"/>
              <a:gd name="connsiteY0" fmla="*/ 4354817 h 5091326"/>
              <a:gd name="connsiteX1" fmla="*/ 2514600 w 5091778"/>
              <a:gd name="connsiteY1" fmla="*/ 5091326 h 5091326"/>
              <a:gd name="connsiteX2" fmla="*/ 0 w 5091778"/>
              <a:gd name="connsiteY2" fmla="*/ 2576726 h 5091326"/>
              <a:gd name="connsiteX3" fmla="*/ 2514600 w 5091778"/>
              <a:gd name="connsiteY3" fmla="*/ 62126 h 5091326"/>
              <a:gd name="connsiteX4" fmla="*/ 3205398 w 5091778"/>
              <a:gd name="connsiteY4" fmla="*/ 46589 h 5091326"/>
              <a:gd name="connsiteX5" fmla="*/ 3895867 w 5091778"/>
              <a:gd name="connsiteY5" fmla="*/ 0 h 5091326"/>
              <a:gd name="connsiteX6" fmla="*/ 5091778 w 5091778"/>
              <a:gd name="connsiteY6" fmla="*/ 1191303 h 5091326"/>
              <a:gd name="connsiteX7" fmla="*/ 5091348 w 5091778"/>
              <a:gd name="connsiteY7" fmla="*/ 1195129 h 5091326"/>
              <a:gd name="connsiteX8" fmla="*/ 5029200 w 5091778"/>
              <a:gd name="connsiteY8" fmla="*/ 2576726 h 5091326"/>
              <a:gd name="connsiteX9" fmla="*/ 4292691 w 5091778"/>
              <a:gd name="connsiteY9" fmla="*/ 4354817 h 509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1778" h="5091326">
                <a:moveTo>
                  <a:pt x="4292691" y="4354817"/>
                </a:moveTo>
                <a:cubicBezTo>
                  <a:pt x="3837638" y="4809870"/>
                  <a:pt x="3208988" y="5091326"/>
                  <a:pt x="2514600" y="5091326"/>
                </a:cubicBezTo>
                <a:cubicBezTo>
                  <a:pt x="1125825" y="5091326"/>
                  <a:pt x="0" y="3965501"/>
                  <a:pt x="0" y="2576726"/>
                </a:cubicBezTo>
                <a:cubicBezTo>
                  <a:pt x="0" y="1187951"/>
                  <a:pt x="1125825" y="62126"/>
                  <a:pt x="2514600" y="62126"/>
                </a:cubicBezTo>
                <a:cubicBezTo>
                  <a:pt x="2744866" y="62126"/>
                  <a:pt x="2975132" y="56947"/>
                  <a:pt x="3205398" y="46589"/>
                </a:cubicBezTo>
                <a:lnTo>
                  <a:pt x="3895867" y="0"/>
                </a:lnTo>
                <a:lnTo>
                  <a:pt x="5091778" y="1191303"/>
                </a:lnTo>
                <a:lnTo>
                  <a:pt x="5091348" y="1195129"/>
                </a:lnTo>
                <a:cubicBezTo>
                  <a:pt x="5049916" y="1655661"/>
                  <a:pt x="5029200" y="2116193"/>
                  <a:pt x="5029200" y="2576726"/>
                </a:cubicBezTo>
                <a:cubicBezTo>
                  <a:pt x="5029200" y="3271114"/>
                  <a:pt x="4747744" y="3899764"/>
                  <a:pt x="4292691" y="4354817"/>
                </a:cubicBezTo>
                <a:close/>
              </a:path>
            </a:pathLst>
          </a:custGeom>
          <a:scene3d>
            <a:camera prst="orthographicFront"/>
            <a:lightRig rig="threePt" dir="t">
              <a:rot lat="0" lon="0" rev="7200000"/>
            </a:lightRig>
          </a:scene3d>
          <a:sp3d prstMaterial="dkEdge">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Partial Circle 19"/>
          <p:cNvSpPr/>
          <p:nvPr/>
        </p:nvSpPr>
        <p:spPr>
          <a:xfrm>
            <a:off x="3314288" y="914400"/>
            <a:ext cx="5029200" cy="5029200"/>
          </a:xfrm>
          <a:prstGeom prst="pie">
            <a:avLst>
              <a:gd name="adj1" fmla="val 9590429"/>
              <a:gd name="adj2" fmla="val 12021653"/>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7" name="Freeform: Shape 16"/>
          <p:cNvSpPr/>
          <p:nvPr/>
        </p:nvSpPr>
        <p:spPr>
          <a:xfrm rot="13493550">
            <a:off x="3643581" y="897772"/>
            <a:ext cx="5087871" cy="5088008"/>
          </a:xfrm>
          <a:custGeom>
            <a:avLst/>
            <a:gdLst>
              <a:gd name="connsiteX0" fmla="*/ 4323910 w 5087871"/>
              <a:gd name="connsiteY0" fmla="*/ 4346142 h 5088008"/>
              <a:gd name="connsiteX1" fmla="*/ 2532888 w 5087871"/>
              <a:gd name="connsiteY1" fmla="*/ 5088008 h 5088008"/>
              <a:gd name="connsiteX2" fmla="*/ 0 w 5087871"/>
              <a:gd name="connsiteY2" fmla="*/ 2555120 h 5088008"/>
              <a:gd name="connsiteX3" fmla="*/ 2532888 w 5087871"/>
              <a:gd name="connsiteY3" fmla="*/ 22232 h 5088008"/>
              <a:gd name="connsiteX4" fmla="*/ 3190850 w 5087871"/>
              <a:gd name="connsiteY4" fmla="*/ 16047 h 5088008"/>
              <a:gd name="connsiteX5" fmla="*/ 3759877 w 5087871"/>
              <a:gd name="connsiteY5" fmla="*/ 0 h 5088008"/>
              <a:gd name="connsiteX6" fmla="*/ 5087871 w 5087871"/>
              <a:gd name="connsiteY6" fmla="*/ 1332987 h 5088008"/>
              <a:gd name="connsiteX7" fmla="*/ 5071961 w 5087871"/>
              <a:gd name="connsiteY7" fmla="*/ 1897158 h 5088008"/>
              <a:gd name="connsiteX8" fmla="*/ 5065776 w 5087871"/>
              <a:gd name="connsiteY8" fmla="*/ 2555120 h 5088008"/>
              <a:gd name="connsiteX9" fmla="*/ 4323910 w 5087871"/>
              <a:gd name="connsiteY9" fmla="*/ 4346142 h 508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7871" h="5088008">
                <a:moveTo>
                  <a:pt x="4323910" y="4346142"/>
                </a:moveTo>
                <a:cubicBezTo>
                  <a:pt x="3865547" y="4804505"/>
                  <a:pt x="3232326" y="5088008"/>
                  <a:pt x="2532888" y="5088008"/>
                </a:cubicBezTo>
                <a:cubicBezTo>
                  <a:pt x="1134013" y="5088008"/>
                  <a:pt x="0" y="3953995"/>
                  <a:pt x="0" y="2555120"/>
                </a:cubicBezTo>
                <a:cubicBezTo>
                  <a:pt x="0" y="1156245"/>
                  <a:pt x="1134013" y="22232"/>
                  <a:pt x="2532888" y="22232"/>
                </a:cubicBezTo>
                <a:cubicBezTo>
                  <a:pt x="2752209" y="22232"/>
                  <a:pt x="2971530" y="20171"/>
                  <a:pt x="3190850" y="16047"/>
                </a:cubicBezTo>
                <a:lnTo>
                  <a:pt x="3759877" y="0"/>
                </a:lnTo>
                <a:lnTo>
                  <a:pt x="5087871" y="1332987"/>
                </a:lnTo>
                <a:lnTo>
                  <a:pt x="5071961" y="1897158"/>
                </a:lnTo>
                <a:cubicBezTo>
                  <a:pt x="5067837" y="2116479"/>
                  <a:pt x="5065776" y="2335799"/>
                  <a:pt x="5065776" y="2555120"/>
                </a:cubicBezTo>
                <a:cubicBezTo>
                  <a:pt x="5065776" y="3254558"/>
                  <a:pt x="4782272" y="3887780"/>
                  <a:pt x="4323910" y="4346142"/>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Partial Circle 17"/>
          <p:cNvSpPr/>
          <p:nvPr/>
        </p:nvSpPr>
        <p:spPr>
          <a:xfrm>
            <a:off x="3358738" y="908050"/>
            <a:ext cx="5029200" cy="5029200"/>
          </a:xfrm>
          <a:prstGeom prst="pie">
            <a:avLst>
              <a:gd name="adj1" fmla="val 9447942"/>
              <a:gd name="adj2" fmla="val 120681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5" name="Freeform: Shape 14"/>
          <p:cNvSpPr/>
          <p:nvPr/>
        </p:nvSpPr>
        <p:spPr>
          <a:xfrm rot="13512332">
            <a:off x="3678191" y="914399"/>
            <a:ext cx="5029200" cy="5029200"/>
          </a:xfrm>
          <a:custGeom>
            <a:avLst/>
            <a:gdLst>
              <a:gd name="connsiteX0" fmla="*/ 3356104 w 3931920"/>
              <a:gd name="connsiteY0" fmla="*/ 3356104 h 3931920"/>
              <a:gd name="connsiteX1" fmla="*/ 1965960 w 3931920"/>
              <a:gd name="connsiteY1" fmla="*/ 3931920 h 3931920"/>
              <a:gd name="connsiteX2" fmla="*/ 0 w 3931920"/>
              <a:gd name="connsiteY2" fmla="*/ 1965960 h 3931920"/>
              <a:gd name="connsiteX3" fmla="*/ 1965960 w 3931920"/>
              <a:gd name="connsiteY3" fmla="*/ 0 h 3931920"/>
              <a:gd name="connsiteX4" fmla="*/ 2851973 w 3931920"/>
              <a:gd name="connsiteY4" fmla="*/ 6075 h 3931920"/>
              <a:gd name="connsiteX5" fmla="*/ 3925792 w 3931920"/>
              <a:gd name="connsiteY5" fmla="*/ 1072217 h 3931920"/>
              <a:gd name="connsiteX6" fmla="*/ 3931920 w 3931920"/>
              <a:gd name="connsiteY6" fmla="*/ 1965960 h 3931920"/>
              <a:gd name="connsiteX7" fmla="*/ 3356104 w 3931920"/>
              <a:gd name="connsiteY7" fmla="*/ 3356104 h 393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1920" h="3931920">
                <a:moveTo>
                  <a:pt x="3356104" y="3356104"/>
                </a:moveTo>
                <a:cubicBezTo>
                  <a:pt x="3000335" y="3711872"/>
                  <a:pt x="2508845" y="3931920"/>
                  <a:pt x="1965960" y="3931920"/>
                </a:cubicBezTo>
                <a:cubicBezTo>
                  <a:pt x="880190" y="3931920"/>
                  <a:pt x="0" y="3051730"/>
                  <a:pt x="0" y="1965960"/>
                </a:cubicBezTo>
                <a:cubicBezTo>
                  <a:pt x="0" y="880190"/>
                  <a:pt x="880190" y="0"/>
                  <a:pt x="1965960" y="0"/>
                </a:cubicBezTo>
                <a:lnTo>
                  <a:pt x="2851973" y="6075"/>
                </a:lnTo>
                <a:lnTo>
                  <a:pt x="3925792" y="1072217"/>
                </a:lnTo>
                <a:lnTo>
                  <a:pt x="3931920" y="1965960"/>
                </a:lnTo>
                <a:cubicBezTo>
                  <a:pt x="3931920" y="2508845"/>
                  <a:pt x="3711872" y="3000335"/>
                  <a:pt x="3356104" y="3356104"/>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Partial Circle 15"/>
          <p:cNvSpPr/>
          <p:nvPr/>
        </p:nvSpPr>
        <p:spPr>
          <a:xfrm>
            <a:off x="3428588" y="914400"/>
            <a:ext cx="5029200" cy="5029200"/>
          </a:xfrm>
          <a:prstGeom prst="pie">
            <a:avLst>
              <a:gd name="adj1" fmla="val 9479924"/>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3" name="Freeform: Shape 12"/>
          <p:cNvSpPr/>
          <p:nvPr/>
        </p:nvSpPr>
        <p:spPr>
          <a:xfrm rot="13482666">
            <a:off x="3650113" y="889757"/>
            <a:ext cx="5043594" cy="5059434"/>
          </a:xfrm>
          <a:custGeom>
            <a:avLst/>
            <a:gdLst>
              <a:gd name="connsiteX0" fmla="*/ 4304977 w 5043594"/>
              <a:gd name="connsiteY0" fmla="*/ 4318497 h 5059434"/>
              <a:gd name="connsiteX1" fmla="*/ 2521797 w 5043594"/>
              <a:gd name="connsiteY1" fmla="*/ 5059434 h 5059434"/>
              <a:gd name="connsiteX2" fmla="*/ 0 w 5043594"/>
              <a:gd name="connsiteY2" fmla="*/ 2529717 h 5059434"/>
              <a:gd name="connsiteX3" fmla="*/ 1 w 5043594"/>
              <a:gd name="connsiteY3" fmla="*/ 2529717 h 5059434"/>
              <a:gd name="connsiteX4" fmla="*/ 2521798 w 5043594"/>
              <a:gd name="connsiteY4" fmla="*/ 0 h 5059434"/>
              <a:gd name="connsiteX5" fmla="*/ 3088842 w 5043594"/>
              <a:gd name="connsiteY5" fmla="*/ 15901 h 5059434"/>
              <a:gd name="connsiteX6" fmla="*/ 3576013 w 5043594"/>
              <a:gd name="connsiteY6" fmla="*/ 56884 h 5059434"/>
              <a:gd name="connsiteX7" fmla="*/ 4987789 w 5043594"/>
              <a:gd name="connsiteY7" fmla="*/ 1482970 h 5059434"/>
              <a:gd name="connsiteX8" fmla="*/ 5027743 w 5043594"/>
              <a:gd name="connsiteY8" fmla="*/ 1960891 h 5059434"/>
              <a:gd name="connsiteX9" fmla="*/ 5043594 w 5043594"/>
              <a:gd name="connsiteY9" fmla="*/ 2529717 h 5059434"/>
              <a:gd name="connsiteX10" fmla="*/ 4304977 w 5043594"/>
              <a:gd name="connsiteY10" fmla="*/ 4318497 h 50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3594" h="5059434">
                <a:moveTo>
                  <a:pt x="4304977" y="4318497"/>
                </a:moveTo>
                <a:cubicBezTo>
                  <a:pt x="3848621" y="4776286"/>
                  <a:pt x="3218172" y="5059434"/>
                  <a:pt x="2521797" y="5059434"/>
                </a:cubicBezTo>
                <a:cubicBezTo>
                  <a:pt x="1129047" y="5059434"/>
                  <a:pt x="-1" y="3926841"/>
                  <a:pt x="0" y="2529717"/>
                </a:cubicBezTo>
                <a:lnTo>
                  <a:pt x="1" y="2529717"/>
                </a:lnTo>
                <a:cubicBezTo>
                  <a:pt x="1" y="1132593"/>
                  <a:pt x="1129048" y="0"/>
                  <a:pt x="2521798" y="0"/>
                </a:cubicBezTo>
                <a:cubicBezTo>
                  <a:pt x="2710813" y="0"/>
                  <a:pt x="2899828" y="5301"/>
                  <a:pt x="3088842" y="15901"/>
                </a:cubicBezTo>
                <a:lnTo>
                  <a:pt x="3576013" y="56884"/>
                </a:lnTo>
                <a:lnTo>
                  <a:pt x="4987789" y="1482970"/>
                </a:lnTo>
                <a:lnTo>
                  <a:pt x="5027743" y="1960891"/>
                </a:lnTo>
                <a:cubicBezTo>
                  <a:pt x="5038310" y="2150500"/>
                  <a:pt x="5043594" y="2340108"/>
                  <a:pt x="5043594" y="2529717"/>
                </a:cubicBezTo>
                <a:cubicBezTo>
                  <a:pt x="5043594" y="3228279"/>
                  <a:pt x="4761332" y="3860708"/>
                  <a:pt x="4304977" y="4318497"/>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Partial Circle 13"/>
          <p:cNvSpPr/>
          <p:nvPr/>
        </p:nvSpPr>
        <p:spPr>
          <a:xfrm>
            <a:off x="3484357" y="904874"/>
            <a:ext cx="5029200" cy="5029200"/>
          </a:xfrm>
          <a:prstGeom prst="pie">
            <a:avLst>
              <a:gd name="adj1" fmla="val 9358290"/>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11" name="Freeform: Shape 10"/>
          <p:cNvSpPr/>
          <p:nvPr/>
        </p:nvSpPr>
        <p:spPr>
          <a:xfrm rot="13593567">
            <a:off x="3638244" y="914398"/>
            <a:ext cx="5029200" cy="5029200"/>
          </a:xfrm>
          <a:custGeom>
            <a:avLst/>
            <a:gdLst>
              <a:gd name="connsiteX0" fmla="*/ 4292690 w 5029200"/>
              <a:gd name="connsiteY0" fmla="*/ 4292691 h 5029200"/>
              <a:gd name="connsiteX1" fmla="*/ 2514600 w 5029200"/>
              <a:gd name="connsiteY1" fmla="*/ 5029200 h 5029200"/>
              <a:gd name="connsiteX2" fmla="*/ 0 w 5029200"/>
              <a:gd name="connsiteY2" fmla="*/ 2514600 h 5029200"/>
              <a:gd name="connsiteX3" fmla="*/ 2514600 w 5029200"/>
              <a:gd name="connsiteY3" fmla="*/ 0 h 5029200"/>
              <a:gd name="connsiteX4" fmla="*/ 3287755 w 5029200"/>
              <a:gd name="connsiteY4" fmla="*/ 63683 h 5029200"/>
              <a:gd name="connsiteX5" fmla="*/ 3506766 w 5029200"/>
              <a:gd name="connsiteY5" fmla="*/ 105774 h 5029200"/>
              <a:gd name="connsiteX6" fmla="*/ 4901977 w 5029200"/>
              <a:gd name="connsiteY6" fmla="*/ 1427031 h 5029200"/>
              <a:gd name="connsiteX7" fmla="*/ 4915987 w 5029200"/>
              <a:gd name="connsiteY7" fmla="*/ 1483727 h 5029200"/>
              <a:gd name="connsiteX8" fmla="*/ 5029200 w 5029200"/>
              <a:gd name="connsiteY8" fmla="*/ 2514600 h 5029200"/>
              <a:gd name="connsiteX9" fmla="*/ 4292690 w 5029200"/>
              <a:gd name="connsiteY9" fmla="*/ 4292691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200" h="5029200">
                <a:moveTo>
                  <a:pt x="4292690" y="4292691"/>
                </a:moveTo>
                <a:cubicBezTo>
                  <a:pt x="3837637" y="4747744"/>
                  <a:pt x="3208987" y="5029200"/>
                  <a:pt x="2514600" y="5029200"/>
                </a:cubicBezTo>
                <a:cubicBezTo>
                  <a:pt x="1125825" y="5029200"/>
                  <a:pt x="0" y="3903375"/>
                  <a:pt x="0" y="2514600"/>
                </a:cubicBezTo>
                <a:cubicBezTo>
                  <a:pt x="0" y="1125825"/>
                  <a:pt x="1125825" y="0"/>
                  <a:pt x="2514600" y="0"/>
                </a:cubicBezTo>
                <a:cubicBezTo>
                  <a:pt x="2772318" y="0"/>
                  <a:pt x="3030037" y="21227"/>
                  <a:pt x="3287755" y="63683"/>
                </a:cubicBezTo>
                <a:lnTo>
                  <a:pt x="3506766" y="105774"/>
                </a:lnTo>
                <a:lnTo>
                  <a:pt x="4901977" y="1427031"/>
                </a:lnTo>
                <a:lnTo>
                  <a:pt x="4915987" y="1483727"/>
                </a:lnTo>
                <a:cubicBezTo>
                  <a:pt x="4991462" y="1827351"/>
                  <a:pt x="5029200" y="2170976"/>
                  <a:pt x="5029200" y="2514600"/>
                </a:cubicBezTo>
                <a:cubicBezTo>
                  <a:pt x="5029200" y="3208988"/>
                  <a:pt x="4747744" y="3837638"/>
                  <a:pt x="4292690" y="4292691"/>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Partial Circle 11"/>
          <p:cNvSpPr/>
          <p:nvPr/>
        </p:nvSpPr>
        <p:spPr>
          <a:xfrm>
            <a:off x="3535157" y="904874"/>
            <a:ext cx="5029200" cy="5029200"/>
          </a:xfrm>
          <a:prstGeom prst="pie">
            <a:avLst>
              <a:gd name="adj1" fmla="val 9441191"/>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9" name="Freeform: Shape 8"/>
          <p:cNvSpPr/>
          <p:nvPr/>
        </p:nvSpPr>
        <p:spPr>
          <a:xfrm rot="13507208">
            <a:off x="3598656" y="904875"/>
            <a:ext cx="5029200" cy="5029200"/>
          </a:xfrm>
          <a:custGeom>
            <a:avLst/>
            <a:gdLst>
              <a:gd name="connsiteX0" fmla="*/ 4292690 w 5029200"/>
              <a:gd name="connsiteY0" fmla="*/ 4292691 h 5029200"/>
              <a:gd name="connsiteX1" fmla="*/ 2514600 w 5029200"/>
              <a:gd name="connsiteY1" fmla="*/ 5029200 h 5029200"/>
              <a:gd name="connsiteX2" fmla="*/ 0 w 5029200"/>
              <a:gd name="connsiteY2" fmla="*/ 2514600 h 5029200"/>
              <a:gd name="connsiteX3" fmla="*/ 2514600 w 5029200"/>
              <a:gd name="connsiteY3" fmla="*/ 0 h 5029200"/>
              <a:gd name="connsiteX4" fmla="*/ 3462705 w 5029200"/>
              <a:gd name="connsiteY4" fmla="*/ 154598 h 5029200"/>
              <a:gd name="connsiteX5" fmla="*/ 3548383 w 5029200"/>
              <a:gd name="connsiteY5" fmla="*/ 186032 h 5029200"/>
              <a:gd name="connsiteX6" fmla="*/ 4840036 w 5029200"/>
              <a:gd name="connsiteY6" fmla="*/ 1472280 h 5029200"/>
              <a:gd name="connsiteX7" fmla="*/ 4874602 w 5029200"/>
              <a:gd name="connsiteY7" fmla="*/ 1566495 h 5029200"/>
              <a:gd name="connsiteX8" fmla="*/ 5029200 w 5029200"/>
              <a:gd name="connsiteY8" fmla="*/ 2514600 h 5029200"/>
              <a:gd name="connsiteX9" fmla="*/ 4292690 w 5029200"/>
              <a:gd name="connsiteY9" fmla="*/ 4292691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200" h="5029200">
                <a:moveTo>
                  <a:pt x="4292690" y="4292691"/>
                </a:moveTo>
                <a:cubicBezTo>
                  <a:pt x="3837637" y="4747744"/>
                  <a:pt x="3208987" y="5029200"/>
                  <a:pt x="2514600" y="5029200"/>
                </a:cubicBezTo>
                <a:cubicBezTo>
                  <a:pt x="1125825" y="5029200"/>
                  <a:pt x="0" y="3903375"/>
                  <a:pt x="0" y="2514600"/>
                </a:cubicBezTo>
                <a:cubicBezTo>
                  <a:pt x="0" y="1125825"/>
                  <a:pt x="1125825" y="0"/>
                  <a:pt x="2514600" y="0"/>
                </a:cubicBezTo>
                <a:cubicBezTo>
                  <a:pt x="2830635" y="0"/>
                  <a:pt x="3146670" y="51533"/>
                  <a:pt x="3462705" y="154598"/>
                </a:cubicBezTo>
                <a:lnTo>
                  <a:pt x="3548383" y="186032"/>
                </a:lnTo>
                <a:lnTo>
                  <a:pt x="4840036" y="1472280"/>
                </a:lnTo>
                <a:lnTo>
                  <a:pt x="4874602" y="1566495"/>
                </a:lnTo>
                <a:cubicBezTo>
                  <a:pt x="4977667" y="1882530"/>
                  <a:pt x="5029200" y="2198565"/>
                  <a:pt x="5029200" y="2514600"/>
                </a:cubicBezTo>
                <a:cubicBezTo>
                  <a:pt x="5029200" y="3208988"/>
                  <a:pt x="4747744" y="3837637"/>
                  <a:pt x="4292690" y="4292691"/>
                </a:cubicBezTo>
                <a:close/>
              </a:path>
            </a:pathLst>
          </a:custGeom>
          <a:solidFill>
            <a:schemeClr val="accent2"/>
          </a:solidFill>
          <a:ln>
            <a:noFill/>
          </a:ln>
          <a:scene3d>
            <a:camera prst="orthographicFront"/>
            <a:lightRig rig="threePt" dir="t">
              <a:rot lat="0" lon="0" rev="72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Partial Circle 9"/>
          <p:cNvSpPr/>
          <p:nvPr/>
        </p:nvSpPr>
        <p:spPr>
          <a:xfrm>
            <a:off x="3573257" y="904874"/>
            <a:ext cx="5029200" cy="5029200"/>
          </a:xfrm>
          <a:prstGeom prst="pie">
            <a:avLst>
              <a:gd name="adj1" fmla="val 9458688"/>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6" name="Oval 5">
            <a:extLst>
              <a:ext uri="{FF2B5EF4-FFF2-40B4-BE49-F238E27FC236}">
                <a16:creationId xmlns:a16="http://schemas.microsoft.com/office/drawing/2014/main" id="{FFEC8600-4417-4E1F-B73A-8DF15320EFDF}"/>
              </a:ext>
            </a:extLst>
          </p:cNvPr>
          <p:cNvSpPr/>
          <p:nvPr/>
        </p:nvSpPr>
        <p:spPr>
          <a:xfrm>
            <a:off x="3581400" y="914400"/>
            <a:ext cx="5029200" cy="5029200"/>
          </a:xfrm>
          <a:prstGeom prst="ellipse">
            <a:avLst/>
          </a:prstGeom>
          <a:solidFill>
            <a:schemeClr val="accent2"/>
          </a:solidFill>
          <a:ln>
            <a:noFill/>
          </a:ln>
          <a:scene3d>
            <a:camera prst="orthographicFront"/>
            <a:lightRig rig="threePt" dir="t">
              <a:rot lat="0" lon="0" rev="2040000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ysClr val="windowText" lastClr="000000"/>
              </a:solidFill>
              <a:effectLst>
                <a:glow rad="139700">
                  <a:schemeClr val="accent4">
                    <a:satMod val="175000"/>
                    <a:alpha val="40000"/>
                  </a:schemeClr>
                </a:glow>
                <a:innerShdw blurRad="63500" dist="50800" dir="2700000">
                  <a:prstClr val="black">
                    <a:alpha val="50000"/>
                  </a:prstClr>
                </a:innerShdw>
              </a:effectLst>
              <a:uLnTx/>
              <a:uFillTx/>
            </a:endParaRPr>
          </a:p>
        </p:txBody>
      </p:sp>
      <p:sp>
        <p:nvSpPr>
          <p:cNvPr id="5" name="Partial Circle 4"/>
          <p:cNvSpPr/>
          <p:nvPr/>
        </p:nvSpPr>
        <p:spPr>
          <a:xfrm>
            <a:off x="3581400" y="914400"/>
            <a:ext cx="5029200" cy="5029200"/>
          </a:xfrm>
          <a:prstGeom prst="pie">
            <a:avLst>
              <a:gd name="adj1" fmla="val 9450599"/>
              <a:gd name="adj2" fmla="val 12185957"/>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1"/>
              </a:solidFill>
              <a:effectLst/>
              <a:uLnTx/>
              <a:uFillTx/>
            </a:endParaRPr>
          </a:p>
        </p:txBody>
      </p:sp>
      <p:sp>
        <p:nvSpPr>
          <p:cNvPr id="8" name="TextBox 7"/>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44" name="TextBox 43"/>
          <p:cNvSpPr txBox="1"/>
          <p:nvPr/>
        </p:nvSpPr>
        <p:spPr>
          <a:xfrm>
            <a:off x="3573257" y="3157864"/>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46" name="TextBox 45"/>
          <p:cNvSpPr txBox="1"/>
          <p:nvPr/>
        </p:nvSpPr>
        <p:spPr>
          <a:xfrm>
            <a:off x="3538728" y="3163824"/>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47" name="TextBox 46"/>
          <p:cNvSpPr txBox="1"/>
          <p:nvPr/>
        </p:nvSpPr>
        <p:spPr>
          <a:xfrm>
            <a:off x="3484357" y="3167388"/>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48" name="TextBox 47"/>
          <p:cNvSpPr txBox="1"/>
          <p:nvPr/>
        </p:nvSpPr>
        <p:spPr>
          <a:xfrm>
            <a:off x="3428588"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49" name="TextBox 48"/>
          <p:cNvSpPr txBox="1"/>
          <p:nvPr/>
        </p:nvSpPr>
        <p:spPr>
          <a:xfrm>
            <a:off x="3358738" y="316103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0" name="TextBox 49"/>
          <p:cNvSpPr txBox="1"/>
          <p:nvPr/>
        </p:nvSpPr>
        <p:spPr>
          <a:xfrm>
            <a:off x="3314288" y="3167146"/>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1" name="TextBox 50"/>
          <p:cNvSpPr txBox="1"/>
          <p:nvPr/>
        </p:nvSpPr>
        <p:spPr>
          <a:xfrm>
            <a:off x="3248025" y="316705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2" name="TextBox 51"/>
          <p:cNvSpPr txBox="1"/>
          <p:nvPr/>
        </p:nvSpPr>
        <p:spPr>
          <a:xfrm>
            <a:off x="358140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5" name="TextBox 54"/>
          <p:cNvSpPr txBox="1"/>
          <p:nvPr/>
        </p:nvSpPr>
        <p:spPr>
          <a:xfrm>
            <a:off x="3035808" y="3163824"/>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6" name="TextBox 55"/>
          <p:cNvSpPr txBox="1"/>
          <p:nvPr/>
        </p:nvSpPr>
        <p:spPr>
          <a:xfrm>
            <a:off x="2979361"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7" name="TextBox 56"/>
          <p:cNvSpPr txBox="1"/>
          <p:nvPr/>
        </p:nvSpPr>
        <p:spPr>
          <a:xfrm>
            <a:off x="2836658"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8" name="TextBox 57"/>
          <p:cNvSpPr txBox="1"/>
          <p:nvPr/>
        </p:nvSpPr>
        <p:spPr>
          <a:xfrm>
            <a:off x="2589008"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59" name="TextBox 58"/>
          <p:cNvSpPr txBox="1"/>
          <p:nvPr/>
        </p:nvSpPr>
        <p:spPr>
          <a:xfrm>
            <a:off x="2366004"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0" name="TextBox 59"/>
          <p:cNvSpPr txBox="1"/>
          <p:nvPr/>
        </p:nvSpPr>
        <p:spPr>
          <a:xfrm>
            <a:off x="185933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1" name="TextBox 60"/>
          <p:cNvSpPr txBox="1"/>
          <p:nvPr/>
        </p:nvSpPr>
        <p:spPr>
          <a:xfrm>
            <a:off x="1766028"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2" name="TextBox 61"/>
          <p:cNvSpPr txBox="1"/>
          <p:nvPr/>
        </p:nvSpPr>
        <p:spPr>
          <a:xfrm>
            <a:off x="1910045"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3" name="TextBox 62"/>
          <p:cNvSpPr txBox="1"/>
          <p:nvPr/>
        </p:nvSpPr>
        <p:spPr>
          <a:xfrm>
            <a:off x="1762048"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4" name="TextBox 63"/>
          <p:cNvSpPr txBox="1"/>
          <p:nvPr/>
        </p:nvSpPr>
        <p:spPr>
          <a:xfrm>
            <a:off x="1758950" y="3167390"/>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65" name="!!TextBox 6"/>
          <p:cNvSpPr txBox="1"/>
          <p:nvPr/>
        </p:nvSpPr>
        <p:spPr>
          <a:xfrm>
            <a:off x="6387171" y="2813446"/>
            <a:ext cx="1873928" cy="1231106"/>
          </a:xfrm>
          <a:prstGeom prst="rect">
            <a:avLst/>
          </a:prstGeom>
          <a:noFill/>
          <a:effectLst>
            <a:glow rad="127000">
              <a:schemeClr val="tx1">
                <a:lumMod val="75000"/>
                <a:lumOff val="25000"/>
              </a:schemeClr>
            </a:glow>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66" name="TextBox 65">
            <a:extLst>
              <a:ext uri="{FF2B5EF4-FFF2-40B4-BE49-F238E27FC236}">
                <a16:creationId xmlns:a16="http://schemas.microsoft.com/office/drawing/2014/main" id="{E0B606A8-674A-430E-BAA2-13B4E107EBA8}"/>
              </a:ext>
            </a:extLst>
          </p:cNvPr>
          <p:cNvSpPr txBox="1"/>
          <p:nvPr/>
        </p:nvSpPr>
        <p:spPr>
          <a:xfrm>
            <a:off x="8777169" y="1089897"/>
            <a:ext cx="3166045" cy="4154984"/>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PROGRAM FUNDING INCLUDES FUNDING THAT IS DISTRIBUTED TO TRIBES BASED ON A FORMULA ESTABLISHED IN LAW, WHICH INCLUDES FUNDING SET-ASIDES, AS WELL AS TRIBAL SHARES.</a:t>
            </a:r>
          </a:p>
        </p:txBody>
      </p:sp>
    </p:spTree>
    <p:extLst>
      <p:ext uri="{BB962C8B-B14F-4D97-AF65-F5344CB8AC3E}">
        <p14:creationId xmlns:p14="http://schemas.microsoft.com/office/powerpoint/2010/main" val="1594888514"/>
      </p:ext>
    </p:extLst>
  </p:cSld>
  <p:clrMapOvr>
    <a:masterClrMapping/>
  </p:clrMapOvr>
  <mc:AlternateContent xmlns:mc="http://schemas.openxmlformats.org/markup-compatibility/2006" xmlns:p14="http://schemas.microsoft.com/office/powerpoint/2010/main">
    <mc:Choice Requires="p14">
      <p:transition p14:dur="50" advClick="0" advTm="3000"/>
    </mc:Choice>
    <mc:Fallback xmlns="">
      <p:transition advClick="0"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nodePh="1">
                                  <p:stCondLst>
                                    <p:cond delay="0"/>
                                  </p:stCondLst>
                                  <p:endCondLst>
                                    <p:cond evt="begin" delay="0">
                                      <p:tn val="5"/>
                                    </p:cond>
                                  </p:endCondLst>
                                  <p:childTnLst>
                                    <p:set>
                                      <p:cBhvr>
                                        <p:cTn id="6" dur="1" fill="hold">
                                          <p:stCondLst>
                                            <p:cond delay="99"/>
                                          </p:stCondLst>
                                        </p:cTn>
                                        <p:tgtEl>
                                          <p:spTgt spid="6">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99"/>
                                          </p:stCondLst>
                                        </p:cTn>
                                        <p:tgtEl>
                                          <p:spTgt spid="6">
                                            <p:bg/>
                                          </p:spTgt>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99"/>
                                          </p:stCondLst>
                                        </p:cTn>
                                        <p:tgtEl>
                                          <p:spTgt spid="5"/>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99"/>
                                          </p:stCondLst>
                                        </p:cTn>
                                        <p:tgtEl>
                                          <p:spTgt spid="52"/>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99"/>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99"/>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99"/>
                                          </p:stCondLst>
                                        </p:cTn>
                                        <p:tgtEl>
                                          <p:spTgt spid="44"/>
                                        </p:tgtEl>
                                        <p:attrNameLst>
                                          <p:attrName>style.visibility</p:attrName>
                                        </p:attrNameLst>
                                      </p:cBhvr>
                                      <p:to>
                                        <p:strVal val="visible"/>
                                      </p:to>
                                    </p:set>
                                  </p:childTnLst>
                                </p:cTn>
                              </p:par>
                              <p:par>
                                <p:cTn id="19" presetID="1" presetClass="exit" presetSubtype="0" fill="hold" grpId="1" nodeType="withEffect">
                                  <p:stCondLst>
                                    <p:cond delay="100"/>
                                  </p:stCondLst>
                                  <p:childTnLst>
                                    <p:set>
                                      <p:cBhvr>
                                        <p:cTn id="20" dur="1" fill="hold">
                                          <p:stCondLst>
                                            <p:cond delay="99"/>
                                          </p:stCondLst>
                                        </p:cTn>
                                        <p:tgtEl>
                                          <p:spTgt spid="9"/>
                                        </p:tgtEl>
                                        <p:attrNameLst>
                                          <p:attrName>style.visibility</p:attrName>
                                        </p:attrNameLst>
                                      </p:cBhvr>
                                      <p:to>
                                        <p:strVal val="hidden"/>
                                      </p:to>
                                    </p:set>
                                  </p:childTnLst>
                                </p:cTn>
                              </p:par>
                              <p:par>
                                <p:cTn id="21" presetID="1" presetClass="exit" presetSubtype="0" fill="hold" grpId="1" nodeType="withEffect">
                                  <p:stCondLst>
                                    <p:cond delay="100"/>
                                  </p:stCondLst>
                                  <p:childTnLst>
                                    <p:set>
                                      <p:cBhvr>
                                        <p:cTn id="22" dur="1" fill="hold">
                                          <p:stCondLst>
                                            <p:cond delay="99"/>
                                          </p:stCondLst>
                                        </p:cTn>
                                        <p:tgtEl>
                                          <p:spTgt spid="10"/>
                                        </p:tgtEl>
                                        <p:attrNameLst>
                                          <p:attrName>style.visibility</p:attrName>
                                        </p:attrNameLst>
                                      </p:cBhvr>
                                      <p:to>
                                        <p:strVal val="hidden"/>
                                      </p:to>
                                    </p:set>
                                  </p:childTnLst>
                                </p:cTn>
                              </p:par>
                              <p:par>
                                <p:cTn id="23" presetID="1" presetClass="exit" presetSubtype="0" fill="hold" grpId="1" nodeType="withEffect">
                                  <p:stCondLst>
                                    <p:cond delay="100"/>
                                  </p:stCondLst>
                                  <p:childTnLst>
                                    <p:set>
                                      <p:cBhvr>
                                        <p:cTn id="24" dur="1" fill="hold">
                                          <p:stCondLst>
                                            <p:cond delay="99"/>
                                          </p:stCondLst>
                                        </p:cTn>
                                        <p:tgtEl>
                                          <p:spTgt spid="44"/>
                                        </p:tgtEl>
                                        <p:attrNameLst>
                                          <p:attrName>style.visibility</p:attrName>
                                        </p:attrNameLst>
                                      </p:cBhvr>
                                      <p:to>
                                        <p:strVal val="hidden"/>
                                      </p:to>
                                    </p:set>
                                  </p:childTnLst>
                                </p:cTn>
                              </p:par>
                              <p:par>
                                <p:cTn id="25" presetID="1" presetClass="entr" presetSubtype="0" fill="hold" grpId="0" nodeType="withEffect">
                                  <p:stCondLst>
                                    <p:cond delay="100"/>
                                  </p:stCondLst>
                                  <p:childTnLst>
                                    <p:set>
                                      <p:cBhvr>
                                        <p:cTn id="26" dur="1" fill="hold">
                                          <p:stCondLst>
                                            <p:cond delay="99"/>
                                          </p:stCondLst>
                                        </p:cTn>
                                        <p:tgtEl>
                                          <p:spTgt spid="11"/>
                                        </p:tgtEl>
                                        <p:attrNameLst>
                                          <p:attrName>style.visibility</p:attrName>
                                        </p:attrNameLst>
                                      </p:cBhvr>
                                      <p:to>
                                        <p:strVal val="visible"/>
                                      </p:to>
                                    </p:set>
                                  </p:childTnLst>
                                </p:cTn>
                              </p:par>
                              <p:par>
                                <p:cTn id="27" presetID="1" presetClass="entr" presetSubtype="0" fill="hold" grpId="0" nodeType="withEffect">
                                  <p:stCondLst>
                                    <p:cond delay="100"/>
                                  </p:stCondLst>
                                  <p:childTnLst>
                                    <p:set>
                                      <p:cBhvr>
                                        <p:cTn id="28" dur="1" fill="hold">
                                          <p:stCondLst>
                                            <p:cond delay="99"/>
                                          </p:stCondLst>
                                        </p:cTn>
                                        <p:tgtEl>
                                          <p:spTgt spid="12"/>
                                        </p:tgtEl>
                                        <p:attrNameLst>
                                          <p:attrName>style.visibility</p:attrName>
                                        </p:attrNameLst>
                                      </p:cBhvr>
                                      <p:to>
                                        <p:strVal val="visible"/>
                                      </p:to>
                                    </p:set>
                                  </p:childTnLst>
                                </p:cTn>
                              </p:par>
                              <p:par>
                                <p:cTn id="29" presetID="1" presetClass="entr" presetSubtype="0" fill="hold" grpId="0" nodeType="withEffect">
                                  <p:stCondLst>
                                    <p:cond delay="100"/>
                                  </p:stCondLst>
                                  <p:childTnLst>
                                    <p:set>
                                      <p:cBhvr>
                                        <p:cTn id="30" dur="1" fill="hold">
                                          <p:stCondLst>
                                            <p:cond delay="99"/>
                                          </p:stCondLst>
                                        </p:cTn>
                                        <p:tgtEl>
                                          <p:spTgt spid="46"/>
                                        </p:tgtEl>
                                        <p:attrNameLst>
                                          <p:attrName>style.visibility</p:attrName>
                                        </p:attrNameLst>
                                      </p:cBhvr>
                                      <p:to>
                                        <p:strVal val="visible"/>
                                      </p:to>
                                    </p:set>
                                  </p:childTnLst>
                                </p:cTn>
                              </p:par>
                              <p:par>
                                <p:cTn id="31" presetID="1" presetClass="exit" presetSubtype="0" fill="hold" grpId="1" nodeType="withEffect">
                                  <p:stCondLst>
                                    <p:cond delay="200"/>
                                  </p:stCondLst>
                                  <p:childTnLst>
                                    <p:set>
                                      <p:cBhvr>
                                        <p:cTn id="32" dur="1" fill="hold">
                                          <p:stCondLst>
                                            <p:cond delay="99"/>
                                          </p:stCondLst>
                                        </p:cTn>
                                        <p:tgtEl>
                                          <p:spTgt spid="11"/>
                                        </p:tgtEl>
                                        <p:attrNameLst>
                                          <p:attrName>style.visibility</p:attrName>
                                        </p:attrNameLst>
                                      </p:cBhvr>
                                      <p:to>
                                        <p:strVal val="hidden"/>
                                      </p:to>
                                    </p:set>
                                  </p:childTnLst>
                                </p:cTn>
                              </p:par>
                              <p:par>
                                <p:cTn id="33" presetID="1" presetClass="exit" presetSubtype="0" fill="hold" grpId="1" nodeType="withEffect">
                                  <p:stCondLst>
                                    <p:cond delay="200"/>
                                  </p:stCondLst>
                                  <p:childTnLst>
                                    <p:set>
                                      <p:cBhvr>
                                        <p:cTn id="34" dur="1" fill="hold">
                                          <p:stCondLst>
                                            <p:cond delay="99"/>
                                          </p:stCondLst>
                                        </p:cTn>
                                        <p:tgtEl>
                                          <p:spTgt spid="12"/>
                                        </p:tgtEl>
                                        <p:attrNameLst>
                                          <p:attrName>style.visibility</p:attrName>
                                        </p:attrNameLst>
                                      </p:cBhvr>
                                      <p:to>
                                        <p:strVal val="hidden"/>
                                      </p:to>
                                    </p:set>
                                  </p:childTnLst>
                                </p:cTn>
                              </p:par>
                              <p:par>
                                <p:cTn id="35" presetID="1" presetClass="exit" presetSubtype="0" fill="hold" grpId="1" nodeType="withEffect">
                                  <p:stCondLst>
                                    <p:cond delay="200"/>
                                  </p:stCondLst>
                                  <p:childTnLst>
                                    <p:set>
                                      <p:cBhvr>
                                        <p:cTn id="36" dur="1" fill="hold">
                                          <p:stCondLst>
                                            <p:cond delay="0"/>
                                          </p:stCondLst>
                                        </p:cTn>
                                        <p:tgtEl>
                                          <p:spTgt spid="46"/>
                                        </p:tgtEl>
                                        <p:attrNameLst>
                                          <p:attrName>style.visibility</p:attrName>
                                        </p:attrNameLst>
                                      </p:cBhvr>
                                      <p:to>
                                        <p:strVal val="hidden"/>
                                      </p:to>
                                    </p:set>
                                  </p:childTnLst>
                                </p:cTn>
                              </p:par>
                              <p:par>
                                <p:cTn id="37" presetID="1" presetClass="entr" presetSubtype="0" fill="hold" grpId="0" nodeType="withEffect">
                                  <p:stCondLst>
                                    <p:cond delay="200"/>
                                  </p:stCondLst>
                                  <p:childTnLst>
                                    <p:set>
                                      <p:cBhvr>
                                        <p:cTn id="38" dur="1" fill="hold">
                                          <p:stCondLst>
                                            <p:cond delay="99"/>
                                          </p:stCondLst>
                                        </p:cTn>
                                        <p:tgtEl>
                                          <p:spTgt spid="13"/>
                                        </p:tgtEl>
                                        <p:attrNameLst>
                                          <p:attrName>style.visibility</p:attrName>
                                        </p:attrNameLst>
                                      </p:cBhvr>
                                      <p:to>
                                        <p:strVal val="visible"/>
                                      </p:to>
                                    </p:set>
                                  </p:childTnLst>
                                </p:cTn>
                              </p:par>
                              <p:par>
                                <p:cTn id="39" presetID="1" presetClass="entr" presetSubtype="0" fill="hold" grpId="0" nodeType="withEffect">
                                  <p:stCondLst>
                                    <p:cond delay="200"/>
                                  </p:stCondLst>
                                  <p:childTnLst>
                                    <p:set>
                                      <p:cBhvr>
                                        <p:cTn id="40" dur="1" fill="hold">
                                          <p:stCondLst>
                                            <p:cond delay="99"/>
                                          </p:stCondLst>
                                        </p:cTn>
                                        <p:tgtEl>
                                          <p:spTgt spid="14"/>
                                        </p:tgtEl>
                                        <p:attrNameLst>
                                          <p:attrName>style.visibility</p:attrName>
                                        </p:attrNameLst>
                                      </p:cBhvr>
                                      <p:to>
                                        <p:strVal val="visible"/>
                                      </p:to>
                                    </p:set>
                                  </p:childTnLst>
                                </p:cTn>
                              </p:par>
                              <p:par>
                                <p:cTn id="41" presetID="1" presetClass="entr" presetSubtype="0" fill="hold" grpId="0" nodeType="withEffect">
                                  <p:stCondLst>
                                    <p:cond delay="200"/>
                                  </p:stCondLst>
                                  <p:childTnLst>
                                    <p:set>
                                      <p:cBhvr>
                                        <p:cTn id="42" dur="1" fill="hold">
                                          <p:stCondLst>
                                            <p:cond delay="0"/>
                                          </p:stCondLst>
                                        </p:cTn>
                                        <p:tgtEl>
                                          <p:spTgt spid="47"/>
                                        </p:tgtEl>
                                        <p:attrNameLst>
                                          <p:attrName>style.visibility</p:attrName>
                                        </p:attrNameLst>
                                      </p:cBhvr>
                                      <p:to>
                                        <p:strVal val="visible"/>
                                      </p:to>
                                    </p:set>
                                  </p:childTnLst>
                                </p:cTn>
                              </p:par>
                              <p:par>
                                <p:cTn id="43" presetID="1" presetClass="exit" presetSubtype="0" fill="hold" grpId="1" nodeType="withEffect">
                                  <p:stCondLst>
                                    <p:cond delay="300"/>
                                  </p:stCondLst>
                                  <p:childTnLst>
                                    <p:set>
                                      <p:cBhvr>
                                        <p:cTn id="44" dur="1" fill="hold">
                                          <p:stCondLst>
                                            <p:cond delay="99"/>
                                          </p:stCondLst>
                                        </p:cTn>
                                        <p:tgtEl>
                                          <p:spTgt spid="13"/>
                                        </p:tgtEl>
                                        <p:attrNameLst>
                                          <p:attrName>style.visibility</p:attrName>
                                        </p:attrNameLst>
                                      </p:cBhvr>
                                      <p:to>
                                        <p:strVal val="hidden"/>
                                      </p:to>
                                    </p:set>
                                  </p:childTnLst>
                                </p:cTn>
                              </p:par>
                              <p:par>
                                <p:cTn id="45" presetID="1" presetClass="exit" presetSubtype="0" fill="hold" grpId="1" nodeType="withEffect">
                                  <p:stCondLst>
                                    <p:cond delay="300"/>
                                  </p:stCondLst>
                                  <p:childTnLst>
                                    <p:set>
                                      <p:cBhvr>
                                        <p:cTn id="46" dur="1" fill="hold">
                                          <p:stCondLst>
                                            <p:cond delay="99"/>
                                          </p:stCondLst>
                                        </p:cTn>
                                        <p:tgtEl>
                                          <p:spTgt spid="14"/>
                                        </p:tgtEl>
                                        <p:attrNameLst>
                                          <p:attrName>style.visibility</p:attrName>
                                        </p:attrNameLst>
                                      </p:cBhvr>
                                      <p:to>
                                        <p:strVal val="hidden"/>
                                      </p:to>
                                    </p:set>
                                  </p:childTnLst>
                                </p:cTn>
                              </p:par>
                              <p:par>
                                <p:cTn id="47" presetID="1" presetClass="exit" presetSubtype="0" fill="hold" grpId="1" nodeType="withEffect">
                                  <p:stCondLst>
                                    <p:cond delay="300"/>
                                  </p:stCondLst>
                                  <p:childTnLst>
                                    <p:set>
                                      <p:cBhvr>
                                        <p:cTn id="48" dur="1" fill="hold">
                                          <p:stCondLst>
                                            <p:cond delay="99"/>
                                          </p:stCondLst>
                                        </p:cTn>
                                        <p:tgtEl>
                                          <p:spTgt spid="47"/>
                                        </p:tgtEl>
                                        <p:attrNameLst>
                                          <p:attrName>style.visibility</p:attrName>
                                        </p:attrNameLst>
                                      </p:cBhvr>
                                      <p:to>
                                        <p:strVal val="hidden"/>
                                      </p:to>
                                    </p:set>
                                  </p:childTnLst>
                                </p:cTn>
                              </p:par>
                              <p:par>
                                <p:cTn id="49" presetID="1" presetClass="entr" presetSubtype="0" fill="hold" grpId="0" nodeType="withEffect">
                                  <p:stCondLst>
                                    <p:cond delay="300"/>
                                  </p:stCondLst>
                                  <p:childTnLst>
                                    <p:set>
                                      <p:cBhvr>
                                        <p:cTn id="50" dur="1" fill="hold">
                                          <p:stCondLst>
                                            <p:cond delay="99"/>
                                          </p:stCondLst>
                                        </p:cTn>
                                        <p:tgtEl>
                                          <p:spTgt spid="15"/>
                                        </p:tgtEl>
                                        <p:attrNameLst>
                                          <p:attrName>style.visibility</p:attrName>
                                        </p:attrNameLst>
                                      </p:cBhvr>
                                      <p:to>
                                        <p:strVal val="visible"/>
                                      </p:to>
                                    </p:set>
                                  </p:childTnLst>
                                </p:cTn>
                              </p:par>
                              <p:par>
                                <p:cTn id="51" presetID="1" presetClass="entr" presetSubtype="0" fill="hold" grpId="0" nodeType="withEffect">
                                  <p:stCondLst>
                                    <p:cond delay="300"/>
                                  </p:stCondLst>
                                  <p:childTnLst>
                                    <p:set>
                                      <p:cBhvr>
                                        <p:cTn id="52" dur="1" fill="hold">
                                          <p:stCondLst>
                                            <p:cond delay="99"/>
                                          </p:stCondLst>
                                        </p:cTn>
                                        <p:tgtEl>
                                          <p:spTgt spid="16"/>
                                        </p:tgtEl>
                                        <p:attrNameLst>
                                          <p:attrName>style.visibility</p:attrName>
                                        </p:attrNameLst>
                                      </p:cBhvr>
                                      <p:to>
                                        <p:strVal val="visible"/>
                                      </p:to>
                                    </p:set>
                                  </p:childTnLst>
                                </p:cTn>
                              </p:par>
                              <p:par>
                                <p:cTn id="53" presetID="1" presetClass="entr" presetSubtype="0" fill="hold" grpId="0" nodeType="withEffect">
                                  <p:stCondLst>
                                    <p:cond delay="300"/>
                                  </p:stCondLst>
                                  <p:childTnLst>
                                    <p:set>
                                      <p:cBhvr>
                                        <p:cTn id="54" dur="1" fill="hold">
                                          <p:stCondLst>
                                            <p:cond delay="99"/>
                                          </p:stCondLst>
                                        </p:cTn>
                                        <p:tgtEl>
                                          <p:spTgt spid="48"/>
                                        </p:tgtEl>
                                        <p:attrNameLst>
                                          <p:attrName>style.visibility</p:attrName>
                                        </p:attrNameLst>
                                      </p:cBhvr>
                                      <p:to>
                                        <p:strVal val="visible"/>
                                      </p:to>
                                    </p:set>
                                  </p:childTnLst>
                                </p:cTn>
                              </p:par>
                              <p:par>
                                <p:cTn id="55" presetID="1" presetClass="exit" presetSubtype="0" fill="hold" grpId="1" nodeType="withEffect">
                                  <p:stCondLst>
                                    <p:cond delay="400"/>
                                  </p:stCondLst>
                                  <p:childTnLst>
                                    <p:set>
                                      <p:cBhvr>
                                        <p:cTn id="56" dur="1" fill="hold">
                                          <p:stCondLst>
                                            <p:cond delay="99"/>
                                          </p:stCondLst>
                                        </p:cTn>
                                        <p:tgtEl>
                                          <p:spTgt spid="15"/>
                                        </p:tgtEl>
                                        <p:attrNameLst>
                                          <p:attrName>style.visibility</p:attrName>
                                        </p:attrNameLst>
                                      </p:cBhvr>
                                      <p:to>
                                        <p:strVal val="hidden"/>
                                      </p:to>
                                    </p:set>
                                  </p:childTnLst>
                                </p:cTn>
                              </p:par>
                              <p:par>
                                <p:cTn id="57" presetID="1" presetClass="exit" presetSubtype="0" fill="hold" grpId="1" nodeType="withEffect">
                                  <p:stCondLst>
                                    <p:cond delay="400"/>
                                  </p:stCondLst>
                                  <p:childTnLst>
                                    <p:set>
                                      <p:cBhvr>
                                        <p:cTn id="58" dur="1" fill="hold">
                                          <p:stCondLst>
                                            <p:cond delay="99"/>
                                          </p:stCondLst>
                                        </p:cTn>
                                        <p:tgtEl>
                                          <p:spTgt spid="16"/>
                                        </p:tgtEl>
                                        <p:attrNameLst>
                                          <p:attrName>style.visibility</p:attrName>
                                        </p:attrNameLst>
                                      </p:cBhvr>
                                      <p:to>
                                        <p:strVal val="hidden"/>
                                      </p:to>
                                    </p:set>
                                  </p:childTnLst>
                                </p:cTn>
                              </p:par>
                              <p:par>
                                <p:cTn id="59" presetID="1" presetClass="exit" presetSubtype="0" fill="hold" grpId="1" nodeType="withEffect">
                                  <p:stCondLst>
                                    <p:cond delay="400"/>
                                  </p:stCondLst>
                                  <p:childTnLst>
                                    <p:set>
                                      <p:cBhvr>
                                        <p:cTn id="60" dur="1" fill="hold">
                                          <p:stCondLst>
                                            <p:cond delay="99"/>
                                          </p:stCondLst>
                                        </p:cTn>
                                        <p:tgtEl>
                                          <p:spTgt spid="48"/>
                                        </p:tgtEl>
                                        <p:attrNameLst>
                                          <p:attrName>style.visibility</p:attrName>
                                        </p:attrNameLst>
                                      </p:cBhvr>
                                      <p:to>
                                        <p:strVal val="hidden"/>
                                      </p:to>
                                    </p:set>
                                  </p:childTnLst>
                                </p:cTn>
                              </p:par>
                              <p:par>
                                <p:cTn id="61" presetID="1" presetClass="entr" presetSubtype="0" fill="hold" grpId="0" nodeType="withEffect">
                                  <p:stCondLst>
                                    <p:cond delay="400"/>
                                  </p:stCondLst>
                                  <p:childTnLst>
                                    <p:set>
                                      <p:cBhvr>
                                        <p:cTn id="62" dur="1" fill="hold">
                                          <p:stCondLst>
                                            <p:cond delay="99"/>
                                          </p:stCondLst>
                                        </p:cTn>
                                        <p:tgtEl>
                                          <p:spTgt spid="17"/>
                                        </p:tgtEl>
                                        <p:attrNameLst>
                                          <p:attrName>style.visibility</p:attrName>
                                        </p:attrNameLst>
                                      </p:cBhvr>
                                      <p:to>
                                        <p:strVal val="visible"/>
                                      </p:to>
                                    </p:set>
                                  </p:childTnLst>
                                </p:cTn>
                              </p:par>
                              <p:par>
                                <p:cTn id="63" presetID="1" presetClass="entr" presetSubtype="0" fill="hold" grpId="0" nodeType="withEffect">
                                  <p:stCondLst>
                                    <p:cond delay="400"/>
                                  </p:stCondLst>
                                  <p:childTnLst>
                                    <p:set>
                                      <p:cBhvr>
                                        <p:cTn id="64" dur="1" fill="hold">
                                          <p:stCondLst>
                                            <p:cond delay="99"/>
                                          </p:stCondLst>
                                        </p:cTn>
                                        <p:tgtEl>
                                          <p:spTgt spid="18"/>
                                        </p:tgtEl>
                                        <p:attrNameLst>
                                          <p:attrName>style.visibility</p:attrName>
                                        </p:attrNameLst>
                                      </p:cBhvr>
                                      <p:to>
                                        <p:strVal val="visible"/>
                                      </p:to>
                                    </p:set>
                                  </p:childTnLst>
                                </p:cTn>
                              </p:par>
                              <p:par>
                                <p:cTn id="65" presetID="1" presetClass="entr" presetSubtype="0" fill="hold" grpId="0" nodeType="withEffect">
                                  <p:stCondLst>
                                    <p:cond delay="400"/>
                                  </p:stCondLst>
                                  <p:childTnLst>
                                    <p:set>
                                      <p:cBhvr>
                                        <p:cTn id="66" dur="1" fill="hold">
                                          <p:stCondLst>
                                            <p:cond delay="99"/>
                                          </p:stCondLst>
                                        </p:cTn>
                                        <p:tgtEl>
                                          <p:spTgt spid="49"/>
                                        </p:tgtEl>
                                        <p:attrNameLst>
                                          <p:attrName>style.visibility</p:attrName>
                                        </p:attrNameLst>
                                      </p:cBhvr>
                                      <p:to>
                                        <p:strVal val="visible"/>
                                      </p:to>
                                    </p:set>
                                  </p:childTnLst>
                                </p:cTn>
                              </p:par>
                              <p:par>
                                <p:cTn id="67" presetID="1" presetClass="exit" presetSubtype="0" fill="hold" grpId="1" nodeType="withEffect">
                                  <p:stCondLst>
                                    <p:cond delay="500"/>
                                  </p:stCondLst>
                                  <p:childTnLst>
                                    <p:set>
                                      <p:cBhvr>
                                        <p:cTn id="68" dur="1" fill="hold">
                                          <p:stCondLst>
                                            <p:cond delay="99"/>
                                          </p:stCondLst>
                                        </p:cTn>
                                        <p:tgtEl>
                                          <p:spTgt spid="17"/>
                                        </p:tgtEl>
                                        <p:attrNameLst>
                                          <p:attrName>style.visibility</p:attrName>
                                        </p:attrNameLst>
                                      </p:cBhvr>
                                      <p:to>
                                        <p:strVal val="hidden"/>
                                      </p:to>
                                    </p:set>
                                  </p:childTnLst>
                                </p:cTn>
                              </p:par>
                              <p:par>
                                <p:cTn id="69" presetID="1" presetClass="exit" presetSubtype="0" fill="hold" grpId="1" nodeType="withEffect">
                                  <p:stCondLst>
                                    <p:cond delay="500"/>
                                  </p:stCondLst>
                                  <p:childTnLst>
                                    <p:set>
                                      <p:cBhvr>
                                        <p:cTn id="70" dur="1" fill="hold">
                                          <p:stCondLst>
                                            <p:cond delay="99"/>
                                          </p:stCondLst>
                                        </p:cTn>
                                        <p:tgtEl>
                                          <p:spTgt spid="18"/>
                                        </p:tgtEl>
                                        <p:attrNameLst>
                                          <p:attrName>style.visibility</p:attrName>
                                        </p:attrNameLst>
                                      </p:cBhvr>
                                      <p:to>
                                        <p:strVal val="hidden"/>
                                      </p:to>
                                    </p:set>
                                  </p:childTnLst>
                                </p:cTn>
                              </p:par>
                              <p:par>
                                <p:cTn id="71" presetID="1" presetClass="exit" presetSubtype="0" fill="hold" grpId="1" nodeType="withEffect">
                                  <p:stCondLst>
                                    <p:cond delay="500"/>
                                  </p:stCondLst>
                                  <p:childTnLst>
                                    <p:set>
                                      <p:cBhvr>
                                        <p:cTn id="72" dur="1" fill="hold">
                                          <p:stCondLst>
                                            <p:cond delay="99"/>
                                          </p:stCondLst>
                                        </p:cTn>
                                        <p:tgtEl>
                                          <p:spTgt spid="49"/>
                                        </p:tgtEl>
                                        <p:attrNameLst>
                                          <p:attrName>style.visibility</p:attrName>
                                        </p:attrNameLst>
                                      </p:cBhvr>
                                      <p:to>
                                        <p:strVal val="hidden"/>
                                      </p:to>
                                    </p:set>
                                  </p:childTnLst>
                                </p:cTn>
                              </p:par>
                              <p:par>
                                <p:cTn id="73" presetID="1" presetClass="entr" presetSubtype="0" fill="hold" grpId="0" nodeType="withEffect">
                                  <p:stCondLst>
                                    <p:cond delay="500"/>
                                  </p:stCondLst>
                                  <p:childTnLst>
                                    <p:set>
                                      <p:cBhvr>
                                        <p:cTn id="74" dur="1" fill="hold">
                                          <p:stCondLst>
                                            <p:cond delay="99"/>
                                          </p:stCondLst>
                                        </p:cTn>
                                        <p:tgtEl>
                                          <p:spTgt spid="19"/>
                                        </p:tgtEl>
                                        <p:attrNameLst>
                                          <p:attrName>style.visibility</p:attrName>
                                        </p:attrNameLst>
                                      </p:cBhvr>
                                      <p:to>
                                        <p:strVal val="visible"/>
                                      </p:to>
                                    </p:set>
                                  </p:childTnLst>
                                </p:cTn>
                              </p:par>
                              <p:par>
                                <p:cTn id="75" presetID="1" presetClass="entr" presetSubtype="0" fill="hold" grpId="0" nodeType="withEffect">
                                  <p:stCondLst>
                                    <p:cond delay="500"/>
                                  </p:stCondLst>
                                  <p:childTnLst>
                                    <p:set>
                                      <p:cBhvr>
                                        <p:cTn id="76" dur="1" fill="hold">
                                          <p:stCondLst>
                                            <p:cond delay="99"/>
                                          </p:stCondLst>
                                        </p:cTn>
                                        <p:tgtEl>
                                          <p:spTgt spid="20"/>
                                        </p:tgtEl>
                                        <p:attrNameLst>
                                          <p:attrName>style.visibility</p:attrName>
                                        </p:attrNameLst>
                                      </p:cBhvr>
                                      <p:to>
                                        <p:strVal val="visible"/>
                                      </p:to>
                                    </p:set>
                                  </p:childTnLst>
                                </p:cTn>
                              </p:par>
                              <p:par>
                                <p:cTn id="77" presetID="1" presetClass="entr" presetSubtype="0" fill="hold" grpId="0" nodeType="withEffect">
                                  <p:stCondLst>
                                    <p:cond delay="500"/>
                                  </p:stCondLst>
                                  <p:childTnLst>
                                    <p:set>
                                      <p:cBhvr>
                                        <p:cTn id="78" dur="1" fill="hold">
                                          <p:stCondLst>
                                            <p:cond delay="99"/>
                                          </p:stCondLst>
                                        </p:cTn>
                                        <p:tgtEl>
                                          <p:spTgt spid="50"/>
                                        </p:tgtEl>
                                        <p:attrNameLst>
                                          <p:attrName>style.visibility</p:attrName>
                                        </p:attrNameLst>
                                      </p:cBhvr>
                                      <p:to>
                                        <p:strVal val="visible"/>
                                      </p:to>
                                    </p:set>
                                  </p:childTnLst>
                                </p:cTn>
                              </p:par>
                              <p:par>
                                <p:cTn id="79" presetID="1" presetClass="exit" presetSubtype="0" fill="hold" grpId="1" nodeType="withEffect">
                                  <p:stCondLst>
                                    <p:cond delay="600"/>
                                  </p:stCondLst>
                                  <p:childTnLst>
                                    <p:set>
                                      <p:cBhvr>
                                        <p:cTn id="80" dur="1" fill="hold">
                                          <p:stCondLst>
                                            <p:cond delay="99"/>
                                          </p:stCondLst>
                                        </p:cTn>
                                        <p:tgtEl>
                                          <p:spTgt spid="19"/>
                                        </p:tgtEl>
                                        <p:attrNameLst>
                                          <p:attrName>style.visibility</p:attrName>
                                        </p:attrNameLst>
                                      </p:cBhvr>
                                      <p:to>
                                        <p:strVal val="hidden"/>
                                      </p:to>
                                    </p:set>
                                  </p:childTnLst>
                                </p:cTn>
                              </p:par>
                              <p:par>
                                <p:cTn id="81" presetID="1" presetClass="exit" presetSubtype="0" fill="hold" grpId="1" nodeType="withEffect">
                                  <p:stCondLst>
                                    <p:cond delay="600"/>
                                  </p:stCondLst>
                                  <p:childTnLst>
                                    <p:set>
                                      <p:cBhvr>
                                        <p:cTn id="82" dur="1" fill="hold">
                                          <p:stCondLst>
                                            <p:cond delay="99"/>
                                          </p:stCondLst>
                                        </p:cTn>
                                        <p:tgtEl>
                                          <p:spTgt spid="20"/>
                                        </p:tgtEl>
                                        <p:attrNameLst>
                                          <p:attrName>style.visibility</p:attrName>
                                        </p:attrNameLst>
                                      </p:cBhvr>
                                      <p:to>
                                        <p:strVal val="hidden"/>
                                      </p:to>
                                    </p:set>
                                  </p:childTnLst>
                                </p:cTn>
                              </p:par>
                              <p:par>
                                <p:cTn id="83" presetID="1" presetClass="exit" presetSubtype="0" fill="hold" grpId="1" nodeType="withEffect">
                                  <p:stCondLst>
                                    <p:cond delay="600"/>
                                  </p:stCondLst>
                                  <p:childTnLst>
                                    <p:set>
                                      <p:cBhvr>
                                        <p:cTn id="84" dur="1" fill="hold">
                                          <p:stCondLst>
                                            <p:cond delay="99"/>
                                          </p:stCondLst>
                                        </p:cTn>
                                        <p:tgtEl>
                                          <p:spTgt spid="50"/>
                                        </p:tgtEl>
                                        <p:attrNameLst>
                                          <p:attrName>style.visibility</p:attrName>
                                        </p:attrNameLst>
                                      </p:cBhvr>
                                      <p:to>
                                        <p:strVal val="hidden"/>
                                      </p:to>
                                    </p:set>
                                  </p:childTnLst>
                                </p:cTn>
                              </p:par>
                              <p:par>
                                <p:cTn id="85" presetID="1" presetClass="entr" presetSubtype="0" fill="hold" grpId="0" nodeType="withEffect">
                                  <p:stCondLst>
                                    <p:cond delay="600"/>
                                  </p:stCondLst>
                                  <p:childTnLst>
                                    <p:set>
                                      <p:cBhvr>
                                        <p:cTn id="86" dur="1" fill="hold">
                                          <p:stCondLst>
                                            <p:cond delay="99"/>
                                          </p:stCondLst>
                                        </p:cTn>
                                        <p:tgtEl>
                                          <p:spTgt spid="21"/>
                                        </p:tgtEl>
                                        <p:attrNameLst>
                                          <p:attrName>style.visibility</p:attrName>
                                        </p:attrNameLst>
                                      </p:cBhvr>
                                      <p:to>
                                        <p:strVal val="visible"/>
                                      </p:to>
                                    </p:set>
                                  </p:childTnLst>
                                </p:cTn>
                              </p:par>
                              <p:par>
                                <p:cTn id="87" presetID="1" presetClass="entr" presetSubtype="0" fill="hold" grpId="0" nodeType="withEffect">
                                  <p:stCondLst>
                                    <p:cond delay="600"/>
                                  </p:stCondLst>
                                  <p:childTnLst>
                                    <p:set>
                                      <p:cBhvr>
                                        <p:cTn id="88" dur="1" fill="hold">
                                          <p:stCondLst>
                                            <p:cond delay="99"/>
                                          </p:stCondLst>
                                        </p:cTn>
                                        <p:tgtEl>
                                          <p:spTgt spid="22"/>
                                        </p:tgtEl>
                                        <p:attrNameLst>
                                          <p:attrName>style.visibility</p:attrName>
                                        </p:attrNameLst>
                                      </p:cBhvr>
                                      <p:to>
                                        <p:strVal val="visible"/>
                                      </p:to>
                                    </p:set>
                                  </p:childTnLst>
                                </p:cTn>
                              </p:par>
                              <p:par>
                                <p:cTn id="89" presetID="1" presetClass="entr" presetSubtype="0" fill="hold" grpId="0" nodeType="withEffect">
                                  <p:stCondLst>
                                    <p:cond delay="600"/>
                                  </p:stCondLst>
                                  <p:childTnLst>
                                    <p:set>
                                      <p:cBhvr>
                                        <p:cTn id="90" dur="1" fill="hold">
                                          <p:stCondLst>
                                            <p:cond delay="99"/>
                                          </p:stCondLst>
                                        </p:cTn>
                                        <p:tgtEl>
                                          <p:spTgt spid="51"/>
                                        </p:tgtEl>
                                        <p:attrNameLst>
                                          <p:attrName>style.visibility</p:attrName>
                                        </p:attrNameLst>
                                      </p:cBhvr>
                                      <p:to>
                                        <p:strVal val="visible"/>
                                      </p:to>
                                    </p:set>
                                  </p:childTnLst>
                                </p:cTn>
                              </p:par>
                              <p:par>
                                <p:cTn id="91" presetID="1" presetClass="exit" presetSubtype="0" fill="hold" grpId="1" nodeType="withEffect">
                                  <p:stCondLst>
                                    <p:cond delay="700"/>
                                  </p:stCondLst>
                                  <p:childTnLst>
                                    <p:set>
                                      <p:cBhvr>
                                        <p:cTn id="92" dur="1" fill="hold">
                                          <p:stCondLst>
                                            <p:cond delay="99"/>
                                          </p:stCondLst>
                                        </p:cTn>
                                        <p:tgtEl>
                                          <p:spTgt spid="21"/>
                                        </p:tgtEl>
                                        <p:attrNameLst>
                                          <p:attrName>style.visibility</p:attrName>
                                        </p:attrNameLst>
                                      </p:cBhvr>
                                      <p:to>
                                        <p:strVal val="hidden"/>
                                      </p:to>
                                    </p:set>
                                  </p:childTnLst>
                                </p:cTn>
                              </p:par>
                              <p:par>
                                <p:cTn id="93" presetID="1" presetClass="exit" presetSubtype="0" fill="hold" grpId="1" nodeType="withEffect">
                                  <p:stCondLst>
                                    <p:cond delay="700"/>
                                  </p:stCondLst>
                                  <p:childTnLst>
                                    <p:set>
                                      <p:cBhvr>
                                        <p:cTn id="94" dur="1" fill="hold">
                                          <p:stCondLst>
                                            <p:cond delay="99"/>
                                          </p:stCondLst>
                                        </p:cTn>
                                        <p:tgtEl>
                                          <p:spTgt spid="22"/>
                                        </p:tgtEl>
                                        <p:attrNameLst>
                                          <p:attrName>style.visibility</p:attrName>
                                        </p:attrNameLst>
                                      </p:cBhvr>
                                      <p:to>
                                        <p:strVal val="hidden"/>
                                      </p:to>
                                    </p:set>
                                  </p:childTnLst>
                                </p:cTn>
                              </p:par>
                              <p:par>
                                <p:cTn id="95" presetID="1" presetClass="exit" presetSubtype="0" fill="hold" grpId="1" nodeType="withEffect">
                                  <p:stCondLst>
                                    <p:cond delay="700"/>
                                  </p:stCondLst>
                                  <p:childTnLst>
                                    <p:set>
                                      <p:cBhvr>
                                        <p:cTn id="96" dur="1" fill="hold">
                                          <p:stCondLst>
                                            <p:cond delay="99"/>
                                          </p:stCondLst>
                                        </p:cTn>
                                        <p:tgtEl>
                                          <p:spTgt spid="51"/>
                                        </p:tgtEl>
                                        <p:attrNameLst>
                                          <p:attrName>style.visibility</p:attrName>
                                        </p:attrNameLst>
                                      </p:cBhvr>
                                      <p:to>
                                        <p:strVal val="hidden"/>
                                      </p:to>
                                    </p:set>
                                  </p:childTnLst>
                                </p:cTn>
                              </p:par>
                              <p:par>
                                <p:cTn id="97" presetID="1" presetClass="entr" presetSubtype="0" fill="hold" grpId="0" nodeType="withEffect">
                                  <p:stCondLst>
                                    <p:cond delay="700"/>
                                  </p:stCondLst>
                                  <p:childTnLst>
                                    <p:set>
                                      <p:cBhvr>
                                        <p:cTn id="98" dur="1" fill="hold">
                                          <p:stCondLst>
                                            <p:cond delay="99"/>
                                          </p:stCondLst>
                                        </p:cTn>
                                        <p:tgtEl>
                                          <p:spTgt spid="23"/>
                                        </p:tgtEl>
                                        <p:attrNameLst>
                                          <p:attrName>style.visibility</p:attrName>
                                        </p:attrNameLst>
                                      </p:cBhvr>
                                      <p:to>
                                        <p:strVal val="visible"/>
                                      </p:to>
                                    </p:set>
                                  </p:childTnLst>
                                </p:cTn>
                              </p:par>
                              <p:par>
                                <p:cTn id="99" presetID="1" presetClass="entr" presetSubtype="0" fill="hold" grpId="0" nodeType="withEffect">
                                  <p:stCondLst>
                                    <p:cond delay="700"/>
                                  </p:stCondLst>
                                  <p:childTnLst>
                                    <p:set>
                                      <p:cBhvr>
                                        <p:cTn id="100" dur="1" fill="hold">
                                          <p:stCondLst>
                                            <p:cond delay="99"/>
                                          </p:stCondLst>
                                        </p:cTn>
                                        <p:tgtEl>
                                          <p:spTgt spid="24"/>
                                        </p:tgtEl>
                                        <p:attrNameLst>
                                          <p:attrName>style.visibility</p:attrName>
                                        </p:attrNameLst>
                                      </p:cBhvr>
                                      <p:to>
                                        <p:strVal val="visible"/>
                                      </p:to>
                                    </p:set>
                                  </p:childTnLst>
                                </p:cTn>
                              </p:par>
                              <p:par>
                                <p:cTn id="101" presetID="1" presetClass="entr" presetSubtype="0" fill="hold" grpId="0" nodeType="withEffect">
                                  <p:stCondLst>
                                    <p:cond delay="700"/>
                                  </p:stCondLst>
                                  <p:childTnLst>
                                    <p:set>
                                      <p:cBhvr>
                                        <p:cTn id="102" dur="1" fill="hold">
                                          <p:stCondLst>
                                            <p:cond delay="99"/>
                                          </p:stCondLst>
                                        </p:cTn>
                                        <p:tgtEl>
                                          <p:spTgt spid="55"/>
                                        </p:tgtEl>
                                        <p:attrNameLst>
                                          <p:attrName>style.visibility</p:attrName>
                                        </p:attrNameLst>
                                      </p:cBhvr>
                                      <p:to>
                                        <p:strVal val="visible"/>
                                      </p:to>
                                    </p:set>
                                  </p:childTnLst>
                                </p:cTn>
                              </p:par>
                              <p:par>
                                <p:cTn id="103" presetID="1" presetClass="exit" presetSubtype="0" fill="hold" grpId="1" nodeType="withEffect">
                                  <p:stCondLst>
                                    <p:cond delay="800"/>
                                  </p:stCondLst>
                                  <p:childTnLst>
                                    <p:set>
                                      <p:cBhvr>
                                        <p:cTn id="104" dur="1" fill="hold">
                                          <p:stCondLst>
                                            <p:cond delay="99"/>
                                          </p:stCondLst>
                                        </p:cTn>
                                        <p:tgtEl>
                                          <p:spTgt spid="23"/>
                                        </p:tgtEl>
                                        <p:attrNameLst>
                                          <p:attrName>style.visibility</p:attrName>
                                        </p:attrNameLst>
                                      </p:cBhvr>
                                      <p:to>
                                        <p:strVal val="hidden"/>
                                      </p:to>
                                    </p:set>
                                  </p:childTnLst>
                                </p:cTn>
                              </p:par>
                              <p:par>
                                <p:cTn id="105" presetID="1" presetClass="exit" presetSubtype="0" fill="hold" grpId="1" nodeType="withEffect">
                                  <p:stCondLst>
                                    <p:cond delay="800"/>
                                  </p:stCondLst>
                                  <p:childTnLst>
                                    <p:set>
                                      <p:cBhvr>
                                        <p:cTn id="106" dur="1" fill="hold">
                                          <p:stCondLst>
                                            <p:cond delay="99"/>
                                          </p:stCondLst>
                                        </p:cTn>
                                        <p:tgtEl>
                                          <p:spTgt spid="24"/>
                                        </p:tgtEl>
                                        <p:attrNameLst>
                                          <p:attrName>style.visibility</p:attrName>
                                        </p:attrNameLst>
                                      </p:cBhvr>
                                      <p:to>
                                        <p:strVal val="hidden"/>
                                      </p:to>
                                    </p:set>
                                  </p:childTnLst>
                                </p:cTn>
                              </p:par>
                              <p:par>
                                <p:cTn id="107" presetID="1" presetClass="exit" presetSubtype="0" fill="hold" grpId="1" nodeType="withEffect">
                                  <p:stCondLst>
                                    <p:cond delay="800"/>
                                  </p:stCondLst>
                                  <p:childTnLst>
                                    <p:set>
                                      <p:cBhvr>
                                        <p:cTn id="108" dur="1" fill="hold">
                                          <p:stCondLst>
                                            <p:cond delay="99"/>
                                          </p:stCondLst>
                                        </p:cTn>
                                        <p:tgtEl>
                                          <p:spTgt spid="55"/>
                                        </p:tgtEl>
                                        <p:attrNameLst>
                                          <p:attrName>style.visibility</p:attrName>
                                        </p:attrNameLst>
                                      </p:cBhvr>
                                      <p:to>
                                        <p:strVal val="hidden"/>
                                      </p:to>
                                    </p:set>
                                  </p:childTnLst>
                                </p:cTn>
                              </p:par>
                              <p:par>
                                <p:cTn id="109" presetID="1" presetClass="entr" presetSubtype="0" fill="hold" grpId="0" nodeType="withEffect">
                                  <p:stCondLst>
                                    <p:cond delay="800"/>
                                  </p:stCondLst>
                                  <p:childTnLst>
                                    <p:set>
                                      <p:cBhvr>
                                        <p:cTn id="110" dur="1" fill="hold">
                                          <p:stCondLst>
                                            <p:cond delay="99"/>
                                          </p:stCondLst>
                                        </p:cTn>
                                        <p:tgtEl>
                                          <p:spTgt spid="25"/>
                                        </p:tgtEl>
                                        <p:attrNameLst>
                                          <p:attrName>style.visibility</p:attrName>
                                        </p:attrNameLst>
                                      </p:cBhvr>
                                      <p:to>
                                        <p:strVal val="visible"/>
                                      </p:to>
                                    </p:set>
                                  </p:childTnLst>
                                </p:cTn>
                              </p:par>
                              <p:par>
                                <p:cTn id="111" presetID="1" presetClass="entr" presetSubtype="0" fill="hold" grpId="0" nodeType="withEffect">
                                  <p:stCondLst>
                                    <p:cond delay="800"/>
                                  </p:stCondLst>
                                  <p:childTnLst>
                                    <p:set>
                                      <p:cBhvr>
                                        <p:cTn id="112" dur="1" fill="hold">
                                          <p:stCondLst>
                                            <p:cond delay="99"/>
                                          </p:stCondLst>
                                        </p:cTn>
                                        <p:tgtEl>
                                          <p:spTgt spid="26"/>
                                        </p:tgtEl>
                                        <p:attrNameLst>
                                          <p:attrName>style.visibility</p:attrName>
                                        </p:attrNameLst>
                                      </p:cBhvr>
                                      <p:to>
                                        <p:strVal val="visible"/>
                                      </p:to>
                                    </p:set>
                                  </p:childTnLst>
                                </p:cTn>
                              </p:par>
                              <p:par>
                                <p:cTn id="113" presetID="1" presetClass="entr" presetSubtype="0" fill="hold" grpId="0" nodeType="withEffect">
                                  <p:stCondLst>
                                    <p:cond delay="800"/>
                                  </p:stCondLst>
                                  <p:childTnLst>
                                    <p:set>
                                      <p:cBhvr>
                                        <p:cTn id="114" dur="1" fill="hold">
                                          <p:stCondLst>
                                            <p:cond delay="99"/>
                                          </p:stCondLst>
                                        </p:cTn>
                                        <p:tgtEl>
                                          <p:spTgt spid="56"/>
                                        </p:tgtEl>
                                        <p:attrNameLst>
                                          <p:attrName>style.visibility</p:attrName>
                                        </p:attrNameLst>
                                      </p:cBhvr>
                                      <p:to>
                                        <p:strVal val="visible"/>
                                      </p:to>
                                    </p:set>
                                  </p:childTnLst>
                                </p:cTn>
                              </p:par>
                              <p:par>
                                <p:cTn id="115" presetID="1" presetClass="exit" presetSubtype="0" fill="hold" grpId="1" nodeType="withEffect">
                                  <p:stCondLst>
                                    <p:cond delay="900"/>
                                  </p:stCondLst>
                                  <p:childTnLst>
                                    <p:set>
                                      <p:cBhvr>
                                        <p:cTn id="116" dur="1" fill="hold">
                                          <p:stCondLst>
                                            <p:cond delay="99"/>
                                          </p:stCondLst>
                                        </p:cTn>
                                        <p:tgtEl>
                                          <p:spTgt spid="25"/>
                                        </p:tgtEl>
                                        <p:attrNameLst>
                                          <p:attrName>style.visibility</p:attrName>
                                        </p:attrNameLst>
                                      </p:cBhvr>
                                      <p:to>
                                        <p:strVal val="hidden"/>
                                      </p:to>
                                    </p:set>
                                  </p:childTnLst>
                                </p:cTn>
                              </p:par>
                              <p:par>
                                <p:cTn id="117" presetID="1" presetClass="exit" presetSubtype="0" fill="hold" grpId="1" nodeType="withEffect">
                                  <p:stCondLst>
                                    <p:cond delay="900"/>
                                  </p:stCondLst>
                                  <p:childTnLst>
                                    <p:set>
                                      <p:cBhvr>
                                        <p:cTn id="118" dur="1" fill="hold">
                                          <p:stCondLst>
                                            <p:cond delay="99"/>
                                          </p:stCondLst>
                                        </p:cTn>
                                        <p:tgtEl>
                                          <p:spTgt spid="26"/>
                                        </p:tgtEl>
                                        <p:attrNameLst>
                                          <p:attrName>style.visibility</p:attrName>
                                        </p:attrNameLst>
                                      </p:cBhvr>
                                      <p:to>
                                        <p:strVal val="hidden"/>
                                      </p:to>
                                    </p:set>
                                  </p:childTnLst>
                                </p:cTn>
                              </p:par>
                              <p:par>
                                <p:cTn id="119" presetID="1" presetClass="exit" presetSubtype="0" fill="hold" grpId="1" nodeType="withEffect">
                                  <p:stCondLst>
                                    <p:cond delay="900"/>
                                  </p:stCondLst>
                                  <p:childTnLst>
                                    <p:set>
                                      <p:cBhvr>
                                        <p:cTn id="120" dur="1" fill="hold">
                                          <p:stCondLst>
                                            <p:cond delay="99"/>
                                          </p:stCondLst>
                                        </p:cTn>
                                        <p:tgtEl>
                                          <p:spTgt spid="56"/>
                                        </p:tgtEl>
                                        <p:attrNameLst>
                                          <p:attrName>style.visibility</p:attrName>
                                        </p:attrNameLst>
                                      </p:cBhvr>
                                      <p:to>
                                        <p:strVal val="hidden"/>
                                      </p:to>
                                    </p:set>
                                  </p:childTnLst>
                                </p:cTn>
                              </p:par>
                              <p:par>
                                <p:cTn id="121" presetID="1" presetClass="entr" presetSubtype="0" fill="hold" grpId="0" nodeType="withEffect">
                                  <p:stCondLst>
                                    <p:cond delay="900"/>
                                  </p:stCondLst>
                                  <p:childTnLst>
                                    <p:set>
                                      <p:cBhvr>
                                        <p:cTn id="122" dur="1" fill="hold">
                                          <p:stCondLst>
                                            <p:cond delay="99"/>
                                          </p:stCondLst>
                                        </p:cTn>
                                        <p:tgtEl>
                                          <p:spTgt spid="27"/>
                                        </p:tgtEl>
                                        <p:attrNameLst>
                                          <p:attrName>style.visibility</p:attrName>
                                        </p:attrNameLst>
                                      </p:cBhvr>
                                      <p:to>
                                        <p:strVal val="visible"/>
                                      </p:to>
                                    </p:set>
                                  </p:childTnLst>
                                </p:cTn>
                              </p:par>
                              <p:par>
                                <p:cTn id="123" presetID="1" presetClass="entr" presetSubtype="0" fill="hold" grpId="0" nodeType="withEffect">
                                  <p:stCondLst>
                                    <p:cond delay="900"/>
                                  </p:stCondLst>
                                  <p:childTnLst>
                                    <p:set>
                                      <p:cBhvr>
                                        <p:cTn id="124" dur="1" fill="hold">
                                          <p:stCondLst>
                                            <p:cond delay="99"/>
                                          </p:stCondLst>
                                        </p:cTn>
                                        <p:tgtEl>
                                          <p:spTgt spid="28"/>
                                        </p:tgtEl>
                                        <p:attrNameLst>
                                          <p:attrName>style.visibility</p:attrName>
                                        </p:attrNameLst>
                                      </p:cBhvr>
                                      <p:to>
                                        <p:strVal val="visible"/>
                                      </p:to>
                                    </p:set>
                                  </p:childTnLst>
                                </p:cTn>
                              </p:par>
                              <p:par>
                                <p:cTn id="125" presetID="1" presetClass="entr" presetSubtype="0" fill="hold" grpId="0" nodeType="withEffect">
                                  <p:stCondLst>
                                    <p:cond delay="900"/>
                                  </p:stCondLst>
                                  <p:childTnLst>
                                    <p:set>
                                      <p:cBhvr>
                                        <p:cTn id="126" dur="1" fill="hold">
                                          <p:stCondLst>
                                            <p:cond delay="99"/>
                                          </p:stCondLst>
                                        </p:cTn>
                                        <p:tgtEl>
                                          <p:spTgt spid="57"/>
                                        </p:tgtEl>
                                        <p:attrNameLst>
                                          <p:attrName>style.visibility</p:attrName>
                                        </p:attrNameLst>
                                      </p:cBhvr>
                                      <p:to>
                                        <p:strVal val="visible"/>
                                      </p:to>
                                    </p:set>
                                  </p:childTnLst>
                                </p:cTn>
                              </p:par>
                              <p:par>
                                <p:cTn id="127" presetID="1" presetClass="exit" presetSubtype="0" fill="hold" grpId="1" nodeType="withEffect">
                                  <p:stCondLst>
                                    <p:cond delay="1000"/>
                                  </p:stCondLst>
                                  <p:childTnLst>
                                    <p:set>
                                      <p:cBhvr>
                                        <p:cTn id="128" dur="1" fill="hold">
                                          <p:stCondLst>
                                            <p:cond delay="99"/>
                                          </p:stCondLst>
                                        </p:cTn>
                                        <p:tgtEl>
                                          <p:spTgt spid="27"/>
                                        </p:tgtEl>
                                        <p:attrNameLst>
                                          <p:attrName>style.visibility</p:attrName>
                                        </p:attrNameLst>
                                      </p:cBhvr>
                                      <p:to>
                                        <p:strVal val="hidden"/>
                                      </p:to>
                                    </p:set>
                                  </p:childTnLst>
                                </p:cTn>
                              </p:par>
                              <p:par>
                                <p:cTn id="129" presetID="1" presetClass="exit" presetSubtype="0" fill="hold" grpId="1" nodeType="withEffect">
                                  <p:stCondLst>
                                    <p:cond delay="1000"/>
                                  </p:stCondLst>
                                  <p:childTnLst>
                                    <p:set>
                                      <p:cBhvr>
                                        <p:cTn id="130" dur="1" fill="hold">
                                          <p:stCondLst>
                                            <p:cond delay="99"/>
                                          </p:stCondLst>
                                        </p:cTn>
                                        <p:tgtEl>
                                          <p:spTgt spid="28"/>
                                        </p:tgtEl>
                                        <p:attrNameLst>
                                          <p:attrName>style.visibility</p:attrName>
                                        </p:attrNameLst>
                                      </p:cBhvr>
                                      <p:to>
                                        <p:strVal val="hidden"/>
                                      </p:to>
                                    </p:set>
                                  </p:childTnLst>
                                </p:cTn>
                              </p:par>
                              <p:par>
                                <p:cTn id="131" presetID="1" presetClass="exit" presetSubtype="0" fill="hold" grpId="1" nodeType="withEffect">
                                  <p:stCondLst>
                                    <p:cond delay="1000"/>
                                  </p:stCondLst>
                                  <p:childTnLst>
                                    <p:set>
                                      <p:cBhvr>
                                        <p:cTn id="132" dur="1" fill="hold">
                                          <p:stCondLst>
                                            <p:cond delay="99"/>
                                          </p:stCondLst>
                                        </p:cTn>
                                        <p:tgtEl>
                                          <p:spTgt spid="57"/>
                                        </p:tgtEl>
                                        <p:attrNameLst>
                                          <p:attrName>style.visibility</p:attrName>
                                        </p:attrNameLst>
                                      </p:cBhvr>
                                      <p:to>
                                        <p:strVal val="hidden"/>
                                      </p:to>
                                    </p:set>
                                  </p:childTnLst>
                                </p:cTn>
                              </p:par>
                              <p:par>
                                <p:cTn id="133" presetID="1" presetClass="entr" presetSubtype="0" fill="hold" grpId="0" nodeType="withEffect">
                                  <p:stCondLst>
                                    <p:cond delay="1000"/>
                                  </p:stCondLst>
                                  <p:childTnLst>
                                    <p:set>
                                      <p:cBhvr>
                                        <p:cTn id="134" dur="1" fill="hold">
                                          <p:stCondLst>
                                            <p:cond delay="99"/>
                                          </p:stCondLst>
                                        </p:cTn>
                                        <p:tgtEl>
                                          <p:spTgt spid="29"/>
                                        </p:tgtEl>
                                        <p:attrNameLst>
                                          <p:attrName>style.visibility</p:attrName>
                                        </p:attrNameLst>
                                      </p:cBhvr>
                                      <p:to>
                                        <p:strVal val="visible"/>
                                      </p:to>
                                    </p:set>
                                  </p:childTnLst>
                                </p:cTn>
                              </p:par>
                              <p:par>
                                <p:cTn id="135" presetID="1" presetClass="entr" presetSubtype="0" fill="hold" grpId="0" nodeType="withEffect">
                                  <p:stCondLst>
                                    <p:cond delay="1000"/>
                                  </p:stCondLst>
                                  <p:childTnLst>
                                    <p:set>
                                      <p:cBhvr>
                                        <p:cTn id="136" dur="1" fill="hold">
                                          <p:stCondLst>
                                            <p:cond delay="99"/>
                                          </p:stCondLst>
                                        </p:cTn>
                                        <p:tgtEl>
                                          <p:spTgt spid="30"/>
                                        </p:tgtEl>
                                        <p:attrNameLst>
                                          <p:attrName>style.visibility</p:attrName>
                                        </p:attrNameLst>
                                      </p:cBhvr>
                                      <p:to>
                                        <p:strVal val="visible"/>
                                      </p:to>
                                    </p:set>
                                  </p:childTnLst>
                                </p:cTn>
                              </p:par>
                              <p:par>
                                <p:cTn id="137" presetID="1" presetClass="entr" presetSubtype="0" fill="hold" grpId="0" nodeType="withEffect">
                                  <p:stCondLst>
                                    <p:cond delay="1000"/>
                                  </p:stCondLst>
                                  <p:childTnLst>
                                    <p:set>
                                      <p:cBhvr>
                                        <p:cTn id="138" dur="1" fill="hold">
                                          <p:stCondLst>
                                            <p:cond delay="99"/>
                                          </p:stCondLst>
                                        </p:cTn>
                                        <p:tgtEl>
                                          <p:spTgt spid="58"/>
                                        </p:tgtEl>
                                        <p:attrNameLst>
                                          <p:attrName>style.visibility</p:attrName>
                                        </p:attrNameLst>
                                      </p:cBhvr>
                                      <p:to>
                                        <p:strVal val="visible"/>
                                      </p:to>
                                    </p:set>
                                  </p:childTnLst>
                                </p:cTn>
                              </p:par>
                              <p:par>
                                <p:cTn id="139" presetID="1" presetClass="exit" presetSubtype="0" fill="hold" grpId="1" nodeType="withEffect">
                                  <p:stCondLst>
                                    <p:cond delay="1100"/>
                                  </p:stCondLst>
                                  <p:childTnLst>
                                    <p:set>
                                      <p:cBhvr>
                                        <p:cTn id="140" dur="1" fill="hold">
                                          <p:stCondLst>
                                            <p:cond delay="99"/>
                                          </p:stCondLst>
                                        </p:cTn>
                                        <p:tgtEl>
                                          <p:spTgt spid="29"/>
                                        </p:tgtEl>
                                        <p:attrNameLst>
                                          <p:attrName>style.visibility</p:attrName>
                                        </p:attrNameLst>
                                      </p:cBhvr>
                                      <p:to>
                                        <p:strVal val="hidden"/>
                                      </p:to>
                                    </p:set>
                                  </p:childTnLst>
                                </p:cTn>
                              </p:par>
                              <p:par>
                                <p:cTn id="141" presetID="1" presetClass="exit" presetSubtype="0" fill="hold" grpId="1" nodeType="withEffect">
                                  <p:stCondLst>
                                    <p:cond delay="1100"/>
                                  </p:stCondLst>
                                  <p:childTnLst>
                                    <p:set>
                                      <p:cBhvr>
                                        <p:cTn id="142" dur="1" fill="hold">
                                          <p:stCondLst>
                                            <p:cond delay="99"/>
                                          </p:stCondLst>
                                        </p:cTn>
                                        <p:tgtEl>
                                          <p:spTgt spid="30"/>
                                        </p:tgtEl>
                                        <p:attrNameLst>
                                          <p:attrName>style.visibility</p:attrName>
                                        </p:attrNameLst>
                                      </p:cBhvr>
                                      <p:to>
                                        <p:strVal val="hidden"/>
                                      </p:to>
                                    </p:set>
                                  </p:childTnLst>
                                </p:cTn>
                              </p:par>
                              <p:par>
                                <p:cTn id="143" presetID="1" presetClass="exit" presetSubtype="0" fill="hold" grpId="1" nodeType="withEffect">
                                  <p:stCondLst>
                                    <p:cond delay="1100"/>
                                  </p:stCondLst>
                                  <p:childTnLst>
                                    <p:set>
                                      <p:cBhvr>
                                        <p:cTn id="144" dur="1" fill="hold">
                                          <p:stCondLst>
                                            <p:cond delay="99"/>
                                          </p:stCondLst>
                                        </p:cTn>
                                        <p:tgtEl>
                                          <p:spTgt spid="58"/>
                                        </p:tgtEl>
                                        <p:attrNameLst>
                                          <p:attrName>style.visibility</p:attrName>
                                        </p:attrNameLst>
                                      </p:cBhvr>
                                      <p:to>
                                        <p:strVal val="hidden"/>
                                      </p:to>
                                    </p:set>
                                  </p:childTnLst>
                                </p:cTn>
                              </p:par>
                              <p:par>
                                <p:cTn id="145" presetID="1" presetClass="entr" presetSubtype="0" fill="hold" grpId="0" nodeType="withEffect">
                                  <p:stCondLst>
                                    <p:cond delay="1100"/>
                                  </p:stCondLst>
                                  <p:childTnLst>
                                    <p:set>
                                      <p:cBhvr>
                                        <p:cTn id="146" dur="1" fill="hold">
                                          <p:stCondLst>
                                            <p:cond delay="99"/>
                                          </p:stCondLst>
                                        </p:cTn>
                                        <p:tgtEl>
                                          <p:spTgt spid="31"/>
                                        </p:tgtEl>
                                        <p:attrNameLst>
                                          <p:attrName>style.visibility</p:attrName>
                                        </p:attrNameLst>
                                      </p:cBhvr>
                                      <p:to>
                                        <p:strVal val="visible"/>
                                      </p:to>
                                    </p:set>
                                  </p:childTnLst>
                                </p:cTn>
                              </p:par>
                              <p:par>
                                <p:cTn id="147" presetID="1" presetClass="entr" presetSubtype="0" fill="hold" grpId="0" nodeType="withEffect">
                                  <p:stCondLst>
                                    <p:cond delay="1100"/>
                                  </p:stCondLst>
                                  <p:childTnLst>
                                    <p:set>
                                      <p:cBhvr>
                                        <p:cTn id="148" dur="1" fill="hold">
                                          <p:stCondLst>
                                            <p:cond delay="99"/>
                                          </p:stCondLst>
                                        </p:cTn>
                                        <p:tgtEl>
                                          <p:spTgt spid="32"/>
                                        </p:tgtEl>
                                        <p:attrNameLst>
                                          <p:attrName>style.visibility</p:attrName>
                                        </p:attrNameLst>
                                      </p:cBhvr>
                                      <p:to>
                                        <p:strVal val="visible"/>
                                      </p:to>
                                    </p:set>
                                  </p:childTnLst>
                                </p:cTn>
                              </p:par>
                              <p:par>
                                <p:cTn id="149" presetID="1" presetClass="entr" presetSubtype="0" fill="hold" grpId="0" nodeType="withEffect">
                                  <p:stCondLst>
                                    <p:cond delay="1100"/>
                                  </p:stCondLst>
                                  <p:childTnLst>
                                    <p:set>
                                      <p:cBhvr>
                                        <p:cTn id="150" dur="1" fill="hold">
                                          <p:stCondLst>
                                            <p:cond delay="99"/>
                                          </p:stCondLst>
                                        </p:cTn>
                                        <p:tgtEl>
                                          <p:spTgt spid="59"/>
                                        </p:tgtEl>
                                        <p:attrNameLst>
                                          <p:attrName>style.visibility</p:attrName>
                                        </p:attrNameLst>
                                      </p:cBhvr>
                                      <p:to>
                                        <p:strVal val="visible"/>
                                      </p:to>
                                    </p:set>
                                  </p:childTnLst>
                                </p:cTn>
                              </p:par>
                              <p:par>
                                <p:cTn id="151" presetID="1" presetClass="exit" presetSubtype="0" fill="hold" grpId="1" nodeType="withEffect">
                                  <p:stCondLst>
                                    <p:cond delay="1200"/>
                                  </p:stCondLst>
                                  <p:childTnLst>
                                    <p:set>
                                      <p:cBhvr>
                                        <p:cTn id="152" dur="1" fill="hold">
                                          <p:stCondLst>
                                            <p:cond delay="99"/>
                                          </p:stCondLst>
                                        </p:cTn>
                                        <p:tgtEl>
                                          <p:spTgt spid="31"/>
                                        </p:tgtEl>
                                        <p:attrNameLst>
                                          <p:attrName>style.visibility</p:attrName>
                                        </p:attrNameLst>
                                      </p:cBhvr>
                                      <p:to>
                                        <p:strVal val="hidden"/>
                                      </p:to>
                                    </p:set>
                                  </p:childTnLst>
                                </p:cTn>
                              </p:par>
                              <p:par>
                                <p:cTn id="153" presetID="1" presetClass="exit" presetSubtype="0" fill="hold" grpId="1" nodeType="withEffect">
                                  <p:stCondLst>
                                    <p:cond delay="1200"/>
                                  </p:stCondLst>
                                  <p:childTnLst>
                                    <p:set>
                                      <p:cBhvr>
                                        <p:cTn id="154" dur="1" fill="hold">
                                          <p:stCondLst>
                                            <p:cond delay="99"/>
                                          </p:stCondLst>
                                        </p:cTn>
                                        <p:tgtEl>
                                          <p:spTgt spid="32"/>
                                        </p:tgtEl>
                                        <p:attrNameLst>
                                          <p:attrName>style.visibility</p:attrName>
                                        </p:attrNameLst>
                                      </p:cBhvr>
                                      <p:to>
                                        <p:strVal val="hidden"/>
                                      </p:to>
                                    </p:set>
                                  </p:childTnLst>
                                </p:cTn>
                              </p:par>
                              <p:par>
                                <p:cTn id="155" presetID="1" presetClass="exit" presetSubtype="0" fill="hold" grpId="1" nodeType="withEffect">
                                  <p:stCondLst>
                                    <p:cond delay="1200"/>
                                  </p:stCondLst>
                                  <p:childTnLst>
                                    <p:set>
                                      <p:cBhvr>
                                        <p:cTn id="156" dur="1" fill="hold">
                                          <p:stCondLst>
                                            <p:cond delay="99"/>
                                          </p:stCondLst>
                                        </p:cTn>
                                        <p:tgtEl>
                                          <p:spTgt spid="59"/>
                                        </p:tgtEl>
                                        <p:attrNameLst>
                                          <p:attrName>style.visibility</p:attrName>
                                        </p:attrNameLst>
                                      </p:cBhvr>
                                      <p:to>
                                        <p:strVal val="hidden"/>
                                      </p:to>
                                    </p:set>
                                  </p:childTnLst>
                                </p:cTn>
                              </p:par>
                              <p:par>
                                <p:cTn id="157" presetID="1" presetClass="entr" presetSubtype="0" fill="hold" grpId="0" nodeType="withEffect">
                                  <p:stCondLst>
                                    <p:cond delay="1200"/>
                                  </p:stCondLst>
                                  <p:childTnLst>
                                    <p:set>
                                      <p:cBhvr>
                                        <p:cTn id="158" dur="1" fill="hold">
                                          <p:stCondLst>
                                            <p:cond delay="99"/>
                                          </p:stCondLst>
                                        </p:cTn>
                                        <p:tgtEl>
                                          <p:spTgt spid="33"/>
                                        </p:tgtEl>
                                        <p:attrNameLst>
                                          <p:attrName>style.visibility</p:attrName>
                                        </p:attrNameLst>
                                      </p:cBhvr>
                                      <p:to>
                                        <p:strVal val="visible"/>
                                      </p:to>
                                    </p:set>
                                  </p:childTnLst>
                                </p:cTn>
                              </p:par>
                              <p:par>
                                <p:cTn id="159" presetID="1" presetClass="entr" presetSubtype="0" fill="hold" grpId="0" nodeType="withEffect">
                                  <p:stCondLst>
                                    <p:cond delay="1200"/>
                                  </p:stCondLst>
                                  <p:childTnLst>
                                    <p:set>
                                      <p:cBhvr>
                                        <p:cTn id="160" dur="1" fill="hold">
                                          <p:stCondLst>
                                            <p:cond delay="99"/>
                                          </p:stCondLst>
                                        </p:cTn>
                                        <p:tgtEl>
                                          <p:spTgt spid="34"/>
                                        </p:tgtEl>
                                        <p:attrNameLst>
                                          <p:attrName>style.visibility</p:attrName>
                                        </p:attrNameLst>
                                      </p:cBhvr>
                                      <p:to>
                                        <p:strVal val="visible"/>
                                      </p:to>
                                    </p:set>
                                  </p:childTnLst>
                                </p:cTn>
                              </p:par>
                              <p:par>
                                <p:cTn id="161" presetID="1" presetClass="entr" presetSubtype="0" fill="hold" grpId="0" nodeType="withEffect">
                                  <p:stCondLst>
                                    <p:cond delay="1200"/>
                                  </p:stCondLst>
                                  <p:childTnLst>
                                    <p:set>
                                      <p:cBhvr>
                                        <p:cTn id="162" dur="1" fill="hold">
                                          <p:stCondLst>
                                            <p:cond delay="99"/>
                                          </p:stCondLst>
                                        </p:cTn>
                                        <p:tgtEl>
                                          <p:spTgt spid="60"/>
                                        </p:tgtEl>
                                        <p:attrNameLst>
                                          <p:attrName>style.visibility</p:attrName>
                                        </p:attrNameLst>
                                      </p:cBhvr>
                                      <p:to>
                                        <p:strVal val="visible"/>
                                      </p:to>
                                    </p:set>
                                  </p:childTnLst>
                                </p:cTn>
                              </p:par>
                              <p:par>
                                <p:cTn id="163" presetID="1" presetClass="exit" presetSubtype="0" fill="hold" grpId="1" nodeType="withEffect">
                                  <p:stCondLst>
                                    <p:cond delay="1300"/>
                                  </p:stCondLst>
                                  <p:childTnLst>
                                    <p:set>
                                      <p:cBhvr>
                                        <p:cTn id="164" dur="1" fill="hold">
                                          <p:stCondLst>
                                            <p:cond delay="99"/>
                                          </p:stCondLst>
                                        </p:cTn>
                                        <p:tgtEl>
                                          <p:spTgt spid="33"/>
                                        </p:tgtEl>
                                        <p:attrNameLst>
                                          <p:attrName>style.visibility</p:attrName>
                                        </p:attrNameLst>
                                      </p:cBhvr>
                                      <p:to>
                                        <p:strVal val="hidden"/>
                                      </p:to>
                                    </p:set>
                                  </p:childTnLst>
                                </p:cTn>
                              </p:par>
                              <p:par>
                                <p:cTn id="165" presetID="1" presetClass="exit" presetSubtype="0" fill="hold" grpId="1" nodeType="withEffect">
                                  <p:stCondLst>
                                    <p:cond delay="1300"/>
                                  </p:stCondLst>
                                  <p:childTnLst>
                                    <p:set>
                                      <p:cBhvr>
                                        <p:cTn id="166" dur="1" fill="hold">
                                          <p:stCondLst>
                                            <p:cond delay="99"/>
                                          </p:stCondLst>
                                        </p:cTn>
                                        <p:tgtEl>
                                          <p:spTgt spid="34"/>
                                        </p:tgtEl>
                                        <p:attrNameLst>
                                          <p:attrName>style.visibility</p:attrName>
                                        </p:attrNameLst>
                                      </p:cBhvr>
                                      <p:to>
                                        <p:strVal val="hidden"/>
                                      </p:to>
                                    </p:set>
                                  </p:childTnLst>
                                </p:cTn>
                              </p:par>
                              <p:par>
                                <p:cTn id="167" presetID="1" presetClass="exit" presetSubtype="0" fill="hold" grpId="1" nodeType="withEffect">
                                  <p:stCondLst>
                                    <p:cond delay="1300"/>
                                  </p:stCondLst>
                                  <p:childTnLst>
                                    <p:set>
                                      <p:cBhvr>
                                        <p:cTn id="168" dur="1" fill="hold">
                                          <p:stCondLst>
                                            <p:cond delay="99"/>
                                          </p:stCondLst>
                                        </p:cTn>
                                        <p:tgtEl>
                                          <p:spTgt spid="60"/>
                                        </p:tgtEl>
                                        <p:attrNameLst>
                                          <p:attrName>style.visibility</p:attrName>
                                        </p:attrNameLst>
                                      </p:cBhvr>
                                      <p:to>
                                        <p:strVal val="hidden"/>
                                      </p:to>
                                    </p:set>
                                  </p:childTnLst>
                                </p:cTn>
                              </p:par>
                              <p:par>
                                <p:cTn id="169" presetID="1" presetClass="entr" presetSubtype="0" fill="hold" grpId="0" nodeType="withEffect">
                                  <p:stCondLst>
                                    <p:cond delay="1300"/>
                                  </p:stCondLst>
                                  <p:childTnLst>
                                    <p:set>
                                      <p:cBhvr>
                                        <p:cTn id="170" dur="1" fill="hold">
                                          <p:stCondLst>
                                            <p:cond delay="99"/>
                                          </p:stCondLst>
                                        </p:cTn>
                                        <p:tgtEl>
                                          <p:spTgt spid="35"/>
                                        </p:tgtEl>
                                        <p:attrNameLst>
                                          <p:attrName>style.visibility</p:attrName>
                                        </p:attrNameLst>
                                      </p:cBhvr>
                                      <p:to>
                                        <p:strVal val="visible"/>
                                      </p:to>
                                    </p:set>
                                  </p:childTnLst>
                                </p:cTn>
                              </p:par>
                              <p:par>
                                <p:cTn id="171" presetID="1" presetClass="entr" presetSubtype="0" fill="hold" grpId="0" nodeType="withEffect">
                                  <p:stCondLst>
                                    <p:cond delay="1300"/>
                                  </p:stCondLst>
                                  <p:childTnLst>
                                    <p:set>
                                      <p:cBhvr>
                                        <p:cTn id="172" dur="1" fill="hold">
                                          <p:stCondLst>
                                            <p:cond delay="99"/>
                                          </p:stCondLst>
                                        </p:cTn>
                                        <p:tgtEl>
                                          <p:spTgt spid="36"/>
                                        </p:tgtEl>
                                        <p:attrNameLst>
                                          <p:attrName>style.visibility</p:attrName>
                                        </p:attrNameLst>
                                      </p:cBhvr>
                                      <p:to>
                                        <p:strVal val="visible"/>
                                      </p:to>
                                    </p:set>
                                  </p:childTnLst>
                                </p:cTn>
                              </p:par>
                              <p:par>
                                <p:cTn id="173" presetID="1" presetClass="entr" presetSubtype="0" fill="hold" grpId="0" nodeType="withEffect">
                                  <p:stCondLst>
                                    <p:cond delay="1300"/>
                                  </p:stCondLst>
                                  <p:childTnLst>
                                    <p:set>
                                      <p:cBhvr>
                                        <p:cTn id="174" dur="1" fill="hold">
                                          <p:stCondLst>
                                            <p:cond delay="99"/>
                                          </p:stCondLst>
                                        </p:cTn>
                                        <p:tgtEl>
                                          <p:spTgt spid="61"/>
                                        </p:tgtEl>
                                        <p:attrNameLst>
                                          <p:attrName>style.visibility</p:attrName>
                                        </p:attrNameLst>
                                      </p:cBhvr>
                                      <p:to>
                                        <p:strVal val="visible"/>
                                      </p:to>
                                    </p:set>
                                  </p:childTnLst>
                                </p:cTn>
                              </p:par>
                              <p:par>
                                <p:cTn id="175" presetID="1" presetClass="exit" presetSubtype="0" fill="hold" grpId="1" nodeType="withEffect">
                                  <p:stCondLst>
                                    <p:cond delay="1400"/>
                                  </p:stCondLst>
                                  <p:childTnLst>
                                    <p:set>
                                      <p:cBhvr>
                                        <p:cTn id="176" dur="1" fill="hold">
                                          <p:stCondLst>
                                            <p:cond delay="99"/>
                                          </p:stCondLst>
                                        </p:cTn>
                                        <p:tgtEl>
                                          <p:spTgt spid="35"/>
                                        </p:tgtEl>
                                        <p:attrNameLst>
                                          <p:attrName>style.visibility</p:attrName>
                                        </p:attrNameLst>
                                      </p:cBhvr>
                                      <p:to>
                                        <p:strVal val="hidden"/>
                                      </p:to>
                                    </p:set>
                                  </p:childTnLst>
                                </p:cTn>
                              </p:par>
                              <p:par>
                                <p:cTn id="177" presetID="1" presetClass="exit" presetSubtype="0" fill="hold" grpId="1" nodeType="withEffect">
                                  <p:stCondLst>
                                    <p:cond delay="1400"/>
                                  </p:stCondLst>
                                  <p:childTnLst>
                                    <p:set>
                                      <p:cBhvr>
                                        <p:cTn id="178" dur="1" fill="hold">
                                          <p:stCondLst>
                                            <p:cond delay="99"/>
                                          </p:stCondLst>
                                        </p:cTn>
                                        <p:tgtEl>
                                          <p:spTgt spid="36"/>
                                        </p:tgtEl>
                                        <p:attrNameLst>
                                          <p:attrName>style.visibility</p:attrName>
                                        </p:attrNameLst>
                                      </p:cBhvr>
                                      <p:to>
                                        <p:strVal val="hidden"/>
                                      </p:to>
                                    </p:set>
                                  </p:childTnLst>
                                </p:cTn>
                              </p:par>
                              <p:par>
                                <p:cTn id="179" presetID="1" presetClass="exit" presetSubtype="0" fill="hold" grpId="1" nodeType="withEffect">
                                  <p:stCondLst>
                                    <p:cond delay="1400"/>
                                  </p:stCondLst>
                                  <p:childTnLst>
                                    <p:set>
                                      <p:cBhvr>
                                        <p:cTn id="180" dur="1" fill="hold">
                                          <p:stCondLst>
                                            <p:cond delay="99"/>
                                          </p:stCondLst>
                                        </p:cTn>
                                        <p:tgtEl>
                                          <p:spTgt spid="61"/>
                                        </p:tgtEl>
                                        <p:attrNameLst>
                                          <p:attrName>style.visibility</p:attrName>
                                        </p:attrNameLst>
                                      </p:cBhvr>
                                      <p:to>
                                        <p:strVal val="hidden"/>
                                      </p:to>
                                    </p:set>
                                  </p:childTnLst>
                                </p:cTn>
                              </p:par>
                              <p:par>
                                <p:cTn id="181" presetID="1" presetClass="entr" presetSubtype="0" fill="hold" grpId="0" nodeType="withEffect">
                                  <p:stCondLst>
                                    <p:cond delay="1400"/>
                                  </p:stCondLst>
                                  <p:childTnLst>
                                    <p:set>
                                      <p:cBhvr>
                                        <p:cTn id="182" dur="1" fill="hold">
                                          <p:stCondLst>
                                            <p:cond delay="99"/>
                                          </p:stCondLst>
                                        </p:cTn>
                                        <p:tgtEl>
                                          <p:spTgt spid="37"/>
                                        </p:tgtEl>
                                        <p:attrNameLst>
                                          <p:attrName>style.visibility</p:attrName>
                                        </p:attrNameLst>
                                      </p:cBhvr>
                                      <p:to>
                                        <p:strVal val="visible"/>
                                      </p:to>
                                    </p:set>
                                  </p:childTnLst>
                                </p:cTn>
                              </p:par>
                              <p:par>
                                <p:cTn id="183" presetID="1" presetClass="entr" presetSubtype="0" fill="hold" grpId="0" nodeType="withEffect">
                                  <p:stCondLst>
                                    <p:cond delay="1400"/>
                                  </p:stCondLst>
                                  <p:childTnLst>
                                    <p:set>
                                      <p:cBhvr>
                                        <p:cTn id="184" dur="1" fill="hold">
                                          <p:stCondLst>
                                            <p:cond delay="99"/>
                                          </p:stCondLst>
                                        </p:cTn>
                                        <p:tgtEl>
                                          <p:spTgt spid="38"/>
                                        </p:tgtEl>
                                        <p:attrNameLst>
                                          <p:attrName>style.visibility</p:attrName>
                                        </p:attrNameLst>
                                      </p:cBhvr>
                                      <p:to>
                                        <p:strVal val="visible"/>
                                      </p:to>
                                    </p:set>
                                  </p:childTnLst>
                                </p:cTn>
                              </p:par>
                              <p:par>
                                <p:cTn id="185" presetID="1" presetClass="entr" presetSubtype="0" fill="hold" grpId="0" nodeType="withEffect">
                                  <p:stCondLst>
                                    <p:cond delay="1400"/>
                                  </p:stCondLst>
                                  <p:childTnLst>
                                    <p:set>
                                      <p:cBhvr>
                                        <p:cTn id="186" dur="1" fill="hold">
                                          <p:stCondLst>
                                            <p:cond delay="99"/>
                                          </p:stCondLst>
                                        </p:cTn>
                                        <p:tgtEl>
                                          <p:spTgt spid="62"/>
                                        </p:tgtEl>
                                        <p:attrNameLst>
                                          <p:attrName>style.visibility</p:attrName>
                                        </p:attrNameLst>
                                      </p:cBhvr>
                                      <p:to>
                                        <p:strVal val="visible"/>
                                      </p:to>
                                    </p:set>
                                  </p:childTnLst>
                                </p:cTn>
                              </p:par>
                              <p:par>
                                <p:cTn id="187" presetID="1" presetClass="exit" presetSubtype="0" fill="hold" grpId="1" nodeType="withEffect">
                                  <p:stCondLst>
                                    <p:cond delay="1500"/>
                                  </p:stCondLst>
                                  <p:childTnLst>
                                    <p:set>
                                      <p:cBhvr>
                                        <p:cTn id="188" dur="1" fill="hold">
                                          <p:stCondLst>
                                            <p:cond delay="99"/>
                                          </p:stCondLst>
                                        </p:cTn>
                                        <p:tgtEl>
                                          <p:spTgt spid="37"/>
                                        </p:tgtEl>
                                        <p:attrNameLst>
                                          <p:attrName>style.visibility</p:attrName>
                                        </p:attrNameLst>
                                      </p:cBhvr>
                                      <p:to>
                                        <p:strVal val="hidden"/>
                                      </p:to>
                                    </p:set>
                                  </p:childTnLst>
                                </p:cTn>
                              </p:par>
                              <p:par>
                                <p:cTn id="189" presetID="1" presetClass="exit" presetSubtype="0" fill="hold" grpId="1" nodeType="withEffect">
                                  <p:stCondLst>
                                    <p:cond delay="1500"/>
                                  </p:stCondLst>
                                  <p:childTnLst>
                                    <p:set>
                                      <p:cBhvr>
                                        <p:cTn id="190" dur="1" fill="hold">
                                          <p:stCondLst>
                                            <p:cond delay="99"/>
                                          </p:stCondLst>
                                        </p:cTn>
                                        <p:tgtEl>
                                          <p:spTgt spid="38"/>
                                        </p:tgtEl>
                                        <p:attrNameLst>
                                          <p:attrName>style.visibility</p:attrName>
                                        </p:attrNameLst>
                                      </p:cBhvr>
                                      <p:to>
                                        <p:strVal val="hidden"/>
                                      </p:to>
                                    </p:set>
                                  </p:childTnLst>
                                </p:cTn>
                              </p:par>
                              <p:par>
                                <p:cTn id="191" presetID="1" presetClass="exit" presetSubtype="0" fill="hold" grpId="1" nodeType="withEffect">
                                  <p:stCondLst>
                                    <p:cond delay="1500"/>
                                  </p:stCondLst>
                                  <p:childTnLst>
                                    <p:set>
                                      <p:cBhvr>
                                        <p:cTn id="192" dur="1" fill="hold">
                                          <p:stCondLst>
                                            <p:cond delay="99"/>
                                          </p:stCondLst>
                                        </p:cTn>
                                        <p:tgtEl>
                                          <p:spTgt spid="62"/>
                                        </p:tgtEl>
                                        <p:attrNameLst>
                                          <p:attrName>style.visibility</p:attrName>
                                        </p:attrNameLst>
                                      </p:cBhvr>
                                      <p:to>
                                        <p:strVal val="hidden"/>
                                      </p:to>
                                    </p:set>
                                  </p:childTnLst>
                                </p:cTn>
                              </p:par>
                              <p:par>
                                <p:cTn id="193" presetID="1" presetClass="entr" presetSubtype="0" fill="hold" grpId="0" nodeType="withEffect">
                                  <p:stCondLst>
                                    <p:cond delay="1500"/>
                                  </p:stCondLst>
                                  <p:childTnLst>
                                    <p:set>
                                      <p:cBhvr>
                                        <p:cTn id="194" dur="1" fill="hold">
                                          <p:stCondLst>
                                            <p:cond delay="99"/>
                                          </p:stCondLst>
                                        </p:cTn>
                                        <p:tgtEl>
                                          <p:spTgt spid="39"/>
                                        </p:tgtEl>
                                        <p:attrNameLst>
                                          <p:attrName>style.visibility</p:attrName>
                                        </p:attrNameLst>
                                      </p:cBhvr>
                                      <p:to>
                                        <p:strVal val="visible"/>
                                      </p:to>
                                    </p:set>
                                  </p:childTnLst>
                                </p:cTn>
                              </p:par>
                              <p:par>
                                <p:cTn id="195" presetID="1" presetClass="entr" presetSubtype="0" fill="hold" grpId="0" nodeType="withEffect">
                                  <p:stCondLst>
                                    <p:cond delay="1500"/>
                                  </p:stCondLst>
                                  <p:childTnLst>
                                    <p:set>
                                      <p:cBhvr>
                                        <p:cTn id="196" dur="1" fill="hold">
                                          <p:stCondLst>
                                            <p:cond delay="99"/>
                                          </p:stCondLst>
                                        </p:cTn>
                                        <p:tgtEl>
                                          <p:spTgt spid="40"/>
                                        </p:tgtEl>
                                        <p:attrNameLst>
                                          <p:attrName>style.visibility</p:attrName>
                                        </p:attrNameLst>
                                      </p:cBhvr>
                                      <p:to>
                                        <p:strVal val="visible"/>
                                      </p:to>
                                    </p:set>
                                  </p:childTnLst>
                                </p:cTn>
                              </p:par>
                              <p:par>
                                <p:cTn id="197" presetID="1" presetClass="entr" presetSubtype="0" fill="hold" grpId="0" nodeType="withEffect">
                                  <p:stCondLst>
                                    <p:cond delay="1500"/>
                                  </p:stCondLst>
                                  <p:childTnLst>
                                    <p:set>
                                      <p:cBhvr>
                                        <p:cTn id="198" dur="1" fill="hold">
                                          <p:stCondLst>
                                            <p:cond delay="99"/>
                                          </p:stCondLst>
                                        </p:cTn>
                                        <p:tgtEl>
                                          <p:spTgt spid="63"/>
                                        </p:tgtEl>
                                        <p:attrNameLst>
                                          <p:attrName>style.visibility</p:attrName>
                                        </p:attrNameLst>
                                      </p:cBhvr>
                                      <p:to>
                                        <p:strVal val="visible"/>
                                      </p:to>
                                    </p:set>
                                  </p:childTnLst>
                                </p:cTn>
                              </p:par>
                              <p:par>
                                <p:cTn id="199" presetID="1" presetClass="exit" presetSubtype="0" fill="hold" grpId="1" nodeType="withEffect">
                                  <p:stCondLst>
                                    <p:cond delay="1600"/>
                                  </p:stCondLst>
                                  <p:childTnLst>
                                    <p:set>
                                      <p:cBhvr>
                                        <p:cTn id="200" dur="1" fill="hold">
                                          <p:stCondLst>
                                            <p:cond delay="99"/>
                                          </p:stCondLst>
                                        </p:cTn>
                                        <p:tgtEl>
                                          <p:spTgt spid="39"/>
                                        </p:tgtEl>
                                        <p:attrNameLst>
                                          <p:attrName>style.visibility</p:attrName>
                                        </p:attrNameLst>
                                      </p:cBhvr>
                                      <p:to>
                                        <p:strVal val="hidden"/>
                                      </p:to>
                                    </p:set>
                                  </p:childTnLst>
                                </p:cTn>
                              </p:par>
                              <p:par>
                                <p:cTn id="201" presetID="1" presetClass="exit" presetSubtype="0" fill="hold" grpId="1" nodeType="withEffect">
                                  <p:stCondLst>
                                    <p:cond delay="1600"/>
                                  </p:stCondLst>
                                  <p:childTnLst>
                                    <p:set>
                                      <p:cBhvr>
                                        <p:cTn id="202" dur="1" fill="hold">
                                          <p:stCondLst>
                                            <p:cond delay="99"/>
                                          </p:stCondLst>
                                        </p:cTn>
                                        <p:tgtEl>
                                          <p:spTgt spid="40"/>
                                        </p:tgtEl>
                                        <p:attrNameLst>
                                          <p:attrName>style.visibility</p:attrName>
                                        </p:attrNameLst>
                                      </p:cBhvr>
                                      <p:to>
                                        <p:strVal val="hidden"/>
                                      </p:to>
                                    </p:set>
                                  </p:childTnLst>
                                </p:cTn>
                              </p:par>
                              <p:par>
                                <p:cTn id="203" presetID="1" presetClass="exit" presetSubtype="0" fill="hold" grpId="1" nodeType="withEffect">
                                  <p:stCondLst>
                                    <p:cond delay="1600"/>
                                  </p:stCondLst>
                                  <p:childTnLst>
                                    <p:set>
                                      <p:cBhvr>
                                        <p:cTn id="204" dur="1" fill="hold">
                                          <p:stCondLst>
                                            <p:cond delay="99"/>
                                          </p:stCondLst>
                                        </p:cTn>
                                        <p:tgtEl>
                                          <p:spTgt spid="63"/>
                                        </p:tgtEl>
                                        <p:attrNameLst>
                                          <p:attrName>style.visibility</p:attrName>
                                        </p:attrNameLst>
                                      </p:cBhvr>
                                      <p:to>
                                        <p:strVal val="hidden"/>
                                      </p:to>
                                    </p:set>
                                  </p:childTnLst>
                                </p:cTn>
                              </p:par>
                              <p:par>
                                <p:cTn id="205" presetID="1" presetClass="entr" presetSubtype="0" fill="hold" grpId="0" nodeType="withEffect">
                                  <p:stCondLst>
                                    <p:cond delay="1600"/>
                                  </p:stCondLst>
                                  <p:childTnLst>
                                    <p:set>
                                      <p:cBhvr>
                                        <p:cTn id="206" dur="1" fill="hold">
                                          <p:stCondLst>
                                            <p:cond delay="99"/>
                                          </p:stCondLst>
                                        </p:cTn>
                                        <p:tgtEl>
                                          <p:spTgt spid="41"/>
                                        </p:tgtEl>
                                        <p:attrNameLst>
                                          <p:attrName>style.visibility</p:attrName>
                                        </p:attrNameLst>
                                      </p:cBhvr>
                                      <p:to>
                                        <p:strVal val="visible"/>
                                      </p:to>
                                    </p:set>
                                  </p:childTnLst>
                                </p:cTn>
                              </p:par>
                              <p:par>
                                <p:cTn id="207" presetID="1" presetClass="entr" presetSubtype="0" fill="hold" grpId="0" nodeType="withEffect">
                                  <p:stCondLst>
                                    <p:cond delay="1600"/>
                                  </p:stCondLst>
                                  <p:childTnLst>
                                    <p:set>
                                      <p:cBhvr>
                                        <p:cTn id="208" dur="1" fill="hold">
                                          <p:stCondLst>
                                            <p:cond delay="99"/>
                                          </p:stCondLst>
                                        </p:cTn>
                                        <p:tgtEl>
                                          <p:spTgt spid="42"/>
                                        </p:tgtEl>
                                        <p:attrNameLst>
                                          <p:attrName>style.visibility</p:attrName>
                                        </p:attrNameLst>
                                      </p:cBhvr>
                                      <p:to>
                                        <p:strVal val="visible"/>
                                      </p:to>
                                    </p:set>
                                  </p:childTnLst>
                                </p:cTn>
                              </p:par>
                              <p:par>
                                <p:cTn id="209" presetID="1" presetClass="entr" presetSubtype="0" fill="hold" grpId="0" nodeType="withEffect">
                                  <p:stCondLst>
                                    <p:cond delay="1600"/>
                                  </p:stCondLst>
                                  <p:childTnLst>
                                    <p:set>
                                      <p:cBhvr>
                                        <p:cTn id="210" dur="1" fill="hold">
                                          <p:stCondLst>
                                            <p:cond delay="99"/>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39" grpId="0" animBg="1"/>
      <p:bldP spid="39" grpId="1" animBg="1"/>
      <p:bldP spid="40" grpId="0" animBg="1"/>
      <p:bldP spid="40" grpId="1" animBg="1"/>
      <p:bldP spid="37" grpId="0" animBg="1"/>
      <p:bldP spid="37" grpId="1" animBg="1"/>
      <p:bldP spid="38" grpId="0" animBg="1"/>
      <p:bldP spid="38" grpId="1" animBg="1"/>
      <p:bldP spid="35" grpId="0" animBg="1"/>
      <p:bldP spid="35" grpId="1" animBg="1"/>
      <p:bldP spid="36" grpId="0" animBg="1"/>
      <p:bldP spid="36" grpId="1" animBg="1"/>
      <p:bldP spid="33" grpId="0" animBg="1"/>
      <p:bldP spid="33" grpId="1" animBg="1"/>
      <p:bldP spid="34" grpId="0" animBg="1"/>
      <p:bldP spid="34" grpId="1" animBg="1"/>
      <p:bldP spid="31" grpId="0" animBg="1"/>
      <p:bldP spid="31" grpId="1" animBg="1"/>
      <p:bldP spid="32" grpId="0" animBg="1"/>
      <p:bldP spid="32" grpId="1" animBg="1"/>
      <p:bldP spid="29" grpId="0" animBg="1"/>
      <p:bldP spid="29" grpId="1" animBg="1"/>
      <p:bldP spid="30" grpId="0" animBg="1"/>
      <p:bldP spid="30" grpId="1" animBg="1"/>
      <p:bldP spid="27" grpId="0" animBg="1"/>
      <p:bldP spid="27" grpId="1" animBg="1"/>
      <p:bldP spid="28" grpId="0" animBg="1"/>
      <p:bldP spid="28" grpId="1" animBg="1"/>
      <p:bldP spid="25" grpId="0" animBg="1"/>
      <p:bldP spid="25" grpId="1" animBg="1"/>
      <p:bldP spid="26" grpId="0" animBg="1"/>
      <p:bldP spid="26" grpId="1" animBg="1"/>
      <p:bldP spid="23" grpId="0" animBg="1"/>
      <p:bldP spid="23" grpId="1" animBg="1"/>
      <p:bldP spid="24" grpId="0" animBg="1"/>
      <p:bldP spid="24" grpId="1" animBg="1"/>
      <p:bldP spid="21" grpId="0" animBg="1"/>
      <p:bldP spid="21" grpId="1" animBg="1"/>
      <p:bldP spid="22" grpId="0" animBg="1"/>
      <p:bldP spid="22" grpId="1" animBg="1"/>
      <p:bldP spid="19" grpId="0" animBg="1"/>
      <p:bldP spid="19" grpId="1" animBg="1"/>
      <p:bldP spid="20" grpId="0" animBg="1"/>
      <p:bldP spid="20" grpId="1" animBg="1"/>
      <p:bldP spid="17" grpId="0" animBg="1"/>
      <p:bldP spid="17" grpId="1" animBg="1"/>
      <p:bldP spid="18" grpId="0" animBg="1"/>
      <p:bldP spid="18" grpId="1" animBg="1"/>
      <p:bldP spid="15" grpId="0" animBg="1"/>
      <p:bldP spid="15" grpId="1" animBg="1"/>
      <p:bldP spid="16" grpId="0" animBg="1"/>
      <p:bldP spid="16" grpId="1" animBg="1"/>
      <p:bldP spid="13" grpId="0" animBg="1"/>
      <p:bldP spid="13" grpId="1" animBg="1"/>
      <p:bldP spid="14" grpId="0" animBg="1"/>
      <p:bldP spid="14" grpId="1" animBg="1"/>
      <p:bldP spid="11" grpId="0" animBg="1"/>
      <p:bldP spid="11" grpId="1" animBg="1"/>
      <p:bldP spid="12" grpId="0" animBg="1"/>
      <p:bldP spid="12" grpId="1" animBg="1"/>
      <p:bldP spid="9" grpId="0" animBg="1"/>
      <p:bldP spid="9" grpId="1" animBg="1"/>
      <p:bldP spid="10" grpId="0" animBg="1"/>
      <p:bldP spid="10" grpId="1" animBg="1"/>
      <p:bldP spid="6" grpId="0" uiExpand="1" build="allAtOnce" animBg="1"/>
      <p:bldP spid="5" grpId="0" animBg="1"/>
      <p:bldP spid="44" grpId="0"/>
      <p:bldP spid="44" grpId="1"/>
      <p:bldP spid="46" grpId="0"/>
      <p:bldP spid="46" grpId="1"/>
      <p:bldP spid="47" grpId="0"/>
      <p:bldP spid="47" grpId="1"/>
      <p:bldP spid="48" grpId="0"/>
      <p:bldP spid="48" grpId="1"/>
      <p:bldP spid="49" grpId="0"/>
      <p:bldP spid="49" grpId="1"/>
      <p:bldP spid="50" grpId="0"/>
      <p:bldP spid="50" grpId="1"/>
      <p:bldP spid="51" grpId="0"/>
      <p:bldP spid="51" grpId="1"/>
      <p:bldP spid="52" grpId="0"/>
      <p:bldP spid="55" grpId="0"/>
      <p:bldP spid="55" grpId="1"/>
      <p:bldP spid="56" grpId="0"/>
      <p:bldP spid="56" grpId="1"/>
      <p:bldP spid="57" grpId="0"/>
      <p:bldP spid="57" grpId="1"/>
      <p:bldP spid="58" grpId="0"/>
      <p:bldP spid="58" grpId="1"/>
      <p:bldP spid="59" grpId="0"/>
      <p:bldP spid="59" grpId="1"/>
      <p:bldP spid="60" grpId="0"/>
      <p:bldP spid="60" grpId="1"/>
      <p:bldP spid="61" grpId="0"/>
      <p:bldP spid="61" grpId="1"/>
      <p:bldP spid="62" grpId="0"/>
      <p:bldP spid="62" grpId="1"/>
      <p:bldP spid="63" grpId="0"/>
      <p:bldP spid="63" grpId="1"/>
      <p:bldP spid="6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8626620" y="400048"/>
            <a:ext cx="579294" cy="576264"/>
          </a:xfrm>
          <a:prstGeom prst="ellipse">
            <a:avLst/>
          </a:prstGeom>
          <a:solidFill>
            <a:srgbClr val="C46C9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TextBox 11"/>
          <p:cNvSpPr txBox="1"/>
          <p:nvPr/>
        </p:nvSpPr>
        <p:spPr>
          <a:xfrm>
            <a:off x="8618906" y="443611"/>
            <a:ext cx="582211" cy="45518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2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A</a:t>
            </a:r>
          </a:p>
          <a:p>
            <a:pPr marL="0" marR="0" lvl="0" indent="0" algn="ctr" defTabSz="914400" eaLnBrk="1" fontAlgn="auto" latinLnBrk="0" hangingPunct="1">
              <a:lnSpc>
                <a:spcPct val="90000"/>
              </a:lnSpc>
              <a:spcBef>
                <a:spcPts val="0"/>
              </a:spcBef>
              <a:spcAft>
                <a:spcPts val="0"/>
              </a:spcAft>
              <a:buClrTx/>
              <a:buSzTx/>
              <a:buFontTx/>
              <a:buNone/>
              <a:tabLst/>
              <a:defRPr/>
            </a:pPr>
            <a:r>
              <a:rPr kumimoji="0" lang="en-US" sz="62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TRANSITION</a:t>
            </a:r>
          </a:p>
        </p:txBody>
      </p:sp>
    </p:spTree>
    <p:extLst>
      <p:ext uri="{BB962C8B-B14F-4D97-AF65-F5344CB8AC3E}">
        <p14:creationId xmlns:p14="http://schemas.microsoft.com/office/powerpoint/2010/main" val="8022355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e 1"/>
          <p:cNvSpPr/>
          <p:nvPr/>
        </p:nvSpPr>
        <p:spPr>
          <a:xfrm>
            <a:off x="10223550" y="976378"/>
            <a:ext cx="647609" cy="647609"/>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6" name="Pie 2"/>
          <p:cNvSpPr/>
          <p:nvPr/>
        </p:nvSpPr>
        <p:spPr>
          <a:xfrm>
            <a:off x="9637533" y="398048"/>
            <a:ext cx="692791" cy="692791"/>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7" name="Pie 3"/>
          <p:cNvSpPr/>
          <p:nvPr/>
        </p:nvSpPr>
        <p:spPr>
          <a:xfrm>
            <a:off x="9151240" y="1001479"/>
            <a:ext cx="578330" cy="578330"/>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solidFill>
                <a:schemeClr val="tx1"/>
              </a:solidFill>
            </a:endParaRPr>
          </a:p>
        </p:txBody>
      </p:sp>
      <p:sp>
        <p:nvSpPr>
          <p:cNvPr id="8" name="TextBox 7"/>
          <p:cNvSpPr txBox="1"/>
          <p:nvPr/>
        </p:nvSpPr>
        <p:spPr>
          <a:xfrm>
            <a:off x="9190885" y="1154739"/>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MILEAGE SHARES</a:t>
            </a:r>
          </a:p>
        </p:txBody>
      </p:sp>
      <p:sp>
        <p:nvSpPr>
          <p:cNvPr id="9" name="TextBox 8"/>
          <p:cNvSpPr txBox="1"/>
          <p:nvPr/>
        </p:nvSpPr>
        <p:spPr>
          <a:xfrm>
            <a:off x="10304568" y="1156880"/>
            <a:ext cx="482685"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REGION SHARES</a:t>
            </a:r>
          </a:p>
        </p:txBody>
      </p:sp>
      <p:sp>
        <p:nvSpPr>
          <p:cNvPr id="10" name="TextBox 9"/>
          <p:cNvSpPr txBox="1"/>
          <p:nvPr/>
        </p:nvSpPr>
        <p:spPr>
          <a:xfrm>
            <a:off x="9682402" y="607574"/>
            <a:ext cx="603053" cy="273740"/>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normAutofit fontScale="25000" lnSpcReduction="20000"/>
          </a:bodyPr>
          <a:lstStyle/>
          <a:p>
            <a:pPr algn="ctr"/>
            <a:r>
              <a:rPr lang="en-US" sz="2400" dirty="0">
                <a:solidFill>
                  <a:schemeClr val="bg1">
                    <a:lumMod val="95000"/>
                  </a:schemeClr>
                </a:solidFill>
                <a:effectLst>
                  <a:glow rad="63500">
                    <a:schemeClr val="tx1">
                      <a:lumMod val="65000"/>
                      <a:lumOff val="35000"/>
                      <a:alpha val="40000"/>
                    </a:schemeClr>
                  </a:glow>
                </a:effectLst>
              </a:rPr>
              <a:t>POPULATION SHARES</a:t>
            </a:r>
          </a:p>
        </p:txBody>
      </p:sp>
      <p:sp>
        <p:nvSpPr>
          <p:cNvPr id="13" name="TextBox 12"/>
          <p:cNvSpPr txBox="1"/>
          <p:nvPr/>
        </p:nvSpPr>
        <p:spPr>
          <a:xfrm>
            <a:off x="9886868" y="1261643"/>
            <a:ext cx="198651" cy="334571"/>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normAutofit fontScale="25000" lnSpcReduction="20000"/>
          </a:bodyPr>
          <a:lstStyle/>
          <a:p>
            <a:pPr algn="ctr"/>
            <a:r>
              <a:rPr lang="en-US" sz="6000" dirty="0">
                <a:solidFill>
                  <a:schemeClr val="bg1">
                    <a:lumMod val="95000"/>
                  </a:schemeClr>
                </a:solidFill>
                <a:effectLst>
                  <a:glow rad="63500">
                    <a:schemeClr val="tx1">
                      <a:lumMod val="65000"/>
                      <a:lumOff val="35000"/>
                      <a:alpha val="40000"/>
                    </a:schemeClr>
                  </a:glow>
                </a:effectLst>
              </a:rPr>
              <a:t>B</a:t>
            </a:r>
          </a:p>
        </p:txBody>
      </p:sp>
      <p:cxnSp>
        <p:nvCxnSpPr>
          <p:cNvPr id="14" name="Straight Arrow Connector 13"/>
          <p:cNvCxnSpPr>
            <a:stCxn id="7" idx="0"/>
            <a:endCxn id="13" idx="1"/>
          </p:cNvCxnSpPr>
          <p:nvPr/>
        </p:nvCxnSpPr>
        <p:spPr>
          <a:xfrm>
            <a:off x="9729570" y="1290644"/>
            <a:ext cx="157298" cy="138285"/>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stCxn id="6" idx="1"/>
            <a:endCxn id="13" idx="0"/>
          </p:cNvCxnSpPr>
          <p:nvPr/>
        </p:nvCxnSpPr>
        <p:spPr>
          <a:xfrm>
            <a:off x="9983928" y="1090839"/>
            <a:ext cx="2266" cy="170804"/>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5" idx="2"/>
            <a:endCxn id="13" idx="3"/>
          </p:cNvCxnSpPr>
          <p:nvPr/>
        </p:nvCxnSpPr>
        <p:spPr>
          <a:xfrm flipH="1">
            <a:off x="10085519" y="1300183"/>
            <a:ext cx="138031" cy="128746"/>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4109"/>
      </p:ext>
    </p:extLst>
  </p:cSld>
  <p:clrMapOvr>
    <a:masterClrMapping/>
  </p:clrMapOvr>
  <p:transition spd="slow" advClick="0" advTm="0">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e 1"/>
          <p:cNvSpPr/>
          <p:nvPr/>
        </p:nvSpPr>
        <p:spPr>
          <a:xfrm>
            <a:off x="7235302" y="2150648"/>
            <a:ext cx="1965960" cy="1965960"/>
          </a:xfrm>
          <a:prstGeom prst="pie">
            <a:avLst>
              <a:gd name="adj1" fmla="val 16228603"/>
              <a:gd name="adj2" fmla="val 16192454"/>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0" name="Pie 2"/>
          <p:cNvSpPr/>
          <p:nvPr/>
        </p:nvSpPr>
        <p:spPr>
          <a:xfrm>
            <a:off x="5456318" y="395000"/>
            <a:ext cx="2103120" cy="2103120"/>
          </a:xfrm>
          <a:prstGeom prst="pie">
            <a:avLst>
              <a:gd name="adj1" fmla="val 1933311"/>
              <a:gd name="adj2" fmla="val 1881072"/>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1" name="Pie 3"/>
          <p:cNvSpPr/>
          <p:nvPr/>
        </p:nvSpPr>
        <p:spPr>
          <a:xfrm>
            <a:off x="3980070" y="2226848"/>
            <a:ext cx="1755648" cy="1755648"/>
          </a:xfrm>
          <a:prstGeom prst="pie">
            <a:avLst>
              <a:gd name="adj1" fmla="val 10375570"/>
              <a:gd name="adj2" fmla="val 10355076"/>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2" name="TextBox 41"/>
          <p:cNvSpPr txBox="1"/>
          <p:nvPr/>
        </p:nvSpPr>
        <p:spPr>
          <a:xfrm>
            <a:off x="4100422" y="269210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TextBox 53"/>
          <p:cNvSpPr txBox="1"/>
          <p:nvPr/>
        </p:nvSpPr>
        <p:spPr>
          <a:xfrm>
            <a:off x="7481252" y="2698601"/>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4" name="TextBox 54"/>
          <p:cNvSpPr txBox="1"/>
          <p:nvPr/>
        </p:nvSpPr>
        <p:spPr>
          <a:xfrm>
            <a:off x="5592528" y="103106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5" name="TextBox 55"/>
          <p:cNvSpPr txBox="1"/>
          <p:nvPr/>
        </p:nvSpPr>
        <p:spPr>
          <a:xfrm>
            <a:off x="6213231" y="3016633"/>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cxnSp>
        <p:nvCxnSpPr>
          <p:cNvPr id="46" name="Straight Arrow Connector 45"/>
          <p:cNvCxnSpPr>
            <a:stCxn id="41" idx="0"/>
            <a:endCxn id="45" idx="1"/>
          </p:cNvCxnSpPr>
          <p:nvPr/>
        </p:nvCxnSpPr>
        <p:spPr>
          <a:xfrm>
            <a:off x="5735718" y="3104672"/>
            <a:ext cx="477513" cy="419793"/>
          </a:xfrm>
          <a:prstGeom prst="straightConnector1">
            <a:avLst/>
          </a:prstGeom>
          <a:ln w="63500">
            <a:solidFill>
              <a:srgbClr val="FFC4AE"/>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40" idx="1"/>
            <a:endCxn id="45" idx="0"/>
          </p:cNvCxnSpPr>
          <p:nvPr/>
        </p:nvCxnSpPr>
        <p:spPr>
          <a:xfrm>
            <a:off x="6507878" y="2498120"/>
            <a:ext cx="6878" cy="518513"/>
          </a:xfrm>
          <a:prstGeom prst="straightConnector1">
            <a:avLst/>
          </a:prstGeom>
          <a:ln w="63500">
            <a:solidFill>
              <a:srgbClr val="FC8637"/>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stCxn id="38" idx="2"/>
            <a:endCxn id="45" idx="3"/>
          </p:cNvCxnSpPr>
          <p:nvPr/>
        </p:nvCxnSpPr>
        <p:spPr>
          <a:xfrm flipH="1">
            <a:off x="6816280" y="3133628"/>
            <a:ext cx="419022" cy="390837"/>
          </a:xfrm>
          <a:prstGeom prst="straightConnector1">
            <a:avLst/>
          </a:prstGeom>
          <a:ln w="63500">
            <a:solidFill>
              <a:srgbClr val="D06F2D"/>
            </a:solidFill>
            <a:round/>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84499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
          <p:cNvSpPr/>
          <p:nvPr/>
        </p:nvSpPr>
        <p:spPr>
          <a:xfrm>
            <a:off x="3137602" y="396022"/>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2"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3"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4" name="TextBox 53"/>
          <p:cNvSpPr txBox="1"/>
          <p:nvPr/>
        </p:nvSpPr>
        <p:spPr>
          <a:xfrm>
            <a:off x="4830527" y="1090503"/>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55" name="TextBox 54"/>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56" name="TextBox 55"/>
          <p:cNvSpPr txBox="1"/>
          <p:nvPr/>
        </p:nvSpPr>
        <p:spPr>
          <a:xfrm>
            <a:off x="4524101" y="1594731"/>
            <a:ext cx="603049" cy="1015663"/>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22605064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Pie 10"/>
          <p:cNvSpPr/>
          <p:nvPr/>
        </p:nvSpPr>
        <p:spPr>
          <a:xfrm rot="5400000">
            <a:off x="3137602" y="396022"/>
            <a:ext cx="3383280" cy="3383280"/>
          </a:xfrm>
          <a:prstGeom prst="pie">
            <a:avLst>
              <a:gd name="adj1" fmla="val 16212154"/>
              <a:gd name="adj2" fmla="val 1621027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4" name="TextBox 43"/>
          <p:cNvSpPr txBox="1"/>
          <p:nvPr/>
        </p:nvSpPr>
        <p:spPr>
          <a:xfrm>
            <a:off x="3635546" y="988072"/>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Tree>
    <p:extLst>
      <p:ext uri="{BB962C8B-B14F-4D97-AF65-F5344CB8AC3E}">
        <p14:creationId xmlns:p14="http://schemas.microsoft.com/office/powerpoint/2010/main" val="2359429977"/>
      </p:ext>
    </p:extLst>
  </p:cSld>
  <p:clrMapOvr>
    <a:masterClrMapping/>
  </p:clrMapOvr>
  <p:transition spd="slow" advClick="0" advTm="0">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Pie 10"/>
          <p:cNvSpPr/>
          <p:nvPr/>
        </p:nvSpPr>
        <p:spPr>
          <a:xfrm rot="5400000">
            <a:off x="3137602" y="396022"/>
            <a:ext cx="3383280" cy="3383280"/>
          </a:xfrm>
          <a:prstGeom prst="pie">
            <a:avLst>
              <a:gd name="adj1" fmla="val 16212154"/>
              <a:gd name="adj2" fmla="val 1621027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4" name="TextBox 43"/>
          <p:cNvSpPr txBox="1"/>
          <p:nvPr/>
        </p:nvSpPr>
        <p:spPr>
          <a:xfrm>
            <a:off x="3635546" y="988072"/>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Tree>
    <p:extLst>
      <p:ext uri="{BB962C8B-B14F-4D97-AF65-F5344CB8AC3E}">
        <p14:creationId xmlns:p14="http://schemas.microsoft.com/office/powerpoint/2010/main" val="165312091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331168" y="4076620"/>
            <a:ext cx="7016145" cy="156966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AFTER ALL SET-ASIDE FUNDS, TRANSITION FUNDS, AND SUPPLEMENTAL FUNDS HAVE BEEN CALCULATED, THE REMAINING TRIBAL TRANSPORTATION FUNDING IS DISTRIBUTED TO TRIBES.</a:t>
            </a:r>
          </a:p>
        </p:txBody>
      </p:sp>
      <p:sp>
        <p:nvSpPr>
          <p:cNvPr id="41" name="Pie 10"/>
          <p:cNvSpPr/>
          <p:nvPr/>
        </p:nvSpPr>
        <p:spPr>
          <a:xfrm rot="5400000">
            <a:off x="3137602" y="396022"/>
            <a:ext cx="3383280" cy="3383280"/>
          </a:xfrm>
          <a:prstGeom prst="pie">
            <a:avLst>
              <a:gd name="adj1" fmla="val 16212154"/>
              <a:gd name="adj2" fmla="val 1621027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2" name="TextBox 41"/>
          <p:cNvSpPr txBox="1"/>
          <p:nvPr/>
        </p:nvSpPr>
        <p:spPr>
          <a:xfrm>
            <a:off x="3635546" y="988072"/>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8" name="Action Button: Go Forward or Next 7">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559358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192254" y="4040612"/>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27 PERCENT OF THE FUNDS ARE DIVIDED AMONG TRIBES BASED ON ELIGIBLE ROAD MILEAGE IN THE NATIONAL TRIBAL TRANSPORTATION FACILITY INVENTORY (NTTFI).</a:t>
            </a:r>
          </a:p>
        </p:txBody>
      </p:sp>
      <p:sp>
        <p:nvSpPr>
          <p:cNvPr id="45" name="Pie 10"/>
          <p:cNvSpPr/>
          <p:nvPr/>
        </p:nvSpPr>
        <p:spPr>
          <a:xfrm rot="5400000">
            <a:off x="3137602" y="396022"/>
            <a:ext cx="3383280" cy="3383280"/>
          </a:xfrm>
          <a:prstGeom prst="pie">
            <a:avLst>
              <a:gd name="adj1" fmla="val 10798989"/>
              <a:gd name="adj2" fmla="val 1079879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6" name="TextBox 45"/>
          <p:cNvSpPr txBox="1"/>
          <p:nvPr/>
        </p:nvSpPr>
        <p:spPr>
          <a:xfrm>
            <a:off x="3635546" y="988072"/>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Tree>
    <p:extLst>
      <p:ext uri="{BB962C8B-B14F-4D97-AF65-F5344CB8AC3E}">
        <p14:creationId xmlns:p14="http://schemas.microsoft.com/office/powerpoint/2010/main" val="147555303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192254" y="4040612"/>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27 PERCENT OF THE FUNDS ARE DIVIDED AMONG TRIBES BASED ON ELIGIBLE ROAD MILEAGE IN THE NATIONAL TRIBAL TRANSPORTATION FACILITY INVENTORY (NTTFI).</a:t>
            </a:r>
          </a:p>
        </p:txBody>
      </p:sp>
      <p:sp>
        <p:nvSpPr>
          <p:cNvPr id="45" name="Pie 10"/>
          <p:cNvSpPr/>
          <p:nvPr/>
        </p:nvSpPr>
        <p:spPr>
          <a:xfrm rot="5400000">
            <a:off x="3137602" y="396022"/>
            <a:ext cx="3383280" cy="3383280"/>
          </a:xfrm>
          <a:prstGeom prst="pie">
            <a:avLst>
              <a:gd name="adj1" fmla="val 10798989"/>
              <a:gd name="adj2" fmla="val 1079879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6" name="TextBox 45"/>
          <p:cNvSpPr txBox="1"/>
          <p:nvPr/>
        </p:nvSpPr>
        <p:spPr>
          <a:xfrm>
            <a:off x="3635546" y="988072"/>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47" name="TextBox 46"/>
          <p:cNvSpPr txBox="1"/>
          <p:nvPr/>
        </p:nvSpPr>
        <p:spPr>
          <a:xfrm>
            <a:off x="1216064" y="4040612"/>
            <a:ext cx="715260"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27%</a:t>
            </a:r>
            <a:endParaRPr kumimoji="0" lang="en-US" sz="24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6229539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childTnLst>
                                </p:cTn>
                              </p:par>
                              <p:par>
                                <p:cTn id="8" presetID="42" presetClass="path" presetSubtype="0" accel="50000" decel="50000" fill="hold" grpId="1" nodeType="withEffect">
                                  <p:stCondLst>
                                    <p:cond delay="2000"/>
                                  </p:stCondLst>
                                  <p:childTnLst>
                                    <p:animMotion origin="layout" path="M 3.54167E-6 4.81481E-6 L 0.02942 -0.07686 " pathEditMode="relative" rAng="0" ptsTypes="AA">
                                      <p:cBhvr>
                                        <p:cTn id="9" dur="2000" fill="hold"/>
                                        <p:tgtEl>
                                          <p:spTgt spid="47"/>
                                        </p:tgtEl>
                                        <p:attrNameLst>
                                          <p:attrName>ppt_x</p:attrName>
                                          <p:attrName>ppt_y</p:attrName>
                                        </p:attrNameLst>
                                      </p:cBhvr>
                                      <p:rCtr x="1471" y="-3843"/>
                                    </p:animMotion>
                                  </p:childTnLst>
                                </p:cTn>
                              </p:par>
                              <p:par>
                                <p:cTn id="10" presetID="6" presetClass="emph" presetSubtype="0" fill="hold" grpId="2" nodeType="withEffect">
                                  <p:stCondLst>
                                    <p:cond delay="2000"/>
                                  </p:stCondLst>
                                  <p:childTnLst>
                                    <p:animScale>
                                      <p:cBhvr>
                                        <p:cTn id="11" dur="2000" fill="hold"/>
                                        <p:tgtEl>
                                          <p:spTgt spid="4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7" grpId="1"/>
      <p:bldP spid="47" grpId="2"/>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4997551"/>
            </a:avLst>
          </a:prstGeom>
          <a:solidFill>
            <a:srgbClr val="FC8637"/>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7" name="TextBox 46"/>
          <p:cNvSpPr txBox="1"/>
          <p:nvPr/>
        </p:nvSpPr>
        <p:spPr>
          <a:xfrm>
            <a:off x="4279500" y="1254216"/>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34" name="TextBox 33"/>
          <p:cNvSpPr txBox="1"/>
          <p:nvPr/>
        </p:nvSpPr>
        <p:spPr>
          <a:xfrm>
            <a:off x="3389794" y="1032201"/>
            <a:ext cx="1382110" cy="92333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0" i="0" u="none" strike="noStrike" kern="0" cap="none" spc="0" normalizeH="0" baseline="0" noProof="0" dirty="0">
                <a:ln>
                  <a:noFill/>
                </a:ln>
                <a:solidFill>
                  <a:schemeClr val="bg1">
                    <a:lumMod val="95000"/>
                  </a:schemeClr>
                </a:solidFill>
                <a:effectLst>
                  <a:glow rad="101600">
                    <a:schemeClr val="tx1">
                      <a:lumMod val="85000"/>
                      <a:lumOff val="15000"/>
                      <a:alpha val="60000"/>
                    </a:schemeClr>
                  </a:glow>
                </a:effectLst>
                <a:uLnTx/>
                <a:uFillTx/>
              </a:rPr>
              <a:t>27%</a:t>
            </a:r>
            <a:endParaRPr kumimoji="0" lang="en-US" sz="5400" b="0" i="0" u="none" strike="noStrike" kern="0" cap="none" spc="0" normalizeH="0" baseline="0" noProof="0" dirty="0">
              <a:ln>
                <a:noFill/>
              </a:ln>
              <a:solidFill>
                <a:sysClr val="windowText" lastClr="000000"/>
              </a:solidFill>
              <a:effectLst>
                <a:glow rad="101600">
                  <a:schemeClr val="tx1">
                    <a:lumMod val="85000"/>
                    <a:lumOff val="15000"/>
                    <a:alpha val="60000"/>
                  </a:schemeClr>
                </a:glow>
              </a:effectLst>
              <a:uLnTx/>
              <a:uFillTx/>
            </a:endParaRPr>
          </a:p>
        </p:txBody>
      </p:sp>
      <p:sp>
        <p:nvSpPr>
          <p:cNvPr id="53" name="TextBox 52"/>
          <p:cNvSpPr txBox="1"/>
          <p:nvPr/>
        </p:nvSpPr>
        <p:spPr>
          <a:xfrm>
            <a:off x="1192254" y="4040612"/>
            <a:ext cx="7293973"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27 PERCENT OF THE FUNDS ARE DIVIDED AMONG TRIBES BASED ON ELIGIBLE ROAD MILEAGE IN THE NATIONAL TRIBAL TRANSPORTATION FACILITY INVENTORY (NTTFI).</a:t>
            </a:r>
          </a:p>
        </p:txBody>
      </p:sp>
      <p:sp>
        <p:nvSpPr>
          <p:cNvPr id="10" name="Action Button: Go Forward or Next 9">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0824596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1500"/>
                                        <p:tgtEl>
                                          <p:spTgt spid="34"/>
                                        </p:tgtEl>
                                      </p:cBhvr>
                                    </p:animEffect>
                                    <p:set>
                                      <p:cBhvr>
                                        <p:cTn id="7" dur="1" fill="hold">
                                          <p:stCondLst>
                                            <p:cond delay="1499"/>
                                          </p:stCondLst>
                                        </p:cTn>
                                        <p:tgtEl>
                                          <p:spTgt spid="34"/>
                                        </p:tgtEl>
                                        <p:attrNameLst>
                                          <p:attrName>style.visibility</p:attrName>
                                        </p:attrNameLst>
                                      </p:cBhvr>
                                      <p:to>
                                        <p:strVal val="hidden"/>
                                      </p:to>
                                    </p:set>
                                  </p:childTnLst>
                                </p:cTn>
                              </p:par>
                              <p:par>
                                <p:cTn id="8" presetID="10" presetClass="entr" presetSubtype="0" fill="hold" grpId="0" nodeType="withEffect">
                                  <p:stCondLst>
                                    <p:cond delay="50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1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34"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3C3B45"/>
        </a:solidFill>
        <a:effectLst/>
      </p:bgPr>
    </p:bg>
    <p:spTree>
      <p:nvGrpSpPr>
        <p:cNvPr id="1" name=""/>
        <p:cNvGrpSpPr/>
        <p:nvPr/>
      </p:nvGrpSpPr>
      <p:grpSpPr>
        <a:xfrm>
          <a:off x="0" y="0"/>
          <a:ext cx="0" cy="0"/>
          <a:chOff x="0" y="0"/>
          <a:chExt cx="0" cy="0"/>
        </a:xfrm>
      </p:grpSpPr>
      <p:sp>
        <p:nvSpPr>
          <p:cNvPr id="3" name="Oval 2"/>
          <p:cNvSpPr/>
          <p:nvPr/>
        </p:nvSpPr>
        <p:spPr>
          <a:xfrm>
            <a:off x="5010976" y="1234440"/>
            <a:ext cx="4389120" cy="4389120"/>
          </a:xfrm>
          <a:prstGeom prst="ellipse">
            <a:avLst/>
          </a:prstGeom>
          <a:solidFill>
            <a:schemeClr val="accent2"/>
          </a:solidFill>
          <a:ln>
            <a:noFill/>
          </a:ln>
          <a:scene3d>
            <a:camera prst="orthographicFront"/>
            <a:lightRig rig="threePt" dir="t">
              <a:rot lat="0" lon="0" rev="0"/>
            </a:lightRig>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Oval 3"/>
          <p:cNvSpPr/>
          <p:nvPr/>
        </p:nvSpPr>
        <p:spPr>
          <a:xfrm>
            <a:off x="1733381" y="2468880"/>
            <a:ext cx="1920240" cy="1920240"/>
          </a:xfrm>
          <a:prstGeom prst="ellipse">
            <a:avLst/>
          </a:prstGeom>
          <a:scene3d>
            <a:camera prst="orthographicFront"/>
            <a:lightRig rig="threePt" dir="t"/>
          </a:scene3d>
          <a:sp3d prstMaterial="powder">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TextBox 6">
            <a:extLst>
              <a:ext uri="{FF2B5EF4-FFF2-40B4-BE49-F238E27FC236}">
                <a16:creationId xmlns:a16="http://schemas.microsoft.com/office/drawing/2014/main" id="{4B2B92E5-E726-4DA9-A8A7-D7066F662BFD}"/>
              </a:ext>
            </a:extLst>
          </p:cNvPr>
          <p:cNvSpPr txBox="1"/>
          <p:nvPr/>
        </p:nvSpPr>
        <p:spPr>
          <a:xfrm>
            <a:off x="1758950" y="3167389"/>
            <a:ext cx="1869101"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chemeClr val="accent5">
                    <a:lumMod val="75000"/>
                  </a:schemeClr>
                </a:solidFill>
                <a:effectLst>
                  <a:glow rad="101600">
                    <a:schemeClr val="accent4">
                      <a:satMod val="175000"/>
                      <a:alpha val="40000"/>
                    </a:schemeClr>
                  </a:glow>
                  <a:outerShdw blurRad="50800" dist="38100" dir="2700000" algn="tl" rotWithShape="0">
                    <a:prstClr val="black">
                      <a:alpha val="40000"/>
                    </a:prstClr>
                  </a:outerShdw>
                </a:effectLst>
                <a:uLnTx/>
                <a:uFillTx/>
              </a:rPr>
              <a:t>SET-ASIDES</a:t>
            </a:r>
          </a:p>
        </p:txBody>
      </p:sp>
      <p:sp>
        <p:nvSpPr>
          <p:cNvPr id="9" name="TextBox 8"/>
          <p:cNvSpPr txBox="1"/>
          <p:nvPr/>
        </p:nvSpPr>
        <p:spPr>
          <a:xfrm>
            <a:off x="82216" y="5943598"/>
            <a:ext cx="12027567" cy="1046440"/>
          </a:xfrm>
          <a:prstGeom prst="rect">
            <a:avLst/>
          </a:prstGeom>
          <a:noFill/>
          <a:effectLst>
            <a:outerShdw blurRad="50800" dist="38100" dir="2700000" algn="tl" rotWithShape="0">
              <a:prstClr val="black">
                <a:alpha val="6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chemeClr val="accent4">
                    <a:lumMod val="20000"/>
                    <a:lumOff val="80000"/>
                  </a:schemeClr>
                </a:solidFill>
                <a:effectLst>
                  <a:glow rad="101600">
                    <a:schemeClr val="tx1">
                      <a:lumMod val="65000"/>
                      <a:lumOff val="35000"/>
                      <a:alpha val="60000"/>
                    </a:schemeClr>
                  </a:glow>
                  <a:innerShdw blurRad="63500" dist="50800" dir="2700000">
                    <a:prstClr val="black">
                      <a:alpha val="50000"/>
                    </a:prstClr>
                  </a:innerShdw>
                </a:effectLst>
                <a:uLnTx/>
                <a:uFillTx/>
              </a:rPr>
              <a:t>TRIBAL TRANSPORTATION PROGRAM FUNDING</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2" name="Action Button: Go Forward or Next 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5" name="Action Button: Go Back or Previous 4">
            <a:hlinkClick r:id="rId2" action="ppaction://hlinksldjump" highlightClick="1"/>
          </p:cNvPr>
          <p:cNvSpPr/>
          <p:nvPr/>
        </p:nvSpPr>
        <p:spPr>
          <a:xfrm>
            <a:off x="914399" y="5200650"/>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10" name="!!TextBox 6"/>
          <p:cNvSpPr txBox="1"/>
          <p:nvPr/>
        </p:nvSpPr>
        <p:spPr>
          <a:xfrm>
            <a:off x="6265251" y="2813446"/>
            <a:ext cx="1873928" cy="1231106"/>
          </a:xfrm>
          <a:prstGeom prst="rect">
            <a:avLst/>
          </a:prstGeom>
          <a:noFill/>
          <a:effectLst>
            <a:outerShdw blurRad="50800" dist="38100" dir="2700000" algn="tl"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DFB"/>
                </a:solidFill>
                <a:effectLst>
                  <a:glow rad="101600">
                    <a:schemeClr val="tx1">
                      <a:lumMod val="65000"/>
                      <a:lumOff val="35000"/>
                      <a:alpha val="60000"/>
                    </a:schemeClr>
                  </a:glow>
                  <a:outerShdw blurRad="50800" dist="38100" dir="2700000" algn="tl" rotWithShape="0">
                    <a:prstClr val="black">
                      <a:alpha val="40000"/>
                    </a:prstClr>
                  </a:outerShdw>
                </a:effectLst>
                <a:uLnTx/>
                <a:uFillTx/>
              </a:rPr>
              <a:t>TRIBAL SHARES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glow rad="101600">
                  <a:schemeClr val="tx1">
                    <a:lumMod val="65000"/>
                    <a:lumOff val="35000"/>
                    <a:alpha val="60000"/>
                  </a:schemeClr>
                </a:glow>
              </a:effectLst>
              <a:uLnTx/>
              <a:uFillTx/>
            </a:endParaRPr>
          </a:p>
        </p:txBody>
      </p:sp>
      <p:sp>
        <p:nvSpPr>
          <p:cNvPr id="12" name="TextBox 11">
            <a:extLst>
              <a:ext uri="{FF2B5EF4-FFF2-40B4-BE49-F238E27FC236}">
                <a16:creationId xmlns:a16="http://schemas.microsoft.com/office/drawing/2014/main" id="{2A0A7840-34D7-4F15-9D69-BD872C4CC7BC}"/>
              </a:ext>
            </a:extLst>
          </p:cNvPr>
          <p:cNvSpPr txBox="1"/>
          <p:nvPr/>
        </p:nvSpPr>
        <p:spPr>
          <a:xfrm>
            <a:off x="8777169" y="1089897"/>
            <a:ext cx="3166045" cy="4154984"/>
          </a:xfrm>
          <a:prstGeom prst="rect">
            <a:avLst/>
          </a:prstGeom>
          <a:noFill/>
        </p:spPr>
        <p:txBody>
          <a:bodyPr wrap="square" rtlCol="0">
            <a:spAutoFit/>
          </a:bodyPr>
          <a:lstStyle/>
          <a:p>
            <a:pPr algn="ctr"/>
            <a:r>
              <a:rPr lang="en-US" sz="2400" dirty="0">
                <a:solidFill>
                  <a:schemeClr val="accent2">
                    <a:lumMod val="40000"/>
                    <a:lumOff val="60000"/>
                  </a:schemeClr>
                </a:solidFill>
                <a:effectLst>
                  <a:glow rad="139700">
                    <a:srgbClr val="3C3B45">
                      <a:alpha val="60000"/>
                    </a:srgbClr>
                  </a:glow>
                </a:effectLst>
              </a:rPr>
              <a:t>TRIBAL TRANSPORTATION PROGRAM FUNDING INCLUDES FUNDING THAT IS DISTRIBUTED TO TRIBES BASED ON A FORMULA ESTABLISHED IN LAW, WHICH INCLUDES FUNDING SET-ASIDES, AS WELL AS TRIBAL SHARES.</a:t>
            </a:r>
          </a:p>
        </p:txBody>
      </p:sp>
    </p:spTree>
    <p:extLst>
      <p:ext uri="{BB962C8B-B14F-4D97-AF65-F5344CB8AC3E}">
        <p14:creationId xmlns:p14="http://schemas.microsoft.com/office/powerpoint/2010/main" val="3344512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499755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7" name="TextBox 46"/>
          <p:cNvSpPr txBox="1"/>
          <p:nvPr/>
        </p:nvSpPr>
        <p:spPr>
          <a:xfrm>
            <a:off x="4279500" y="1254216"/>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53" name="TextBox 52"/>
          <p:cNvSpPr txBox="1"/>
          <p:nvPr/>
        </p:nvSpPr>
        <p:spPr>
          <a:xfrm>
            <a:off x="1192254" y="4040612"/>
            <a:ext cx="7293973"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39 PERCENT OF THE FUNDS ARE DIVIDED AMONG TRIBES BASED ON THE MOST RECENT TRIBAL POPULATION DATA AS COMPUTED UNDER THE NATIVE AMERICAN HOUSING ASSISTANCE AND SELF-DETERMINATION ACT OF 1996 (NAHASDA).</a:t>
            </a:r>
          </a:p>
        </p:txBody>
      </p:sp>
    </p:spTree>
    <p:extLst>
      <p:ext uri="{BB962C8B-B14F-4D97-AF65-F5344CB8AC3E}">
        <p14:creationId xmlns:p14="http://schemas.microsoft.com/office/powerpoint/2010/main" val="3141396612"/>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4997551"/>
            </a:avLst>
          </a:prstGeom>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47" name="TextBox 46"/>
          <p:cNvSpPr txBox="1"/>
          <p:nvPr/>
        </p:nvSpPr>
        <p:spPr>
          <a:xfrm>
            <a:off x="4279500" y="1254216"/>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53" name="TextBox 52"/>
          <p:cNvSpPr txBox="1"/>
          <p:nvPr/>
        </p:nvSpPr>
        <p:spPr>
          <a:xfrm>
            <a:off x="1192254" y="4040612"/>
            <a:ext cx="7293973"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39 PERCENT OF THE FUNDS ARE DIVIDED AMONG TRIBES BASED ON THE MOST RECENT TRIBAL POPULATION DATA AS COMPUTED UNDER THE NATIVE AMERICAN HOUSING ASSISTANCE AND SELF-DETERMINATION ACT OF 1996 (NAHASDA).</a:t>
            </a:r>
          </a:p>
        </p:txBody>
      </p:sp>
      <p:sp>
        <p:nvSpPr>
          <p:cNvPr id="42" name="TextBox 41"/>
          <p:cNvSpPr txBox="1"/>
          <p:nvPr/>
        </p:nvSpPr>
        <p:spPr>
          <a:xfrm>
            <a:off x="1216064" y="4040612"/>
            <a:ext cx="715260"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39%</a:t>
            </a:r>
            <a:endParaRPr kumimoji="0" lang="en-US" sz="24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7828224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childTnLst>
                                </p:cTn>
                              </p:par>
                              <p:par>
                                <p:cTn id="8" presetID="42" presetClass="path" presetSubtype="0" accel="50000" decel="50000" fill="hold" grpId="1" nodeType="withEffect">
                                  <p:stCondLst>
                                    <p:cond delay="2000"/>
                                  </p:stCondLst>
                                  <p:childTnLst>
                                    <p:animMotion origin="layout" path="M 3.54167E-6 4.81481E-6 L 0.02942 -0.07686 " pathEditMode="relative" rAng="0" ptsTypes="AA">
                                      <p:cBhvr>
                                        <p:cTn id="9" dur="2000" fill="hold"/>
                                        <p:tgtEl>
                                          <p:spTgt spid="42"/>
                                        </p:tgtEl>
                                        <p:attrNameLst>
                                          <p:attrName>ppt_x</p:attrName>
                                          <p:attrName>ppt_y</p:attrName>
                                        </p:attrNameLst>
                                      </p:cBhvr>
                                      <p:rCtr x="1471" y="-3843"/>
                                    </p:animMotion>
                                  </p:childTnLst>
                                </p:cTn>
                              </p:par>
                              <p:par>
                                <p:cTn id="10" presetID="6" presetClass="emph" presetSubtype="0" fill="hold" grpId="2" nodeType="withEffect">
                                  <p:stCondLst>
                                    <p:cond delay="2000"/>
                                  </p:stCondLst>
                                  <p:childTnLst>
                                    <p:animScale>
                                      <p:cBhvr>
                                        <p:cTn id="11" dur="2000" fill="hold"/>
                                        <p:tgtEl>
                                          <p:spTgt spid="4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2" grpId="1"/>
      <p:bldP spid="42" grpId="2"/>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8150093"/>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7" name="TextBox 46"/>
          <p:cNvSpPr txBox="1"/>
          <p:nvPr/>
        </p:nvSpPr>
        <p:spPr>
          <a:xfrm>
            <a:off x="4870856" y="478851"/>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53" name="TextBox 52"/>
          <p:cNvSpPr txBox="1"/>
          <p:nvPr/>
        </p:nvSpPr>
        <p:spPr>
          <a:xfrm>
            <a:off x="1192254" y="4040612"/>
            <a:ext cx="7293973" cy="193899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39 PERCENT OF THE FUNDS ARE DIVIDED AMONG TRIBES BASED ON THE MOST RECENT TRIBAL POPULATION DATA AS COMPUTED UNDER THE NATIVE AMERICAN HOUSING ASSISTANCE AND SELF-DETERMINATION ACT OF 1996 (NAHASDA).</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101600">
                    <a:schemeClr val="tx1">
                      <a:lumMod val="75000"/>
                      <a:lumOff val="25000"/>
                      <a:alpha val="40000"/>
                    </a:schemeClr>
                  </a:glow>
                </a:effectLst>
                <a:uLnTx/>
                <a:uFillTx/>
              </a:rPr>
              <a:t>POPULATION SHARES</a:t>
            </a:r>
          </a:p>
        </p:txBody>
      </p:sp>
      <p:sp>
        <p:nvSpPr>
          <p:cNvPr id="42" name="TextBox 41"/>
          <p:cNvSpPr txBox="1"/>
          <p:nvPr/>
        </p:nvSpPr>
        <p:spPr>
          <a:xfrm>
            <a:off x="3969439" y="2408224"/>
            <a:ext cx="1382110" cy="92333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0" i="0" u="none" strike="noStrike" kern="0" cap="none" spc="0" normalizeH="0" baseline="0" noProof="0" dirty="0">
                <a:ln>
                  <a:noFill/>
                </a:ln>
                <a:solidFill>
                  <a:schemeClr val="bg1">
                    <a:lumMod val="95000"/>
                  </a:schemeClr>
                </a:solidFill>
                <a:effectLst>
                  <a:glow rad="63500">
                    <a:schemeClr val="tx1">
                      <a:lumMod val="75000"/>
                      <a:lumOff val="25000"/>
                      <a:alpha val="60000"/>
                    </a:schemeClr>
                  </a:glow>
                </a:effectLst>
                <a:uLnTx/>
                <a:uFillTx/>
              </a:rPr>
              <a:t>39%</a:t>
            </a:r>
            <a:endParaRPr kumimoji="0" lang="en-US" sz="5400" b="0" i="0" u="none" strike="noStrike" kern="0" cap="none" spc="0" normalizeH="0" baseline="0" noProof="0" dirty="0">
              <a:ln>
                <a:noFill/>
              </a:ln>
              <a:solidFill>
                <a:sysClr val="windowText" lastClr="000000"/>
              </a:solidFill>
              <a:effectLst>
                <a:glow rad="63500">
                  <a:schemeClr val="tx1">
                    <a:lumMod val="75000"/>
                    <a:lumOff val="25000"/>
                    <a:alpha val="60000"/>
                  </a:schemeClr>
                </a:glow>
              </a:effectLst>
              <a:uLnTx/>
              <a:uFillTx/>
            </a:endParaRPr>
          </a:p>
        </p:txBody>
      </p:sp>
      <p:sp>
        <p:nvSpPr>
          <p:cNvPr id="12" name="Action Button: Go Forward or Next 11">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4050288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500"/>
                                  </p:stCondLst>
                                  <p:childTnLst>
                                    <p:animEffect transition="out" filter="fade">
                                      <p:cBhvr>
                                        <p:cTn id="6" dur="1500"/>
                                        <p:tgtEl>
                                          <p:spTgt spid="42"/>
                                        </p:tgtEl>
                                      </p:cBhvr>
                                    </p:animEffect>
                                    <p:set>
                                      <p:cBhvr>
                                        <p:cTn id="7" dur="1" fill="hold">
                                          <p:stCondLst>
                                            <p:cond delay="1499"/>
                                          </p:stCondLst>
                                        </p:cTn>
                                        <p:tgtEl>
                                          <p:spTgt spid="42"/>
                                        </p:tgtEl>
                                        <p:attrNameLst>
                                          <p:attrName>style.visibility</p:attrName>
                                        </p:attrNameLst>
                                      </p:cBhvr>
                                      <p:to>
                                        <p:strVal val="hidden"/>
                                      </p:to>
                                    </p:set>
                                  </p:childTnLst>
                                </p:cTn>
                              </p:par>
                              <p:par>
                                <p:cTn id="8" presetID="10" presetClass="entr" presetSubtype="0" fill="hold" grpId="0" nodeType="withEffect">
                                  <p:stCondLst>
                                    <p:cond delay="100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8150093"/>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7" name="TextBox 46"/>
          <p:cNvSpPr txBox="1"/>
          <p:nvPr/>
        </p:nvSpPr>
        <p:spPr>
          <a:xfrm>
            <a:off x="4870856" y="478851"/>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53" name="TextBox 52"/>
          <p:cNvSpPr txBox="1"/>
          <p:nvPr/>
        </p:nvSpPr>
        <p:spPr>
          <a:xfrm>
            <a:off x="1192254" y="4040612"/>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34 PERCENT OF THE FUNDS ARE DIVIDED EQUALLY AMONG EACH BUREAU OF INDIAN AFFAIRS REGION.</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Tree>
    <p:extLst>
      <p:ext uri="{BB962C8B-B14F-4D97-AF65-F5344CB8AC3E}">
        <p14:creationId xmlns:p14="http://schemas.microsoft.com/office/powerpoint/2010/main" val="2495770966"/>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8150093"/>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7" name="TextBox 46"/>
          <p:cNvSpPr txBox="1"/>
          <p:nvPr/>
        </p:nvSpPr>
        <p:spPr>
          <a:xfrm>
            <a:off x="4870856" y="478851"/>
            <a:ext cx="2407390" cy="1754326"/>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TRIBAL SHARES</a:t>
            </a:r>
          </a:p>
        </p:txBody>
      </p:sp>
      <p:sp>
        <p:nvSpPr>
          <p:cNvPr id="53" name="TextBox 52"/>
          <p:cNvSpPr txBox="1"/>
          <p:nvPr/>
        </p:nvSpPr>
        <p:spPr>
          <a:xfrm>
            <a:off x="1192254" y="4040612"/>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34 PERCENT OF THE FUNDS ARE DIVIDED EQUALLY AMONG EACH BUREAU OF INDIAN AFFAIRS REGION.</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5" name="TextBox 44"/>
          <p:cNvSpPr txBox="1"/>
          <p:nvPr/>
        </p:nvSpPr>
        <p:spPr>
          <a:xfrm>
            <a:off x="1635163" y="4040612"/>
            <a:ext cx="715260" cy="46166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34%</a:t>
            </a:r>
            <a:endParaRPr kumimoji="0" lang="en-US" sz="24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76636733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childTnLst>
                                </p:cTn>
                              </p:par>
                              <p:par>
                                <p:cTn id="8" presetID="42" presetClass="path" presetSubtype="0" accel="50000" decel="50000" fill="hold" grpId="1" nodeType="withEffect">
                                  <p:stCondLst>
                                    <p:cond delay="2000"/>
                                  </p:stCondLst>
                                  <p:childTnLst>
                                    <p:animMotion origin="layout" path="M -1.45833E-6 4.81481E-6 L 0.02943 -0.07686 " pathEditMode="relative" rAng="0" ptsTypes="AA">
                                      <p:cBhvr>
                                        <p:cTn id="9" dur="2000" fill="hold"/>
                                        <p:tgtEl>
                                          <p:spTgt spid="45"/>
                                        </p:tgtEl>
                                        <p:attrNameLst>
                                          <p:attrName>ppt_x</p:attrName>
                                          <p:attrName>ppt_y</p:attrName>
                                        </p:attrNameLst>
                                      </p:cBhvr>
                                      <p:rCtr x="1471" y="-3843"/>
                                    </p:animMotion>
                                  </p:childTnLst>
                                </p:cTn>
                              </p:par>
                              <p:par>
                                <p:cTn id="10" presetID="6" presetClass="emph" presetSubtype="0" fill="hold" grpId="2" nodeType="withEffect">
                                  <p:stCondLst>
                                    <p:cond delay="2000"/>
                                  </p:stCondLst>
                                  <p:childTnLst>
                                    <p:animScale>
                                      <p:cBhvr>
                                        <p:cTn id="11" dur="2000" fill="hold"/>
                                        <p:tgtEl>
                                          <p:spTgt spid="4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5" grpId="1"/>
      <p:bldP spid="45" grpId="2"/>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MILEAGE SHARES</a:t>
            </a:r>
          </a:p>
        </p:txBody>
      </p:sp>
      <p:sp>
        <p:nvSpPr>
          <p:cNvPr id="53" name="TextBox 52"/>
          <p:cNvSpPr txBox="1"/>
          <p:nvPr/>
        </p:nvSpPr>
        <p:spPr>
          <a:xfrm>
            <a:off x="1192254" y="4040612"/>
            <a:ext cx="7293973"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34 PERCENT OF THE FUNDS ARE DIVIDED EQUALLY AMONG EACH BUREAU OF INDIAN AFFAIRS REGION.</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POPULATION SHARES</a:t>
            </a:r>
          </a:p>
        </p:txBody>
      </p:sp>
      <p:sp>
        <p:nvSpPr>
          <p:cNvPr id="46" name="Pie 1"/>
          <p:cNvSpPr/>
          <p:nvPr/>
        </p:nvSpPr>
        <p:spPr>
          <a:xfrm>
            <a:off x="3135851" y="396022"/>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4830527" y="1090503"/>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4450683" y="1461167"/>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45" name="TextBox 44"/>
          <p:cNvSpPr txBox="1"/>
          <p:nvPr/>
        </p:nvSpPr>
        <p:spPr>
          <a:xfrm>
            <a:off x="4914988" y="1031633"/>
            <a:ext cx="1382110" cy="92333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34%</a:t>
            </a:r>
            <a:endParaRPr kumimoji="0" lang="en-US" sz="5400" b="0" i="0" u="none" strike="noStrike" kern="0" cap="none" spc="0" normalizeH="0" baseline="0" noProof="0" dirty="0">
              <a:ln>
                <a:noFill/>
              </a:ln>
              <a:solidFill>
                <a:sysClr val="windowText" lastClr="000000"/>
              </a:solidFill>
              <a:effectLst>
                <a:glow rad="63500">
                  <a:schemeClr val="tx1">
                    <a:lumMod val="85000"/>
                    <a:lumOff val="15000"/>
                    <a:alpha val="40000"/>
                  </a:schemeClr>
                </a:glow>
              </a:effectLst>
              <a:uLnTx/>
              <a:uFillTx/>
            </a:endParaRPr>
          </a:p>
        </p:txBody>
      </p:sp>
      <p:sp>
        <p:nvSpPr>
          <p:cNvPr id="14" name="Action Button: Go Forward or Next 13">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6929205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500"/>
                                        <p:tgtEl>
                                          <p:spTgt spid="45"/>
                                        </p:tgtEl>
                                      </p:cBhvr>
                                    </p:animEffect>
                                    <p:set>
                                      <p:cBhvr>
                                        <p:cTn id="7" dur="1" fill="hold">
                                          <p:stCondLst>
                                            <p:cond delay="1499"/>
                                          </p:stCondLst>
                                        </p:cTn>
                                        <p:tgtEl>
                                          <p:spTgt spid="45"/>
                                        </p:tgtEl>
                                        <p:attrNameLst>
                                          <p:attrName>style.visibility</p:attrName>
                                        </p:attrNameLst>
                                      </p:cBhvr>
                                      <p:to>
                                        <p:strVal val="hidden"/>
                                      </p:to>
                                    </p:set>
                                  </p:childTnLst>
                                </p:cTn>
                              </p:par>
                              <p:par>
                                <p:cTn id="8" presetID="10" presetClass="entr" presetSubtype="0" fill="hold" grpId="0" nodeType="withEffect">
                                  <p:stCondLst>
                                    <p:cond delay="5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1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4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3" name="TextBox 52"/>
          <p:cNvSpPr txBox="1"/>
          <p:nvPr/>
        </p:nvSpPr>
        <p:spPr>
          <a:xfrm>
            <a:off x="2583563" y="4085796"/>
            <a:ext cx="44767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EACH TRIBE RECEIVES FUNDING FROM THESE THREE CATEGORIES.</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3135851" y="396022"/>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4830527" y="1090503"/>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4450683" y="1461167"/>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32937355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3" name="TextBox 52"/>
          <p:cNvSpPr txBox="1"/>
          <p:nvPr/>
        </p:nvSpPr>
        <p:spPr>
          <a:xfrm>
            <a:off x="2583563" y="4085796"/>
            <a:ext cx="447675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EACH TRIBE RECEIVES FUNDING FROM THESE THREE CATEGORIES.</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3135851" y="396022"/>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4830527" y="1090503"/>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4450683" y="1461167"/>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683465927"/>
      </p:ext>
    </p:extLst>
  </p:cSld>
  <p:clrMapOvr>
    <a:masterClrMapping/>
  </p:clrMapOvr>
  <mc:AlternateContent xmlns:mc="http://schemas.openxmlformats.org/markup-compatibility/2006" xmlns:p14="http://schemas.microsoft.com/office/powerpoint/2010/main">
    <mc:Choice Requires="p14">
      <p:transition p14:dur="0" advClick="0" advTm="4000"/>
    </mc:Choice>
    <mc:Fallback xmlns="">
      <p:transition advClick="0" advTm="400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ie 10"/>
          <p:cNvSpPr/>
          <p:nvPr/>
        </p:nvSpPr>
        <p:spPr>
          <a:xfrm rot="5400000">
            <a:off x="3140150" y="396022"/>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3137602" y="396022"/>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3364954" y="1103182"/>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53" name="TextBox 52"/>
          <p:cNvSpPr txBox="1"/>
          <p:nvPr/>
        </p:nvSpPr>
        <p:spPr>
          <a:xfrm>
            <a:off x="2367029" y="4051279"/>
            <a:ext cx="4924425" cy="120032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accent2">
                    <a:lumMod val="40000"/>
                    <a:lumOff val="60000"/>
                  </a:schemeClr>
                </a:solidFill>
                <a:effectLst/>
                <a:uLnTx/>
                <a:uFillTx/>
              </a:rPr>
              <a:t>THE AMOUNT OF FUNDING EACH TRIBE RECEIVES IS BASED ON RATIOS DEFINED IN STATUTE.</a:t>
            </a:r>
          </a:p>
        </p:txBody>
      </p:sp>
      <p:sp>
        <p:nvSpPr>
          <p:cNvPr id="43" name="Pie 2"/>
          <p:cNvSpPr/>
          <p:nvPr/>
        </p:nvSpPr>
        <p:spPr>
          <a:xfrm>
            <a:off x="3137602" y="396022"/>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3732476" y="2570891"/>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3135851" y="396022"/>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4830527" y="1090503"/>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4450683" y="1461167"/>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
        <p:nvSpPr>
          <p:cNvPr id="14" name="Action Button: Go Forward or Next 13">
            <a:hlinkClick r:id="" action="ppaction://hlinkshowjump?jump=nextslide" highlightClick="1"/>
          </p:cNvPr>
          <p:cNvSpPr/>
          <p:nvPr/>
        </p:nvSpPr>
        <p:spPr>
          <a:xfrm>
            <a:off x="10534650" y="5200650"/>
            <a:ext cx="733425" cy="742948"/>
          </a:xfrm>
          <a:prstGeom prst="actionButtonForwardNex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15" name="Action Button: Go Back or Previous 14">
            <a:hlinkClick r:id="rId2" action="ppaction://hlinksldjump" highlightClick="1"/>
          </p:cNvPr>
          <p:cNvSpPr/>
          <p:nvPr/>
        </p:nvSpPr>
        <p:spPr>
          <a:xfrm>
            <a:off x="868671" y="5140994"/>
            <a:ext cx="731520" cy="742948"/>
          </a:xfrm>
          <a:prstGeom prst="actionButtonBackPrevious">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97146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Rounded Corners 62"/>
          <p:cNvSpPr/>
          <p:nvPr/>
        </p:nvSpPr>
        <p:spPr>
          <a:xfrm>
            <a:off x="5156303" y="647072"/>
            <a:ext cx="2947221" cy="1212022"/>
          </a:xfrm>
          <a:prstGeom prst="roundRect">
            <a:avLst/>
          </a:prstGeom>
          <a:solidFill>
            <a:schemeClr val="accent6">
              <a:lumMod val="75000"/>
            </a:schemeClr>
          </a:solidFill>
          <a:ln>
            <a:noFill/>
          </a:ln>
          <a:scene3d>
            <a:camera prst="orthographicFront"/>
            <a:lightRig rig="threePt" dir="t"/>
          </a:scene3d>
          <a:sp3d prstMaterial="dkEdge">
            <a:bevelT/>
          </a:sp3d>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00"/>
                </a:solidFill>
                <a:effectLst>
                  <a:glow rad="63500">
                    <a:schemeClr val="accent3">
                      <a:satMod val="175000"/>
                      <a:alpha val="40000"/>
                    </a:schemeClr>
                  </a:glow>
                  <a:outerShdw blurRad="50800" dist="38100" dir="2700000" algn="tl" rotWithShape="0">
                    <a:prstClr val="black">
                      <a:alpha val="40000"/>
                    </a:prstClr>
                  </a:outerShdw>
                </a:effectLst>
                <a:uLnTx/>
                <a:uFillTx/>
              </a:rPr>
              <a:t>TRIBAL SHARES  EXAMPLE CALCULATION</a:t>
            </a:r>
          </a:p>
        </p:txBody>
      </p:sp>
      <p:sp>
        <p:nvSpPr>
          <p:cNvPr id="50" name="Pie 10"/>
          <p:cNvSpPr/>
          <p:nvPr/>
        </p:nvSpPr>
        <p:spPr>
          <a:xfrm rot="5400000">
            <a:off x="1514336" y="322029"/>
            <a:ext cx="3383280" cy="3383280"/>
          </a:xfrm>
          <a:prstGeom prst="pie">
            <a:avLst>
              <a:gd name="adj1" fmla="val 10798989"/>
              <a:gd name="adj2" fmla="val 10838187"/>
            </a:avLst>
          </a:prstGeom>
          <a:solidFill>
            <a:srgbClr val="DE5C04"/>
          </a:solidFill>
          <a:ln>
            <a:noFill/>
          </a:ln>
          <a:scene3d>
            <a:camera prst="orthographicFront"/>
            <a:lightRig rig="threePt" dir="t">
              <a:rot lat="0" lon="0" rev="16200000"/>
            </a:lightRig>
          </a:scene3d>
          <a:sp3d>
            <a:bevelT/>
          </a:sp3d>
        </p:spPr>
        <p:style>
          <a:lnRef idx="2">
            <a:schemeClr val="accent2">
              <a:shade val="50000"/>
            </a:schemeClr>
          </a:lnRef>
          <a:fillRef idx="1">
            <a:schemeClr val="accent2"/>
          </a:fillRef>
          <a:effectRef idx="0">
            <a:schemeClr val="accent2"/>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lt1"/>
              </a:solidFill>
              <a:effectLst/>
              <a:uLnTx/>
              <a:uFillTx/>
              <a:latin typeface="+mn-lt"/>
              <a:ea typeface="+mn-ea"/>
              <a:cs typeface="+mn-cs"/>
            </a:endParaRPr>
          </a:p>
        </p:txBody>
      </p:sp>
      <p:sp>
        <p:nvSpPr>
          <p:cNvPr id="48" name="Pie 3"/>
          <p:cNvSpPr/>
          <p:nvPr/>
        </p:nvSpPr>
        <p:spPr>
          <a:xfrm>
            <a:off x="1511788" y="322029"/>
            <a:ext cx="3383280" cy="3383280"/>
          </a:xfrm>
          <a:prstGeom prst="pie">
            <a:avLst>
              <a:gd name="adj1" fmla="val 10375570"/>
              <a:gd name="adj2" fmla="val 16216317"/>
            </a:avLst>
          </a:prstGeom>
          <a:solidFill>
            <a:srgbClr val="F4B9A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9" name="TextBox 41"/>
          <p:cNvSpPr txBox="1"/>
          <p:nvPr/>
        </p:nvSpPr>
        <p:spPr>
          <a:xfrm>
            <a:off x="1739140" y="1029189"/>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MILEAGE SHARES</a:t>
            </a:r>
          </a:p>
        </p:txBody>
      </p:sp>
      <p:sp>
        <p:nvSpPr>
          <p:cNvPr id="43" name="Pie 2"/>
          <p:cNvSpPr/>
          <p:nvPr/>
        </p:nvSpPr>
        <p:spPr>
          <a:xfrm>
            <a:off x="1511788" y="322029"/>
            <a:ext cx="3383280" cy="3383280"/>
          </a:xfrm>
          <a:prstGeom prst="pie">
            <a:avLst>
              <a:gd name="adj1" fmla="val 1933311"/>
              <a:gd name="adj2" fmla="val 10367866"/>
            </a:avLst>
          </a:prstGeom>
          <a:solidFill>
            <a:srgbClr val="ED7D3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44" name="TextBox 43"/>
          <p:cNvSpPr txBox="1"/>
          <p:nvPr/>
        </p:nvSpPr>
        <p:spPr>
          <a:xfrm>
            <a:off x="2106662" y="2496898"/>
            <a:ext cx="1830699"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POPULATION SHARES</a:t>
            </a:r>
          </a:p>
        </p:txBody>
      </p:sp>
      <p:sp>
        <p:nvSpPr>
          <p:cNvPr id="46" name="Pie 1"/>
          <p:cNvSpPr/>
          <p:nvPr/>
        </p:nvSpPr>
        <p:spPr>
          <a:xfrm>
            <a:off x="1510037" y="322029"/>
            <a:ext cx="3383280" cy="3383280"/>
          </a:xfrm>
          <a:prstGeom prst="pie">
            <a:avLst>
              <a:gd name="adj1" fmla="val 16228603"/>
              <a:gd name="adj2" fmla="val 1940985"/>
            </a:avLst>
          </a:prstGeom>
          <a:solidFill>
            <a:srgbClr val="97512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endParaRPr>
          </a:p>
        </p:txBody>
      </p:sp>
      <p:sp>
        <p:nvSpPr>
          <p:cNvPr id="51" name="TextBox 50"/>
          <p:cNvSpPr txBox="1"/>
          <p:nvPr/>
        </p:nvSpPr>
        <p:spPr>
          <a:xfrm>
            <a:off x="3204713" y="1016510"/>
            <a:ext cx="1465297" cy="830997"/>
          </a:xfrm>
          <a:prstGeom prst="rect">
            <a:avLst/>
          </a:prstGeom>
          <a:noFill/>
          <a:effectLst>
            <a:glow rad="127000">
              <a:srgbClr val="7030A0"/>
            </a:glow>
            <a:outerShdw blurRad="63500" dist="25400" dir="2700000" algn="tl" rotWithShape="0">
              <a:prstClr val="black">
                <a:alpha val="80000"/>
              </a:prstClr>
            </a:outerShdw>
          </a:effectLst>
          <a:scene3d>
            <a:camera prst="orthographicFront"/>
            <a:lightRig rig="threePt" dir="t"/>
          </a:scene3d>
          <a:sp3d prstMaterial="matte"/>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lumMod val="95000"/>
                  </a:schemeClr>
                </a:solidFill>
                <a:effectLst>
                  <a:glow rad="63500">
                    <a:schemeClr val="tx1">
                      <a:lumMod val="85000"/>
                      <a:lumOff val="15000"/>
                      <a:alpha val="40000"/>
                    </a:schemeClr>
                  </a:glow>
                </a:effectLst>
                <a:uLnTx/>
                <a:uFillTx/>
              </a:rPr>
              <a:t>REGION SHARES</a:t>
            </a:r>
          </a:p>
        </p:txBody>
      </p:sp>
      <p:sp>
        <p:nvSpPr>
          <p:cNvPr id="47" name="TextBox 46"/>
          <p:cNvSpPr txBox="1"/>
          <p:nvPr/>
        </p:nvSpPr>
        <p:spPr>
          <a:xfrm>
            <a:off x="2824869" y="1387174"/>
            <a:ext cx="742511" cy="1323439"/>
          </a:xfrm>
          <a:prstGeom prst="rect">
            <a:avLst/>
          </a:prstGeom>
          <a:noFill/>
          <a:effectLst>
            <a:outerShdw blurRad="63500" dist="25400" dir="2700000" algn="tl" rotWithShape="0">
              <a:prstClr val="black">
                <a:alpha val="80000"/>
              </a:prstClr>
            </a:outerShdw>
          </a:effectLst>
          <a:scene3d>
            <a:camera prst="orthographicFront"/>
            <a:lightRig rig="threePt" dir="t"/>
          </a:scene3d>
          <a:sp3d prstMaterial="matte"/>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0" b="0" i="0" u="none" strike="noStrike" kern="0" cap="none" spc="0" normalizeH="0" baseline="0" noProof="0" dirty="0">
                <a:ln>
                  <a:noFill/>
                </a:ln>
                <a:solidFill>
                  <a:schemeClr val="bg1">
                    <a:lumMod val="95000"/>
                  </a:schemeClr>
                </a:solidFill>
                <a:effectLst>
                  <a:glow rad="63500">
                    <a:schemeClr val="tx1">
                      <a:lumMod val="65000"/>
                      <a:lumOff val="35000"/>
                      <a:alpha val="40000"/>
                    </a:schemeClr>
                  </a:glow>
                </a:effectLst>
                <a:uLnTx/>
                <a:uFillTx/>
              </a:rPr>
              <a:t>B</a:t>
            </a:r>
          </a:p>
        </p:txBody>
      </p:sp>
    </p:spTree>
    <p:extLst>
      <p:ext uri="{BB962C8B-B14F-4D97-AF65-F5344CB8AC3E}">
        <p14:creationId xmlns:p14="http://schemas.microsoft.com/office/powerpoint/2010/main" val="35515326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1000">
        <p159:morph option="byObject"/>
      </p:transition>
    </mc:Choice>
    <mc:Fallback xmlns="">
      <p:transition spd="slow" advClick="0" advTm="1000">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2D8F5812B41FC4CB94849778AFFA35D" ma:contentTypeVersion="10" ma:contentTypeDescription="Create a new document." ma:contentTypeScope="" ma:versionID="1bceb4ea9c5122c3671661d457d2d81a">
  <xsd:schema xmlns:xsd="http://www.w3.org/2001/XMLSchema" xmlns:xs="http://www.w3.org/2001/XMLSchema" xmlns:p="http://schemas.microsoft.com/office/2006/metadata/properties" xmlns:ns3="3395c0bb-f108-4f5e-af35-a2c28758faf7" xmlns:ns4="b2632813-42eb-4b90-8cc0-33edc634059a" targetNamespace="http://schemas.microsoft.com/office/2006/metadata/properties" ma:root="true" ma:fieldsID="820bb6587134558970e1e64aceb920b1" ns3:_="" ns4:_="">
    <xsd:import namespace="3395c0bb-f108-4f5e-af35-a2c28758faf7"/>
    <xsd:import namespace="b2632813-42eb-4b90-8cc0-33edc634059a"/>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DateTaken" minOccurs="0"/>
                <xsd:element ref="ns4:MediaServiceAutoTags" minOccurs="0"/>
                <xsd:element ref="ns4:MediaServiceLocation" minOccurs="0"/>
                <xsd:element ref="ns4:MediaServiceGenerationTime" minOccurs="0"/>
                <xsd:element ref="ns4: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395c0bb-f108-4f5e-af35-a2c28758faf7"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2632813-42eb-4b90-8cc0-33edc634059a"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3965DAFE-BAFE-4795-B0F5-E6DEFD834E6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395c0bb-f108-4f5e-af35-a2c28758faf7"/>
    <ds:schemaRef ds:uri="b2632813-42eb-4b90-8cc0-33edc634059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30E4B8D2-E67C-4A99-8FFB-ECC45300260B}">
  <ds:schemaRefs>
    <ds:schemaRef ds:uri="http://schemas.microsoft.com/sharepoint/v3/contenttype/forms"/>
  </ds:schemaRefs>
</ds:datastoreItem>
</file>

<file path=customXml/itemProps3.xml><?xml version="1.0" encoding="utf-8"?>
<ds:datastoreItem xmlns:ds="http://schemas.openxmlformats.org/officeDocument/2006/customXml" ds:itemID="{91B88FF2-B9AA-4BDF-92A5-AB980DA68B1A}">
  <ds:schemaRefs>
    <ds:schemaRef ds:uri="b2632813-42eb-4b90-8cc0-33edc634059a"/>
    <ds:schemaRef ds:uri="http://purl.org/dc/terms/"/>
    <ds:schemaRef ds:uri="http://schemas.openxmlformats.org/package/2006/metadata/core-properties"/>
    <ds:schemaRef ds:uri="http://purl.org/dc/dcmitype/"/>
    <ds:schemaRef ds:uri="http://schemas.microsoft.com/office/infopath/2007/PartnerControls"/>
    <ds:schemaRef ds:uri="3395c0bb-f108-4f5e-af35-a2c28758faf7"/>
    <ds:schemaRef ds:uri="http://purl.org/dc/elements/1.1/"/>
    <ds:schemaRef ds:uri="http://schemas.microsoft.com/office/2006/metadata/properties"/>
    <ds:schemaRef ds:uri="http://schemas.microsoft.com/office/2006/documentManagement/typ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24120</TotalTime>
  <Words>16548</Words>
  <Application>Microsoft Office PowerPoint</Application>
  <PresentationFormat>Widescreen</PresentationFormat>
  <Paragraphs>5377</Paragraphs>
  <Slides>445</Slides>
  <Notes>0</Notes>
  <HiddenSlides>2</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445</vt:i4>
      </vt:variant>
    </vt:vector>
  </HeadingPairs>
  <TitlesOfParts>
    <vt:vector size="451" baseType="lpstr">
      <vt:lpstr>Arial</vt:lpstr>
      <vt:lpstr>Calibri</vt:lpstr>
      <vt:lpstr>Calibri Light</vt:lpstr>
      <vt:lpstr>Microsoft Sans Serif</vt:lpstr>
      <vt:lpstr>Wingdings 2</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Contact Information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Contact Information</vt:lpstr>
    </vt:vector>
  </TitlesOfParts>
  <Company>DOT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Bird, Matthew (FHWA)</dc:creator>
  <cp:lastModifiedBy>Bird, Matthew (FHWA)</cp:lastModifiedBy>
  <cp:revision>826</cp:revision>
  <dcterms:created xsi:type="dcterms:W3CDTF">2019-05-16T18:13:12Z</dcterms:created>
  <dcterms:modified xsi:type="dcterms:W3CDTF">2024-09-24T13:48:37Z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0x010100C2D8F5812B41FC4CB94849778AFFA35D</vt:lpwstr>
  </property>
</Properties>
</file>