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sldIdLst>
    <p:sldId id="256" r:id="rId5"/>
    <p:sldId id="257" r:id="rId6"/>
    <p:sldId id="258" r:id="rId7"/>
    <p:sldId id="259" r:id="rId8"/>
    <p:sldId id="260"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A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7" autoAdjust="0"/>
    <p:restoredTop sz="78206" autoAdjust="0"/>
  </p:normalViewPr>
  <p:slideViewPr>
    <p:cSldViewPr snapToGrid="0">
      <p:cViewPr varScale="1">
        <p:scale>
          <a:sx n="89" d="100"/>
          <a:sy n="89" d="100"/>
        </p:scale>
        <p:origin x="1146"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D2013-4DE0-4FA3-8C51-1E17EB7BE928}" type="datetimeFigureOut">
              <a:rPr lang="en-US" smtClean="0"/>
              <a:t>1/27/2023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C5D40-887D-4729-A789-429B3D90AB80}" type="slidenum">
              <a:rPr lang="en-US" smtClean="0"/>
              <a:t>‹#›</a:t>
            </a:fld>
            <a:endParaRPr lang="en-US" dirty="0"/>
          </a:p>
        </p:txBody>
      </p:sp>
    </p:spTree>
    <p:extLst>
      <p:ext uri="{BB962C8B-B14F-4D97-AF65-F5344CB8AC3E}">
        <p14:creationId xmlns:p14="http://schemas.microsoft.com/office/powerpoint/2010/main" val="324814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a:latin typeface="Arial" panose="020B0604020202020204" pitchFamily="34" charset="0"/>
              </a:rPr>
              <a:t>Key Point: There are many bumps and detours on the road to moving from early stage research to useful applications.  The Federal Highway Administration is in the middle of this journey, taking on research that is new and surprising for an Agency that traditionally has focused on highway engineering research requiring working with new partners and building new skills.</a:t>
            </a:r>
          </a:p>
          <a:p>
            <a:pPr eaLnBrk="1" hangingPunct="1">
              <a:defRPr/>
            </a:pPr>
            <a:endParaRPr lang="en-US" altLang="en-US" dirty="0">
              <a:latin typeface="Arial" panose="020B0604020202020204" pitchFamily="34" charset="0"/>
            </a:endParaRPr>
          </a:p>
          <a:p>
            <a:pPr eaLnBrk="1" hangingPunct="1">
              <a:defRPr/>
            </a:pPr>
            <a:r>
              <a:rPr lang="en-US" altLang="en-US" dirty="0">
                <a:latin typeface="Arial" panose="020B0604020202020204" pitchFamily="34" charset="0"/>
              </a:rPr>
              <a:t>Questions:</a:t>
            </a:r>
          </a:p>
          <a:p>
            <a:endParaRPr lang="en-US" dirty="0"/>
          </a:p>
        </p:txBody>
      </p:sp>
      <p:sp>
        <p:nvSpPr>
          <p:cNvPr id="4" name="Slide Number Placeholder 3"/>
          <p:cNvSpPr>
            <a:spLocks noGrp="1"/>
          </p:cNvSpPr>
          <p:nvPr>
            <p:ph type="sldNum" sz="quarter" idx="10"/>
          </p:nvPr>
        </p:nvSpPr>
        <p:spPr/>
        <p:txBody>
          <a:bodyPr/>
          <a:lstStyle/>
          <a:p>
            <a:fld id="{258C5D40-887D-4729-A789-429B3D90AB80}" type="slidenum">
              <a:rPr lang="en-US" smtClean="0"/>
              <a:t>1</a:t>
            </a:fld>
            <a:endParaRPr lang="en-US" dirty="0"/>
          </a:p>
        </p:txBody>
      </p:sp>
    </p:spTree>
    <p:extLst>
      <p:ext uri="{BB962C8B-B14F-4D97-AF65-F5344CB8AC3E}">
        <p14:creationId xmlns:p14="http://schemas.microsoft.com/office/powerpoint/2010/main" val="27805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rPr>
              <a:t>Key Point: Largest naturalistic driving study ever undertaken provides immense new areas of research.  Collected to improve highway safety and reliability, there are many possible unanticipated uses given the power of artificial intelligence – computer vision – to analyze the data.</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Notes:</a:t>
            </a:r>
          </a:p>
          <a:p>
            <a:pPr marL="171450" indent="-171450">
              <a:buFont typeface="Arial" panose="020B0604020202020204" pitchFamily="34" charset="0"/>
              <a:buChar char="•"/>
              <a:defRPr/>
            </a:pPr>
            <a:r>
              <a:rPr lang="en-US" altLang="en-US" dirty="0">
                <a:latin typeface="Arial" panose="020B0604020202020204" pitchFamily="34" charset="0"/>
              </a:rPr>
              <a:t>Data collected as part of the Strategic Highway Research Program.</a:t>
            </a:r>
          </a:p>
          <a:p>
            <a:pPr marL="628650" lvl="1" indent="-171450">
              <a:buFont typeface="Arial" panose="020B0604020202020204" pitchFamily="34" charset="0"/>
              <a:buChar char="•"/>
              <a:defRPr/>
            </a:pPr>
            <a:r>
              <a:rPr lang="en-US" altLang="en-US" dirty="0">
                <a:latin typeface="Arial" panose="020B0604020202020204" pitchFamily="34" charset="0"/>
              </a:rPr>
              <a:t>3,500+ drivers, all age/gender groups; Most participants in program 1 or 2 years; 5.5 M trip files; 32.5 M vehicle miles.</a:t>
            </a:r>
          </a:p>
          <a:p>
            <a:pPr marL="628650" lvl="1" indent="-171450">
              <a:buFont typeface="Arial" panose="020B0604020202020204" pitchFamily="34" charset="0"/>
              <a:buChar char="•"/>
              <a:defRPr/>
            </a:pPr>
            <a:r>
              <a:rPr lang="en-US" altLang="en-US" dirty="0">
                <a:latin typeface="Arial" panose="020B0604020202020204" pitchFamily="34" charset="0"/>
              </a:rPr>
              <a:t>Over 1 million hours of 15 Hz video image of drivers. Also downward (hands and feet), forward, and right rear view video.</a:t>
            </a:r>
          </a:p>
          <a:p>
            <a:pPr marL="628650" lvl="1" indent="-171450">
              <a:buFont typeface="Arial" panose="020B0604020202020204" pitchFamily="34" charset="0"/>
              <a:buChar char="•"/>
              <a:defRPr/>
            </a:pPr>
            <a:r>
              <a:rPr lang="en-US" altLang="en-US" dirty="0">
                <a:latin typeface="Arial" panose="020B0604020202020204" pitchFamily="34" charset="0"/>
              </a:rPr>
              <a:t>Data collected at six locations. Data maintained in Blacksburg, VA.</a:t>
            </a:r>
          </a:p>
          <a:p>
            <a:pPr marL="171450" indent="-171450">
              <a:buFont typeface="Arial" panose="020B0604020202020204" pitchFamily="34" charset="0"/>
              <a:buChar char="•"/>
              <a:defRPr/>
            </a:pPr>
            <a:r>
              <a:rPr lang="en-US" altLang="en-US" dirty="0">
                <a:latin typeface="Arial" panose="020B0604020202020204" pitchFamily="34" charset="0"/>
              </a:rPr>
              <a:t>Benefits</a:t>
            </a:r>
          </a:p>
          <a:p>
            <a:pPr marL="628650" lvl="1" indent="-171450">
              <a:buFont typeface="Arial" panose="020B0604020202020204" pitchFamily="34" charset="0"/>
              <a:buChar char="•"/>
              <a:defRPr/>
            </a:pPr>
            <a:r>
              <a:rPr lang="en-US" altLang="en-US" dirty="0">
                <a:latin typeface="Arial" panose="020B0604020202020204" pitchFamily="34" charset="0"/>
              </a:rPr>
              <a:t>New way to consider highway safety and reliability.</a:t>
            </a:r>
          </a:p>
          <a:p>
            <a:pPr marL="628650" lvl="1" indent="-171450">
              <a:buFont typeface="Arial" panose="020B0604020202020204" pitchFamily="34" charset="0"/>
              <a:buChar char="•"/>
              <a:defRPr/>
            </a:pPr>
            <a:r>
              <a:rPr lang="en-US" altLang="en-US" dirty="0">
                <a:latin typeface="Arial" panose="020B0604020202020204" pitchFamily="34" charset="0"/>
              </a:rPr>
              <a:t>Traditional studies focused on one behavior that resulted in a specific type of crash, e.g. many drivers on two-lane rural roads with a decreasing curve radius run off the road because they approached the curve too fast.</a:t>
            </a:r>
          </a:p>
          <a:p>
            <a:pPr marL="628650" lvl="1" indent="-171450">
              <a:buFont typeface="Arial" panose="020B0604020202020204" pitchFamily="34" charset="0"/>
              <a:buChar char="•"/>
              <a:defRPr/>
            </a:pPr>
            <a:r>
              <a:rPr lang="en-US" altLang="en-US" dirty="0">
                <a:latin typeface="Arial" panose="020B0604020202020204" pitchFamily="34" charset="0"/>
              </a:rPr>
              <a:t>Now researchers can ask how often people do the same thing and do not crash.</a:t>
            </a:r>
          </a:p>
          <a:p>
            <a:pPr marL="171450" indent="-171450">
              <a:buFont typeface="Arial" panose="020B0604020202020204" pitchFamily="34" charset="0"/>
              <a:buChar char="•"/>
              <a:defRPr/>
            </a:pPr>
            <a:r>
              <a:rPr lang="en-US" altLang="en-US" dirty="0">
                <a:latin typeface="Arial" panose="020B0604020202020204" pitchFamily="34" charset="0"/>
              </a:rPr>
              <a:t>Risks: Study subjects signed restrictions that limit researchers who want to use facial image data to obtain a data use license after approval from an institutional review board, then observe the data at a secure enclave. There are two – one at the Federal Highway Administration’s Turner-Fairbank Highway Research Center in McLean, VA, and one in Blacksburg, VA.</a:t>
            </a:r>
          </a:p>
          <a:p>
            <a:pPr marL="171450" indent="-171450">
              <a:buFont typeface="Arial" panose="020B0604020202020204" pitchFamily="34" charset="0"/>
              <a:buChar char="•"/>
              <a:defRPr/>
            </a:pPr>
            <a:r>
              <a:rPr lang="en-US" altLang="en-US" dirty="0">
                <a:latin typeface="Arial" panose="020B0604020202020204" pitchFamily="34" charset="0"/>
              </a:rPr>
              <a:t>FHWA wants more researchers to have access to the study data, including driver image data.</a:t>
            </a:r>
          </a:p>
          <a:p>
            <a:pPr marL="171450" indent="-171450">
              <a:buFont typeface="Arial" panose="020B0604020202020204" pitchFamily="34" charset="0"/>
              <a:buChar char="•"/>
              <a:defRPr/>
            </a:pPr>
            <a:r>
              <a:rPr lang="en-US" altLang="en-US" dirty="0">
                <a:latin typeface="Arial" panose="020B0604020202020204" pitchFamily="34" charset="0"/>
              </a:rPr>
              <a:t>Photo image from DOE ORNL from work performed under an Interagency Agreement (IAA) with FHWA.</a:t>
            </a:r>
          </a:p>
          <a:p>
            <a:endParaRPr lang="en-US" dirty="0"/>
          </a:p>
        </p:txBody>
      </p:sp>
      <p:sp>
        <p:nvSpPr>
          <p:cNvPr id="4" name="Slide Number Placeholder 3"/>
          <p:cNvSpPr>
            <a:spLocks noGrp="1"/>
          </p:cNvSpPr>
          <p:nvPr>
            <p:ph type="sldNum" sz="quarter" idx="10"/>
          </p:nvPr>
        </p:nvSpPr>
        <p:spPr/>
        <p:txBody>
          <a:bodyPr/>
          <a:lstStyle/>
          <a:p>
            <a:fld id="{258C5D40-887D-4729-A789-429B3D90AB80}" type="slidenum">
              <a:rPr lang="en-US" smtClean="0"/>
              <a:t>2</a:t>
            </a:fld>
            <a:endParaRPr lang="en-US" dirty="0"/>
          </a:p>
        </p:txBody>
      </p:sp>
    </p:spTree>
    <p:extLst>
      <p:ext uri="{BB962C8B-B14F-4D97-AF65-F5344CB8AC3E}">
        <p14:creationId xmlns:p14="http://schemas.microsoft.com/office/powerpoint/2010/main" val="1565343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rPr>
              <a:t>Key Point: Before describing how FHWA moved forward with </a:t>
            </a:r>
            <a:r>
              <a:rPr lang="en-US" altLang="en-US" dirty="0">
                <a:solidFill>
                  <a:srgbClr val="FF0000"/>
                </a:solidFill>
                <a:latin typeface="Arial" panose="020B0604020202020204" pitchFamily="34" charset="0"/>
              </a:rPr>
              <a:t>de-identifying</a:t>
            </a:r>
            <a:r>
              <a:rPr lang="en-US" altLang="en-US" dirty="0">
                <a:latin typeface="Arial" panose="020B0604020202020204" pitchFamily="34" charset="0"/>
              </a:rPr>
              <a:t> naturalistic driving study subjects, I want to digress and spend a moment on what does it mean to identify or recognize a person.  Have you every run into someone you met professionally on a weekend at the grocery store or at the pool and could not recall who they were?</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Notes:</a:t>
            </a:r>
          </a:p>
          <a:p>
            <a:pPr marL="171450" indent="-171450">
              <a:buFont typeface="Arial" panose="020B0604020202020204" pitchFamily="34" charset="0"/>
              <a:buChar char="•"/>
              <a:defRPr/>
            </a:pPr>
            <a:r>
              <a:rPr lang="en-US" altLang="en-US" dirty="0">
                <a:latin typeface="Arial" panose="020B0604020202020204" pitchFamily="34" charset="0"/>
              </a:rPr>
              <a:t>Identification is contextual.  People use clues such as clothing, jewelry, and hairstyles.  Gestures and movements.  And location and temporal context.  If you often see someone on the train or at the gym, you may recognize them in that context but not somewhere else.</a:t>
            </a:r>
          </a:p>
          <a:p>
            <a:pPr marL="171450" indent="-171450">
              <a:buFont typeface="Arial" panose="020B0604020202020204" pitchFamily="34" charset="0"/>
              <a:buChar char="•"/>
              <a:defRPr/>
            </a:pPr>
            <a:r>
              <a:rPr lang="en-US" altLang="en-US" dirty="0">
                <a:latin typeface="Arial" panose="020B0604020202020204" pitchFamily="34" charset="0"/>
              </a:rPr>
              <a:t>People have an innate capacity for seeing faces.  Recognizing faces is not the same as remembering other patterns or images.</a:t>
            </a:r>
          </a:p>
          <a:p>
            <a:pPr marL="171450" indent="-171450">
              <a:buFont typeface="Arial" panose="020B0604020202020204" pitchFamily="34" charset="0"/>
              <a:buChar char="•"/>
              <a:defRPr/>
            </a:pPr>
            <a:r>
              <a:rPr lang="en-US" altLang="en-US" dirty="0">
                <a:latin typeface="Arial" panose="020B0604020202020204" pitchFamily="34" charset="0"/>
              </a:rPr>
              <a:t>Where have people studied identification? </a:t>
            </a:r>
          </a:p>
          <a:p>
            <a:pPr marL="628650" lvl="1" indent="-171450">
              <a:buFont typeface="Arial" panose="020B0604020202020204" pitchFamily="34" charset="0"/>
              <a:buChar char="•"/>
              <a:defRPr/>
            </a:pPr>
            <a:r>
              <a:rPr lang="en-US" altLang="en-US" dirty="0">
                <a:latin typeface="Arial" panose="020B0604020202020204" pitchFamily="34" charset="0"/>
              </a:rPr>
              <a:t>Mug shots. The government may ask people who witness crimes to identify a suspect and conduct research on processes that produce accurate and reliable results.</a:t>
            </a:r>
          </a:p>
          <a:p>
            <a:pPr marL="628650" lvl="1" indent="-171450">
              <a:buFont typeface="Arial" panose="020B0604020202020204" pitchFamily="34" charset="0"/>
              <a:buChar char="•"/>
              <a:defRPr/>
            </a:pPr>
            <a:r>
              <a:rPr lang="en-US" altLang="en-US" dirty="0">
                <a:latin typeface="Arial" panose="020B0604020202020204" pitchFamily="34" charset="0"/>
              </a:rPr>
              <a:t>Surveillance: The government may review surveillance images to identify and track criminal associates.</a:t>
            </a:r>
          </a:p>
          <a:p>
            <a:pPr marL="628650" lvl="1" indent="-171450">
              <a:buFont typeface="Arial" panose="020B0604020202020204" pitchFamily="34" charset="0"/>
              <a:buChar char="•"/>
              <a:defRPr/>
            </a:pPr>
            <a:r>
              <a:rPr lang="en-US" altLang="en-US" dirty="0">
                <a:latin typeface="Arial" panose="020B0604020202020204" pitchFamily="34" charset="0"/>
              </a:rPr>
              <a:t>More recently government has used video images – public and private – to identify or track suspects immediately after events such as the Boston Marathon bombing in 2013.</a:t>
            </a:r>
          </a:p>
          <a:p>
            <a:pPr marL="171450" indent="-171450">
              <a:buFont typeface="Arial" panose="020B0604020202020204" pitchFamily="34" charset="0"/>
              <a:buChar char="•"/>
              <a:defRPr/>
            </a:pPr>
            <a:r>
              <a:rPr lang="en-US" altLang="en-US" dirty="0">
                <a:latin typeface="Arial" panose="020B0604020202020204" pitchFamily="34" charset="0"/>
              </a:rPr>
              <a:t>Photo image from DOE ORNL from work performed under an IAA with FHWA. </a:t>
            </a:r>
          </a:p>
        </p:txBody>
      </p:sp>
      <p:sp>
        <p:nvSpPr>
          <p:cNvPr id="4" name="Slide Number Placeholder 3"/>
          <p:cNvSpPr>
            <a:spLocks noGrp="1"/>
          </p:cNvSpPr>
          <p:nvPr>
            <p:ph type="sldNum" sz="quarter" idx="10"/>
          </p:nvPr>
        </p:nvSpPr>
        <p:spPr/>
        <p:txBody>
          <a:bodyPr/>
          <a:lstStyle/>
          <a:p>
            <a:fld id="{258C5D40-887D-4729-A789-429B3D90AB80}" type="slidenum">
              <a:rPr lang="en-US" smtClean="0"/>
              <a:t>3</a:t>
            </a:fld>
            <a:endParaRPr lang="en-US" dirty="0"/>
          </a:p>
        </p:txBody>
      </p:sp>
    </p:spTree>
    <p:extLst>
      <p:ext uri="{BB962C8B-B14F-4D97-AF65-F5344CB8AC3E}">
        <p14:creationId xmlns:p14="http://schemas.microsoft.com/office/powerpoint/2010/main" val="130376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rPr>
              <a:t>Key Point: The concept of releasing subject images by altering them was and still is pioneering research.</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Notes:</a:t>
            </a:r>
          </a:p>
          <a:p>
            <a:pPr marL="171450" indent="-171450">
              <a:buFont typeface="Arial" panose="020B0604020202020204" pitchFamily="34" charset="0"/>
              <a:buChar char="•"/>
              <a:defRPr/>
            </a:pPr>
            <a:r>
              <a:rPr lang="en-US" altLang="en-US" dirty="0">
                <a:latin typeface="Arial" panose="020B0604020202020204" pitchFamily="34" charset="0"/>
              </a:rPr>
              <a:t>Automated identity masking could allow researchers access to driver facial behavior outside a secure enclave.</a:t>
            </a:r>
          </a:p>
          <a:p>
            <a:pPr marL="171450" indent="-171450">
              <a:buFont typeface="Arial" panose="020B0604020202020204" pitchFamily="34" charset="0"/>
              <a:buChar char="•"/>
              <a:defRPr/>
            </a:pPr>
            <a:r>
              <a:rPr lang="en-US" altLang="en-US" dirty="0">
                <a:latin typeface="Arial" panose="020B0604020202020204" pitchFamily="34" charset="0"/>
              </a:rPr>
              <a:t>Researchers sign a data use license that says they will not try to reidentify subjects.</a:t>
            </a:r>
          </a:p>
          <a:p>
            <a:pPr marL="171450" indent="-171450">
              <a:buFont typeface="Arial" panose="020B0604020202020204" pitchFamily="34" charset="0"/>
              <a:buChar char="•"/>
              <a:defRPr/>
            </a:pPr>
            <a:r>
              <a:rPr lang="en-US" altLang="en-US" dirty="0">
                <a:latin typeface="Arial" panose="020B0604020202020204" pitchFamily="34" charset="0"/>
              </a:rPr>
              <a:t>In 2013, FHWA solicited researchers for approaches to hiding the identity while preserving facial behavior.</a:t>
            </a:r>
          </a:p>
          <a:p>
            <a:pPr marL="171450" indent="-171450">
              <a:buFont typeface="Arial" panose="020B0604020202020204" pitchFamily="34" charset="0"/>
              <a:buChar char="•"/>
              <a:defRPr/>
            </a:pPr>
            <a:r>
              <a:rPr lang="en-US" altLang="en-US" dirty="0">
                <a:latin typeface="Arial" panose="020B0604020202020204" pitchFamily="34" charset="0"/>
              </a:rPr>
              <a:t>FHWA funded two project teams to research approaches in 2014 – one team from Carnegie Mellon University and one from SRI International, which is not part of PARC. FHWA also entered into an agreement with the Department of Energy Oak Ridge National Laboratory to help assess and transition the research results.</a:t>
            </a:r>
          </a:p>
          <a:p>
            <a:pPr marL="171450" indent="-171450">
              <a:buFont typeface="Arial" panose="020B0604020202020204" pitchFamily="34" charset="0"/>
              <a:buChar char="•"/>
              <a:defRPr/>
            </a:pPr>
            <a:r>
              <a:rPr lang="en-US" altLang="en-US" dirty="0">
                <a:latin typeface="Arial" panose="020B0604020202020204" pitchFamily="34" charset="0"/>
              </a:rPr>
              <a:t>Approaches: </a:t>
            </a:r>
          </a:p>
          <a:p>
            <a:pPr marL="628650" lvl="1" indent="-171450">
              <a:buFont typeface="Arial" panose="020B0604020202020204" pitchFamily="34" charset="0"/>
              <a:buChar char="•"/>
              <a:defRPr/>
            </a:pPr>
            <a:r>
              <a:rPr lang="en-US" altLang="en-US" dirty="0">
                <a:latin typeface="Arial" panose="020B0604020202020204" pitchFamily="34" charset="0"/>
              </a:rPr>
              <a:t>Both the avatar and face transfer approaches start with facial tracking. The avatar approach generates a new image that replaces the head while mimicking the facial orientation, eye, and mouth movements.  </a:t>
            </a:r>
          </a:p>
          <a:p>
            <a:pPr marL="628650" lvl="1" indent="-171450">
              <a:buFont typeface="Arial" panose="020B0604020202020204" pitchFamily="34" charset="0"/>
              <a:buChar char="•"/>
              <a:defRPr/>
            </a:pPr>
            <a:r>
              <a:rPr lang="en-US" altLang="en-US" dirty="0">
                <a:latin typeface="Arial" panose="020B0604020202020204" pitchFamily="34" charset="0"/>
              </a:rPr>
              <a:t>The face transfer takes a new face and stretches it over the tracking points of the original face creating a mix of the two.  </a:t>
            </a:r>
          </a:p>
          <a:p>
            <a:pPr marL="628650" lvl="1" indent="-171450">
              <a:buFont typeface="Arial" panose="020B0604020202020204" pitchFamily="34" charset="0"/>
              <a:buChar char="•"/>
              <a:defRPr/>
            </a:pPr>
            <a:r>
              <a:rPr lang="en-US" altLang="en-US" dirty="0">
                <a:latin typeface="Arial" panose="020B0604020202020204" pitchFamily="34" charset="0"/>
              </a:rPr>
              <a:t>Edge masking uses edge detection and does not require finding the face correctly.</a:t>
            </a:r>
          </a:p>
          <a:p>
            <a:pPr marL="628650" lvl="1" indent="-171450">
              <a:buFont typeface="Arial" panose="020B0604020202020204" pitchFamily="34" charset="0"/>
              <a:buChar char="•"/>
              <a:defRPr/>
            </a:pPr>
            <a:r>
              <a:rPr lang="en-US" altLang="en-US" dirty="0">
                <a:latin typeface="Arial" panose="020B0604020202020204" pitchFamily="34" charset="0"/>
              </a:rPr>
              <a:t>Examples of errors include not finding a face when the head is turning quickly or in profile or finding a false face reflected in the side window.</a:t>
            </a:r>
          </a:p>
          <a:p>
            <a:pPr marL="171450" indent="-171450">
              <a:buFont typeface="Arial" panose="020B0604020202020204" pitchFamily="34" charset="0"/>
              <a:buChar char="•"/>
              <a:defRPr/>
            </a:pPr>
            <a:r>
              <a:rPr lang="en-US" altLang="en-US" dirty="0">
                <a:latin typeface="Arial" panose="020B0604020202020204" pitchFamily="34" charset="0"/>
              </a:rPr>
              <a:t>Low-level facial behaviors could include face orientation, movements of the eyes or mouth, etc.</a:t>
            </a:r>
          </a:p>
          <a:p>
            <a:pPr marL="171450" indent="-171450">
              <a:buFont typeface="Arial" panose="020B0604020202020204" pitchFamily="34" charset="0"/>
              <a:buChar char="•"/>
              <a:defRPr/>
            </a:pPr>
            <a:r>
              <a:rPr lang="en-US" altLang="en-US" dirty="0">
                <a:latin typeface="Arial" panose="020B0604020202020204" pitchFamily="34" charset="0"/>
              </a:rPr>
              <a:t>Higher level behaviors could include emotions, such as surprise or anger or concentration (on driver or some other task).</a:t>
            </a:r>
          </a:p>
          <a:p>
            <a:pPr marL="171450" indent="-171450">
              <a:buFont typeface="Arial" panose="020B0604020202020204" pitchFamily="34" charset="0"/>
              <a:buChar char="•"/>
              <a:defRPr/>
            </a:pPr>
            <a:r>
              <a:rPr lang="en-US" altLang="en-US" dirty="0">
                <a:latin typeface="Arial" panose="020B0604020202020204" pitchFamily="34" charset="0"/>
              </a:rPr>
              <a:t>Photo image from DOE ORNL from work performed under an IAA with FHWA.  On the left is the driver image, in the center an edge mask, and on the right a face swap with hair removed from the image.</a:t>
            </a:r>
          </a:p>
          <a:p>
            <a:endParaRPr lang="en-US" dirty="0"/>
          </a:p>
        </p:txBody>
      </p:sp>
      <p:sp>
        <p:nvSpPr>
          <p:cNvPr id="4" name="Slide Number Placeholder 3"/>
          <p:cNvSpPr>
            <a:spLocks noGrp="1"/>
          </p:cNvSpPr>
          <p:nvPr>
            <p:ph type="sldNum" sz="quarter" idx="10"/>
          </p:nvPr>
        </p:nvSpPr>
        <p:spPr/>
        <p:txBody>
          <a:bodyPr/>
          <a:lstStyle/>
          <a:p>
            <a:fld id="{258C5D40-887D-4729-A789-429B3D90AB80}" type="slidenum">
              <a:rPr lang="en-US" smtClean="0"/>
              <a:t>4</a:t>
            </a:fld>
            <a:endParaRPr lang="en-US" dirty="0"/>
          </a:p>
        </p:txBody>
      </p:sp>
    </p:spTree>
    <p:extLst>
      <p:ext uri="{BB962C8B-B14F-4D97-AF65-F5344CB8AC3E}">
        <p14:creationId xmlns:p14="http://schemas.microsoft.com/office/powerpoint/2010/main" val="3012456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rPr>
              <a:t>Key Point: By 2017, FHWA, working with Oak Ridge National Laboratory and University of Texas Dallas, began to test the performing teams’ proof-of-concept approaches for automated identity masking along with edge masking for images where the avatar or face swap was not effective.</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Notes:</a:t>
            </a:r>
          </a:p>
          <a:p>
            <a:pPr marL="171450" indent="-171450">
              <a:buFont typeface="Arial" panose="020B0604020202020204" pitchFamily="34" charset="0"/>
              <a:buChar char="•"/>
              <a:defRPr/>
            </a:pPr>
            <a:r>
              <a:rPr lang="en-US" altLang="en-US" dirty="0">
                <a:latin typeface="Arial" panose="020B0604020202020204" pitchFamily="34" charset="0"/>
              </a:rPr>
              <a:t>What are the chances that a SHRP2 participant would be recognized at random on the street? </a:t>
            </a:r>
            <a:r>
              <a:rPr lang="en-US" dirty="0"/>
              <a:t>While a “real world” test is not possible…what can FHWA demonstrate in a laboratory environment to answer these questions?</a:t>
            </a:r>
          </a:p>
          <a:p>
            <a:pPr marL="171450" indent="-171450">
              <a:buFont typeface="Arial" panose="020B0604020202020204" pitchFamily="34" charset="0"/>
              <a:buChar char="•"/>
              <a:defRPr/>
            </a:pPr>
            <a:r>
              <a:rPr lang="en-US" altLang="en-US" dirty="0">
                <a:latin typeface="Arial" panose="020B0604020202020204" pitchFamily="34" charset="0"/>
              </a:rPr>
              <a:t>FHWA seeks to show that masking is reasonable identity protection to allow limited release of data from the face camera for the benefit of the research community working in collaboration with cognitive psychologists at the nexus of human face recognition and computer vision.</a:t>
            </a:r>
          </a:p>
          <a:p>
            <a:pPr marL="628650" lvl="1" indent="-171450">
              <a:buFont typeface="Arial" panose="020B0604020202020204" pitchFamily="34" charset="0"/>
              <a:buChar char="•"/>
              <a:defRPr/>
            </a:pPr>
            <a:r>
              <a:rPr lang="en-US" altLang="en-US" dirty="0">
                <a:latin typeface="Arial" panose="020B0604020202020204" pitchFamily="34" charset="0"/>
              </a:rPr>
              <a:t>Performing comparison using cropped images (to remove the effects of mutable clothes, hair, and decorations) increases identity masking effectiveness.</a:t>
            </a:r>
          </a:p>
          <a:p>
            <a:pPr marL="628650" lvl="1" indent="-171450">
              <a:buFont typeface="Arial" panose="020B0604020202020204" pitchFamily="34" charset="0"/>
              <a:buChar char="•"/>
              <a:defRPr/>
            </a:pPr>
            <a:r>
              <a:rPr lang="en-US" altLang="en-US" dirty="0">
                <a:latin typeface="Arial" panose="020B0604020202020204" pitchFamily="34" charset="0"/>
              </a:rPr>
              <a:t>Transitory studies with days of delay also increase identity masking effectiveness.</a:t>
            </a:r>
          </a:p>
          <a:p>
            <a:pPr marL="171450" indent="-171450">
              <a:buFont typeface="Arial" panose="020B0604020202020204" pitchFamily="34" charset="0"/>
              <a:buChar char="•"/>
              <a:defRPr/>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58C5D40-887D-4729-A789-429B3D90AB80}" type="slidenum">
              <a:rPr lang="en-US" smtClean="0"/>
              <a:t>5</a:t>
            </a:fld>
            <a:endParaRPr lang="en-US" dirty="0"/>
          </a:p>
        </p:txBody>
      </p:sp>
    </p:spTree>
    <p:extLst>
      <p:ext uri="{BB962C8B-B14F-4D97-AF65-F5344CB8AC3E}">
        <p14:creationId xmlns:p14="http://schemas.microsoft.com/office/powerpoint/2010/main" val="1925692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rPr>
              <a:t>Key Point: FHWA funded the performing teams to demonstrate the viability of an approach for facial identity masking. To make use of the naturalistic driving study data, FHWA needs working tools.</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Notes:</a:t>
            </a:r>
          </a:p>
          <a:p>
            <a:pPr marL="171450" indent="-171450">
              <a:buFont typeface="Arial" panose="020B0604020202020204" pitchFamily="34" charset="0"/>
              <a:buChar char="•"/>
              <a:defRPr/>
            </a:pPr>
            <a:r>
              <a:rPr lang="en-US" altLang="en-US" dirty="0">
                <a:latin typeface="Arial" panose="020B0604020202020204" pitchFamily="34" charset="0"/>
              </a:rPr>
              <a:t>ORNL assisted FHWA with installing the proof-of-concept approaches in the FHWA Safety Training and Analysis Center.</a:t>
            </a:r>
          </a:p>
          <a:p>
            <a:pPr marL="171450" indent="-171450">
              <a:buFont typeface="Arial" panose="020B0604020202020204" pitchFamily="34" charset="0"/>
              <a:buChar char="•"/>
              <a:defRPr/>
            </a:pPr>
            <a:r>
              <a:rPr lang="en-US" altLang="en-US" dirty="0">
                <a:latin typeface="Arial" panose="020B0604020202020204" pitchFamily="34" charset="0"/>
              </a:rPr>
              <a:t>ORNL developed workflows for processing image data and continues to assist FHWA with tool resiliency as operating systems, data libraries, etc., change over time.</a:t>
            </a:r>
          </a:p>
          <a:p>
            <a:pPr marL="171450" indent="-171450">
              <a:buFont typeface="Arial" panose="020B0604020202020204" pitchFamily="34" charset="0"/>
              <a:buChar char="•"/>
              <a:defRPr/>
            </a:pPr>
            <a:r>
              <a:rPr lang="en-US" altLang="en-US" dirty="0">
                <a:latin typeface="Arial" panose="020B0604020202020204" pitchFamily="34" charset="0"/>
              </a:rPr>
              <a:t>FHWA also wants to be able to improve the identity masking tools, for example, combining them with better face trackers or future tools that irreversibly mask other potentially identifying features, such as hairstyles or clothing.  </a:t>
            </a:r>
          </a:p>
          <a:p>
            <a:endParaRPr lang="en-US" dirty="0"/>
          </a:p>
        </p:txBody>
      </p:sp>
      <p:sp>
        <p:nvSpPr>
          <p:cNvPr id="4" name="Slide Number Placeholder 3"/>
          <p:cNvSpPr>
            <a:spLocks noGrp="1"/>
          </p:cNvSpPr>
          <p:nvPr>
            <p:ph type="sldNum" sz="quarter" idx="10"/>
          </p:nvPr>
        </p:nvSpPr>
        <p:spPr/>
        <p:txBody>
          <a:bodyPr/>
          <a:lstStyle/>
          <a:p>
            <a:fld id="{258C5D40-887D-4729-A789-429B3D90AB80}" type="slidenum">
              <a:rPr lang="en-US" smtClean="0"/>
              <a:t>6</a:t>
            </a:fld>
            <a:endParaRPr lang="en-US" dirty="0"/>
          </a:p>
        </p:txBody>
      </p:sp>
    </p:spTree>
    <p:extLst>
      <p:ext uri="{BB962C8B-B14F-4D97-AF65-F5344CB8AC3E}">
        <p14:creationId xmlns:p14="http://schemas.microsoft.com/office/powerpoint/2010/main" val="2257946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latin typeface="Arial" panose="020B0604020202020204" pitchFamily="34" charset="0"/>
              </a:rPr>
              <a:t>Key Point:  FHWA continues with work on de-identification.</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Notes:</a:t>
            </a:r>
          </a:p>
          <a:p>
            <a:pPr marL="171450" indent="-171450">
              <a:buFont typeface="Arial" panose="020B0604020202020204" pitchFamily="34" charset="0"/>
              <a:buChar char="•"/>
              <a:defRPr/>
            </a:pPr>
            <a:r>
              <a:rPr lang="en-US" altLang="en-US" dirty="0">
                <a:latin typeface="Arial" panose="020B0604020202020204" pitchFamily="34" charset="0"/>
              </a:rPr>
              <a:t>FHWA anticipates a new set of performer teams developing new approaches to facial tracking starting later in 2019 (in response to a 2018 solicitation).  </a:t>
            </a:r>
          </a:p>
          <a:p>
            <a:pPr marL="171450" indent="-171450">
              <a:buFont typeface="Arial" panose="020B0604020202020204" pitchFamily="34" charset="0"/>
              <a:buChar char="•"/>
              <a:defRPr/>
            </a:pPr>
            <a:r>
              <a:rPr lang="en-US" altLang="en-US" dirty="0">
                <a:latin typeface="Arial" panose="020B0604020202020204" pitchFamily="34" charset="0"/>
              </a:rPr>
              <a:t>FHWA is working with the NSF Big Data Hubs to test the reversibility of the facial masking tools.</a:t>
            </a:r>
          </a:p>
          <a:p>
            <a:pPr marL="171450" indent="-171450">
              <a:buFont typeface="Arial" panose="020B0604020202020204" pitchFamily="34" charset="0"/>
              <a:buChar char="•"/>
              <a:defRPr/>
            </a:pPr>
            <a:r>
              <a:rPr lang="en-US" altLang="en-US" dirty="0">
                <a:latin typeface="Arial" panose="020B0604020202020204" pitchFamily="34" charset="0"/>
              </a:rPr>
              <a:t>FHWA continues to work with Oak Ridge National Laboratory and University of Texas Dallas to understand clues to how people re-identify or recognize a subject in order to more effectively mask identity.</a:t>
            </a:r>
          </a:p>
          <a:p>
            <a:pPr marL="171450" indent="-171450">
              <a:buFont typeface="Arial" panose="020B0604020202020204" pitchFamily="34" charset="0"/>
              <a:buChar char="•"/>
              <a:defRPr/>
            </a:pPr>
            <a:r>
              <a:rPr lang="en-US" altLang="en-US" dirty="0">
                <a:latin typeface="Arial" panose="020B0604020202020204" pitchFamily="34" charset="0"/>
              </a:rPr>
              <a:t>Beyond creating a tool for increasing access to driver image data from the world’s largest naturalistic driving study, FHWA sees broader benefits from development of de-identification tools.</a:t>
            </a:r>
          </a:p>
          <a:p>
            <a:endParaRPr lang="en-US" dirty="0"/>
          </a:p>
        </p:txBody>
      </p:sp>
      <p:sp>
        <p:nvSpPr>
          <p:cNvPr id="4" name="Slide Number Placeholder 3"/>
          <p:cNvSpPr>
            <a:spLocks noGrp="1"/>
          </p:cNvSpPr>
          <p:nvPr>
            <p:ph type="sldNum" sz="quarter" idx="10"/>
          </p:nvPr>
        </p:nvSpPr>
        <p:spPr/>
        <p:txBody>
          <a:bodyPr/>
          <a:lstStyle/>
          <a:p>
            <a:fld id="{258C5D40-887D-4729-A789-429B3D90AB80}" type="slidenum">
              <a:rPr lang="en-US" smtClean="0"/>
              <a:t>7</a:t>
            </a:fld>
            <a:endParaRPr lang="en-US" dirty="0"/>
          </a:p>
        </p:txBody>
      </p:sp>
    </p:spTree>
    <p:extLst>
      <p:ext uri="{BB962C8B-B14F-4D97-AF65-F5344CB8AC3E}">
        <p14:creationId xmlns:p14="http://schemas.microsoft.com/office/powerpoint/2010/main" val="2101303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Key Point: If you are interested in more information, please look at the website information located at https://www.fhwa.dot.gov/publications/research/ear/15025/index.cfm. </a:t>
            </a:r>
          </a:p>
          <a:p>
            <a:endParaRPr lang="en-US" altLang="en-US" dirty="0">
              <a:latin typeface="Arial" panose="020B0604020202020204" pitchFamily="34" charset="0"/>
            </a:endParaRPr>
          </a:p>
          <a:p>
            <a:r>
              <a:rPr lang="en-US" altLang="en-US" dirty="0">
                <a:latin typeface="Arial" panose="020B0604020202020204" pitchFamily="34" charset="0"/>
              </a:rPr>
              <a:t>Notes:</a:t>
            </a:r>
          </a:p>
          <a:p>
            <a:endParaRPr lang="en-US" dirty="0"/>
          </a:p>
        </p:txBody>
      </p:sp>
      <p:sp>
        <p:nvSpPr>
          <p:cNvPr id="4" name="Slide Number Placeholder 3"/>
          <p:cNvSpPr>
            <a:spLocks noGrp="1"/>
          </p:cNvSpPr>
          <p:nvPr>
            <p:ph type="sldNum" sz="quarter" idx="10"/>
          </p:nvPr>
        </p:nvSpPr>
        <p:spPr/>
        <p:txBody>
          <a:bodyPr/>
          <a:lstStyle/>
          <a:p>
            <a:fld id="{258C5D40-887D-4729-A789-429B3D90AB80}" type="slidenum">
              <a:rPr lang="en-US" smtClean="0"/>
              <a:t>8</a:t>
            </a:fld>
            <a:endParaRPr lang="en-US" dirty="0"/>
          </a:p>
        </p:txBody>
      </p:sp>
    </p:spTree>
    <p:extLst>
      <p:ext uri="{BB962C8B-B14F-4D97-AF65-F5344CB8AC3E}">
        <p14:creationId xmlns:p14="http://schemas.microsoft.com/office/powerpoint/2010/main" val="321487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BEC39-C9AC-4DB6-8B2D-2136742CD2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A1CB00-4E85-4DDA-95CF-603C2A374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5379174D-79A7-4FB2-91DB-6128FB698B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24110" y="5866130"/>
            <a:ext cx="16764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231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56D2-D105-4FC2-9B81-9609B7E543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DBCCB-72EC-41B4-9F31-A92EB5EB53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51B80-2BCA-45E5-BFD1-E22B657B2EC5}"/>
              </a:ext>
            </a:extLst>
          </p:cNvPr>
          <p:cNvSpPr>
            <a:spLocks noGrp="1"/>
          </p:cNvSpPr>
          <p:nvPr>
            <p:ph type="dt" sz="half" idx="10"/>
          </p:nvPr>
        </p:nvSpPr>
        <p:spPr/>
        <p:txBody>
          <a:bodyPr/>
          <a:lstStyle/>
          <a:p>
            <a:r>
              <a:rPr lang="en-US" dirty="0"/>
              <a:t>June 26, 2019</a:t>
            </a:r>
          </a:p>
        </p:txBody>
      </p:sp>
      <p:sp>
        <p:nvSpPr>
          <p:cNvPr id="5" name="Footer Placeholder 4">
            <a:extLst>
              <a:ext uri="{FF2B5EF4-FFF2-40B4-BE49-F238E27FC236}">
                <a16:creationId xmlns:a16="http://schemas.microsoft.com/office/drawing/2014/main" id="{2AD7B96C-0484-4F8C-98A6-777DC1943D7C}"/>
              </a:ext>
            </a:extLst>
          </p:cNvPr>
          <p:cNvSpPr>
            <a:spLocks noGrp="1"/>
          </p:cNvSpPr>
          <p:nvPr>
            <p:ph type="ftr" sz="quarter" idx="11"/>
          </p:nvPr>
        </p:nvSpPr>
        <p:spPr/>
        <p:txBody>
          <a:bodyPr/>
          <a:lstStyle/>
          <a:p>
            <a:r>
              <a:rPr lang="en-US" dirty="0"/>
              <a:t>AI World</a:t>
            </a:r>
          </a:p>
        </p:txBody>
      </p:sp>
      <p:sp>
        <p:nvSpPr>
          <p:cNvPr id="6" name="Slide Number Placeholder 5">
            <a:extLst>
              <a:ext uri="{FF2B5EF4-FFF2-40B4-BE49-F238E27FC236}">
                <a16:creationId xmlns:a16="http://schemas.microsoft.com/office/drawing/2014/main" id="{7ABDBB5B-D0B1-4BBB-B2D7-C3AE5DF683B8}"/>
              </a:ext>
            </a:extLst>
          </p:cNvPr>
          <p:cNvSpPr>
            <a:spLocks noGrp="1"/>
          </p:cNvSpPr>
          <p:nvPr>
            <p:ph type="sldNum" sz="quarter" idx="12"/>
          </p:nvPr>
        </p:nvSpPr>
        <p:spPr/>
        <p:txBody>
          <a:bodyPr/>
          <a:lstStyle/>
          <a:p>
            <a:fld id="{7588076C-C7B3-486D-BE39-B634110563DC}" type="slidenum">
              <a:rPr lang="en-US" smtClean="0"/>
              <a:t>‹#›</a:t>
            </a:fld>
            <a:endParaRPr lang="en-US" dirty="0"/>
          </a:p>
        </p:txBody>
      </p:sp>
    </p:spTree>
    <p:extLst>
      <p:ext uri="{BB962C8B-B14F-4D97-AF65-F5344CB8AC3E}">
        <p14:creationId xmlns:p14="http://schemas.microsoft.com/office/powerpoint/2010/main" val="172215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AEE83-F5DB-45ED-A12B-17FE940667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514D08-669B-45C6-AF47-430714B491D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CCD3DC-6ECE-469A-B4CE-A1246B631E85}"/>
              </a:ext>
            </a:extLst>
          </p:cNvPr>
          <p:cNvSpPr>
            <a:spLocks noGrp="1"/>
          </p:cNvSpPr>
          <p:nvPr>
            <p:ph type="dt" sz="half" idx="10"/>
          </p:nvPr>
        </p:nvSpPr>
        <p:spPr/>
        <p:txBody>
          <a:bodyPr/>
          <a:lstStyle/>
          <a:p>
            <a:r>
              <a:rPr lang="en-US" dirty="0"/>
              <a:t>June 26, 2019</a:t>
            </a:r>
          </a:p>
        </p:txBody>
      </p:sp>
      <p:sp>
        <p:nvSpPr>
          <p:cNvPr id="5" name="Footer Placeholder 4">
            <a:extLst>
              <a:ext uri="{FF2B5EF4-FFF2-40B4-BE49-F238E27FC236}">
                <a16:creationId xmlns:a16="http://schemas.microsoft.com/office/drawing/2014/main" id="{DEA7E72F-C33A-4C4A-8886-B3976C5C51F4}"/>
              </a:ext>
            </a:extLst>
          </p:cNvPr>
          <p:cNvSpPr>
            <a:spLocks noGrp="1"/>
          </p:cNvSpPr>
          <p:nvPr>
            <p:ph type="ftr" sz="quarter" idx="11"/>
          </p:nvPr>
        </p:nvSpPr>
        <p:spPr/>
        <p:txBody>
          <a:bodyPr/>
          <a:lstStyle/>
          <a:p>
            <a:r>
              <a:rPr lang="en-US" dirty="0"/>
              <a:t>AI World</a:t>
            </a:r>
          </a:p>
        </p:txBody>
      </p:sp>
      <p:sp>
        <p:nvSpPr>
          <p:cNvPr id="6" name="Slide Number Placeholder 5">
            <a:extLst>
              <a:ext uri="{FF2B5EF4-FFF2-40B4-BE49-F238E27FC236}">
                <a16:creationId xmlns:a16="http://schemas.microsoft.com/office/drawing/2014/main" id="{B79CEE36-C38E-4BB1-B298-D00C17770C61}"/>
              </a:ext>
            </a:extLst>
          </p:cNvPr>
          <p:cNvSpPr>
            <a:spLocks noGrp="1"/>
          </p:cNvSpPr>
          <p:nvPr>
            <p:ph type="sldNum" sz="quarter" idx="12"/>
          </p:nvPr>
        </p:nvSpPr>
        <p:spPr/>
        <p:txBody>
          <a:bodyPr/>
          <a:lstStyle/>
          <a:p>
            <a:fld id="{7588076C-C7B3-486D-BE39-B634110563DC}" type="slidenum">
              <a:rPr lang="en-US" smtClean="0"/>
              <a:t>‹#›</a:t>
            </a:fld>
            <a:endParaRPr lang="en-US" dirty="0"/>
          </a:p>
        </p:txBody>
      </p:sp>
    </p:spTree>
    <p:extLst>
      <p:ext uri="{BB962C8B-B14F-4D97-AF65-F5344CB8AC3E}">
        <p14:creationId xmlns:p14="http://schemas.microsoft.com/office/powerpoint/2010/main" val="19904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FDC4-08AE-4D91-A03D-535AEE16E410}"/>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6CA0FD9-C660-4A69-84BB-B574E7BA69DF}"/>
              </a:ext>
            </a:extLst>
          </p:cNvPr>
          <p:cNvSpPr>
            <a:spLocks noGrp="1"/>
          </p:cNvSpPr>
          <p:nvPr>
            <p:ph idx="1"/>
          </p:nvPr>
        </p:nvSpPr>
        <p:spPr>
          <a:xfrm>
            <a:off x="838200" y="1825625"/>
            <a:ext cx="10515600" cy="3900805"/>
          </a:xfrm>
        </p:spPr>
        <p:txBody>
          <a:bodyPr/>
          <a:lstStyle>
            <a:lvl1pPr>
              <a:defRPr sz="32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51F83FC-C9CF-4535-A603-CDE9B840E2E3}"/>
              </a:ext>
            </a:extLst>
          </p:cNvPr>
          <p:cNvSpPr>
            <a:spLocks noGrp="1"/>
          </p:cNvSpPr>
          <p:nvPr>
            <p:ph type="dt" sz="half" idx="10"/>
          </p:nvPr>
        </p:nvSpPr>
        <p:spPr>
          <a:xfrm>
            <a:off x="3627709" y="6236169"/>
            <a:ext cx="1276350" cy="475716"/>
          </a:xfrm>
        </p:spPr>
        <p:txBody>
          <a:bodyPr/>
          <a:lstStyle/>
          <a:p>
            <a:r>
              <a:rPr lang="en-US" dirty="0"/>
              <a:t>June 26, 2019</a:t>
            </a:r>
          </a:p>
        </p:txBody>
      </p:sp>
      <p:sp>
        <p:nvSpPr>
          <p:cNvPr id="5" name="Footer Placeholder 4">
            <a:extLst>
              <a:ext uri="{FF2B5EF4-FFF2-40B4-BE49-F238E27FC236}">
                <a16:creationId xmlns:a16="http://schemas.microsoft.com/office/drawing/2014/main" id="{EA5577BE-37D6-4871-9AF9-F883755033BE}"/>
              </a:ext>
            </a:extLst>
          </p:cNvPr>
          <p:cNvSpPr>
            <a:spLocks noGrp="1"/>
          </p:cNvSpPr>
          <p:nvPr>
            <p:ph type="ftr" sz="quarter" idx="11"/>
          </p:nvPr>
        </p:nvSpPr>
        <p:spPr>
          <a:xfrm>
            <a:off x="838199" y="6227415"/>
            <a:ext cx="2663779" cy="475716"/>
          </a:xfrm>
        </p:spPr>
        <p:txBody>
          <a:bodyPr/>
          <a:lstStyle>
            <a:lvl1pPr algn="l">
              <a:defRPr/>
            </a:lvl1pPr>
          </a:lstStyle>
          <a:p>
            <a:r>
              <a:rPr lang="en-US" dirty="0"/>
              <a:t>AI World Government</a:t>
            </a:r>
          </a:p>
        </p:txBody>
      </p:sp>
      <p:sp>
        <p:nvSpPr>
          <p:cNvPr id="6" name="Slide Number Placeholder 5">
            <a:extLst>
              <a:ext uri="{FF2B5EF4-FFF2-40B4-BE49-F238E27FC236}">
                <a16:creationId xmlns:a16="http://schemas.microsoft.com/office/drawing/2014/main" id="{30D43CC4-C3B6-4A96-9826-C132786A4A03}"/>
              </a:ext>
            </a:extLst>
          </p:cNvPr>
          <p:cNvSpPr>
            <a:spLocks noGrp="1"/>
          </p:cNvSpPr>
          <p:nvPr>
            <p:ph type="sldNum" sz="quarter" idx="12"/>
          </p:nvPr>
        </p:nvSpPr>
        <p:spPr>
          <a:xfrm>
            <a:off x="5029789" y="6236168"/>
            <a:ext cx="674370" cy="475717"/>
          </a:xfrm>
        </p:spPr>
        <p:txBody>
          <a:bodyPr/>
          <a:lstStyle/>
          <a:p>
            <a:fld id="{7588076C-C7B3-486D-BE39-B634110563DC}" type="slidenum">
              <a:rPr lang="en-US" smtClean="0"/>
              <a:t>‹#›</a:t>
            </a:fld>
            <a:endParaRPr lang="en-US" dirty="0"/>
          </a:p>
        </p:txBody>
      </p:sp>
      <p:pic>
        <p:nvPicPr>
          <p:cNvPr id="7" name="Picture 6">
            <a:extLst>
              <a:ext uri="{FF2B5EF4-FFF2-40B4-BE49-F238E27FC236}">
                <a16:creationId xmlns:a16="http://schemas.microsoft.com/office/drawing/2014/main" id="{096415AE-B937-4055-ABF4-B639040F51B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77400" y="5907555"/>
            <a:ext cx="16764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2CE2522D-1579-4151-BACD-EB90377E945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29889" y="5866129"/>
            <a:ext cx="3276600" cy="74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69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2C04B-8EF9-483D-A60B-443B853752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23E4AC-16DC-4266-8110-FF8ED4A28B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EC17E6B-E54E-42D5-92B6-E80669B489A0}"/>
              </a:ext>
            </a:extLst>
          </p:cNvPr>
          <p:cNvSpPr>
            <a:spLocks noGrp="1"/>
          </p:cNvSpPr>
          <p:nvPr>
            <p:ph type="dt" sz="half" idx="10"/>
          </p:nvPr>
        </p:nvSpPr>
        <p:spPr/>
        <p:txBody>
          <a:bodyPr/>
          <a:lstStyle/>
          <a:p>
            <a:r>
              <a:rPr lang="en-US" dirty="0"/>
              <a:t>June 26, 2019</a:t>
            </a:r>
          </a:p>
        </p:txBody>
      </p:sp>
      <p:sp>
        <p:nvSpPr>
          <p:cNvPr id="5" name="Footer Placeholder 4">
            <a:extLst>
              <a:ext uri="{FF2B5EF4-FFF2-40B4-BE49-F238E27FC236}">
                <a16:creationId xmlns:a16="http://schemas.microsoft.com/office/drawing/2014/main" id="{B124C8F1-52B9-451F-8C18-436B7C0A43B2}"/>
              </a:ext>
            </a:extLst>
          </p:cNvPr>
          <p:cNvSpPr>
            <a:spLocks noGrp="1"/>
          </p:cNvSpPr>
          <p:nvPr>
            <p:ph type="ftr" sz="quarter" idx="11"/>
          </p:nvPr>
        </p:nvSpPr>
        <p:spPr/>
        <p:txBody>
          <a:bodyPr/>
          <a:lstStyle/>
          <a:p>
            <a:r>
              <a:rPr lang="en-US" dirty="0"/>
              <a:t>AI World</a:t>
            </a:r>
          </a:p>
        </p:txBody>
      </p:sp>
      <p:sp>
        <p:nvSpPr>
          <p:cNvPr id="6" name="Slide Number Placeholder 5">
            <a:extLst>
              <a:ext uri="{FF2B5EF4-FFF2-40B4-BE49-F238E27FC236}">
                <a16:creationId xmlns:a16="http://schemas.microsoft.com/office/drawing/2014/main" id="{12D2C7B3-2708-4918-A56A-020B9584D3C4}"/>
              </a:ext>
            </a:extLst>
          </p:cNvPr>
          <p:cNvSpPr>
            <a:spLocks noGrp="1"/>
          </p:cNvSpPr>
          <p:nvPr>
            <p:ph type="sldNum" sz="quarter" idx="12"/>
          </p:nvPr>
        </p:nvSpPr>
        <p:spPr/>
        <p:txBody>
          <a:bodyPr/>
          <a:lstStyle/>
          <a:p>
            <a:fld id="{7588076C-C7B3-486D-BE39-B634110563DC}" type="slidenum">
              <a:rPr lang="en-US" smtClean="0"/>
              <a:t>‹#›</a:t>
            </a:fld>
            <a:endParaRPr lang="en-US" dirty="0"/>
          </a:p>
        </p:txBody>
      </p:sp>
    </p:spTree>
    <p:extLst>
      <p:ext uri="{BB962C8B-B14F-4D97-AF65-F5344CB8AC3E}">
        <p14:creationId xmlns:p14="http://schemas.microsoft.com/office/powerpoint/2010/main" val="107579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5EBE-C698-46AE-8493-915316A180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54FE14-6EBE-41C8-A014-6B39CA0986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2D00A8-104A-4AA5-811C-580BA50B1AF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16A8A4-FA65-47DD-908A-DBB3BE280010}"/>
              </a:ext>
            </a:extLst>
          </p:cNvPr>
          <p:cNvSpPr>
            <a:spLocks noGrp="1"/>
          </p:cNvSpPr>
          <p:nvPr>
            <p:ph type="dt" sz="half" idx="10"/>
          </p:nvPr>
        </p:nvSpPr>
        <p:spPr/>
        <p:txBody>
          <a:bodyPr/>
          <a:lstStyle/>
          <a:p>
            <a:r>
              <a:rPr lang="en-US" dirty="0"/>
              <a:t>June 26, 2019</a:t>
            </a:r>
          </a:p>
        </p:txBody>
      </p:sp>
      <p:sp>
        <p:nvSpPr>
          <p:cNvPr id="6" name="Footer Placeholder 5">
            <a:extLst>
              <a:ext uri="{FF2B5EF4-FFF2-40B4-BE49-F238E27FC236}">
                <a16:creationId xmlns:a16="http://schemas.microsoft.com/office/drawing/2014/main" id="{6B85FE02-6E2B-468F-8B2C-8D3B9BDC3942}"/>
              </a:ext>
            </a:extLst>
          </p:cNvPr>
          <p:cNvSpPr>
            <a:spLocks noGrp="1"/>
          </p:cNvSpPr>
          <p:nvPr>
            <p:ph type="ftr" sz="quarter" idx="11"/>
          </p:nvPr>
        </p:nvSpPr>
        <p:spPr/>
        <p:txBody>
          <a:bodyPr/>
          <a:lstStyle/>
          <a:p>
            <a:r>
              <a:rPr lang="en-US" dirty="0"/>
              <a:t>AI World</a:t>
            </a:r>
          </a:p>
        </p:txBody>
      </p:sp>
      <p:sp>
        <p:nvSpPr>
          <p:cNvPr id="7" name="Slide Number Placeholder 6">
            <a:extLst>
              <a:ext uri="{FF2B5EF4-FFF2-40B4-BE49-F238E27FC236}">
                <a16:creationId xmlns:a16="http://schemas.microsoft.com/office/drawing/2014/main" id="{831A8417-0013-4980-A562-17C72DCDFDA1}"/>
              </a:ext>
            </a:extLst>
          </p:cNvPr>
          <p:cNvSpPr>
            <a:spLocks noGrp="1"/>
          </p:cNvSpPr>
          <p:nvPr>
            <p:ph type="sldNum" sz="quarter" idx="12"/>
          </p:nvPr>
        </p:nvSpPr>
        <p:spPr/>
        <p:txBody>
          <a:bodyPr/>
          <a:lstStyle/>
          <a:p>
            <a:fld id="{7588076C-C7B3-486D-BE39-B634110563DC}" type="slidenum">
              <a:rPr lang="en-US" smtClean="0"/>
              <a:t>‹#›</a:t>
            </a:fld>
            <a:endParaRPr lang="en-US" dirty="0"/>
          </a:p>
        </p:txBody>
      </p:sp>
    </p:spTree>
    <p:extLst>
      <p:ext uri="{BB962C8B-B14F-4D97-AF65-F5344CB8AC3E}">
        <p14:creationId xmlns:p14="http://schemas.microsoft.com/office/powerpoint/2010/main" val="357214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81D2-D323-4284-95DA-8EF2462C28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A596CF-A627-4B06-9892-A6AA839E2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C81ADA-A08A-4200-96DF-A96214BB388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92DB17-A929-4492-B001-11AF5A55EB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CA6E45-72BD-435A-8556-5321A706AE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DCEE35-B284-44A4-B228-3C1244508B5D}"/>
              </a:ext>
            </a:extLst>
          </p:cNvPr>
          <p:cNvSpPr>
            <a:spLocks noGrp="1"/>
          </p:cNvSpPr>
          <p:nvPr>
            <p:ph type="dt" sz="half" idx="10"/>
          </p:nvPr>
        </p:nvSpPr>
        <p:spPr/>
        <p:txBody>
          <a:bodyPr/>
          <a:lstStyle/>
          <a:p>
            <a:r>
              <a:rPr lang="en-US" dirty="0"/>
              <a:t>June 26, 2019</a:t>
            </a:r>
          </a:p>
        </p:txBody>
      </p:sp>
      <p:sp>
        <p:nvSpPr>
          <p:cNvPr id="8" name="Footer Placeholder 7">
            <a:extLst>
              <a:ext uri="{FF2B5EF4-FFF2-40B4-BE49-F238E27FC236}">
                <a16:creationId xmlns:a16="http://schemas.microsoft.com/office/drawing/2014/main" id="{F8F3BABD-9F3D-4030-BE9D-52B61B1C0928}"/>
              </a:ext>
            </a:extLst>
          </p:cNvPr>
          <p:cNvSpPr>
            <a:spLocks noGrp="1"/>
          </p:cNvSpPr>
          <p:nvPr>
            <p:ph type="ftr" sz="quarter" idx="11"/>
          </p:nvPr>
        </p:nvSpPr>
        <p:spPr/>
        <p:txBody>
          <a:bodyPr/>
          <a:lstStyle/>
          <a:p>
            <a:r>
              <a:rPr lang="en-US" dirty="0"/>
              <a:t>AI World</a:t>
            </a:r>
          </a:p>
        </p:txBody>
      </p:sp>
      <p:sp>
        <p:nvSpPr>
          <p:cNvPr id="9" name="Slide Number Placeholder 8">
            <a:extLst>
              <a:ext uri="{FF2B5EF4-FFF2-40B4-BE49-F238E27FC236}">
                <a16:creationId xmlns:a16="http://schemas.microsoft.com/office/drawing/2014/main" id="{FA90F018-7DC5-4E0C-A35F-44D9DEB2C45A}"/>
              </a:ext>
            </a:extLst>
          </p:cNvPr>
          <p:cNvSpPr>
            <a:spLocks noGrp="1"/>
          </p:cNvSpPr>
          <p:nvPr>
            <p:ph type="sldNum" sz="quarter" idx="12"/>
          </p:nvPr>
        </p:nvSpPr>
        <p:spPr/>
        <p:txBody>
          <a:bodyPr/>
          <a:lstStyle/>
          <a:p>
            <a:fld id="{7588076C-C7B3-486D-BE39-B634110563DC}" type="slidenum">
              <a:rPr lang="en-US" smtClean="0"/>
              <a:t>‹#›</a:t>
            </a:fld>
            <a:endParaRPr lang="en-US" dirty="0"/>
          </a:p>
        </p:txBody>
      </p:sp>
    </p:spTree>
    <p:extLst>
      <p:ext uri="{BB962C8B-B14F-4D97-AF65-F5344CB8AC3E}">
        <p14:creationId xmlns:p14="http://schemas.microsoft.com/office/powerpoint/2010/main" val="163783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C2DA4-69E9-4AC2-A3E4-DC2537732C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0E0BE3-612A-49CD-A28D-851BC567B9A5}"/>
              </a:ext>
            </a:extLst>
          </p:cNvPr>
          <p:cNvSpPr>
            <a:spLocks noGrp="1"/>
          </p:cNvSpPr>
          <p:nvPr>
            <p:ph type="dt" sz="half" idx="10"/>
          </p:nvPr>
        </p:nvSpPr>
        <p:spPr/>
        <p:txBody>
          <a:bodyPr/>
          <a:lstStyle/>
          <a:p>
            <a:r>
              <a:rPr lang="en-US" dirty="0"/>
              <a:t>June 26, 2019</a:t>
            </a:r>
          </a:p>
        </p:txBody>
      </p:sp>
      <p:sp>
        <p:nvSpPr>
          <p:cNvPr id="4" name="Footer Placeholder 3">
            <a:extLst>
              <a:ext uri="{FF2B5EF4-FFF2-40B4-BE49-F238E27FC236}">
                <a16:creationId xmlns:a16="http://schemas.microsoft.com/office/drawing/2014/main" id="{AD594968-1297-4514-BC53-96D6D84A9D29}"/>
              </a:ext>
            </a:extLst>
          </p:cNvPr>
          <p:cNvSpPr>
            <a:spLocks noGrp="1"/>
          </p:cNvSpPr>
          <p:nvPr>
            <p:ph type="ftr" sz="quarter" idx="11"/>
          </p:nvPr>
        </p:nvSpPr>
        <p:spPr/>
        <p:txBody>
          <a:bodyPr/>
          <a:lstStyle/>
          <a:p>
            <a:r>
              <a:rPr lang="en-US" dirty="0"/>
              <a:t>AI World</a:t>
            </a:r>
          </a:p>
        </p:txBody>
      </p:sp>
      <p:sp>
        <p:nvSpPr>
          <p:cNvPr id="5" name="Slide Number Placeholder 4">
            <a:extLst>
              <a:ext uri="{FF2B5EF4-FFF2-40B4-BE49-F238E27FC236}">
                <a16:creationId xmlns:a16="http://schemas.microsoft.com/office/drawing/2014/main" id="{ED22892F-AC91-4408-A1AA-9A7448C2A631}"/>
              </a:ext>
            </a:extLst>
          </p:cNvPr>
          <p:cNvSpPr>
            <a:spLocks noGrp="1"/>
          </p:cNvSpPr>
          <p:nvPr>
            <p:ph type="sldNum" sz="quarter" idx="12"/>
          </p:nvPr>
        </p:nvSpPr>
        <p:spPr/>
        <p:txBody>
          <a:bodyPr/>
          <a:lstStyle/>
          <a:p>
            <a:fld id="{7588076C-C7B3-486D-BE39-B634110563DC}" type="slidenum">
              <a:rPr lang="en-US" smtClean="0"/>
              <a:t>‹#›</a:t>
            </a:fld>
            <a:endParaRPr lang="en-US" dirty="0"/>
          </a:p>
        </p:txBody>
      </p:sp>
    </p:spTree>
    <p:extLst>
      <p:ext uri="{BB962C8B-B14F-4D97-AF65-F5344CB8AC3E}">
        <p14:creationId xmlns:p14="http://schemas.microsoft.com/office/powerpoint/2010/main" val="147574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C6665-DE77-4389-9B18-C0EDF8CCE967}"/>
              </a:ext>
            </a:extLst>
          </p:cNvPr>
          <p:cNvSpPr>
            <a:spLocks noGrp="1"/>
          </p:cNvSpPr>
          <p:nvPr>
            <p:ph type="dt" sz="half" idx="10"/>
          </p:nvPr>
        </p:nvSpPr>
        <p:spPr/>
        <p:txBody>
          <a:bodyPr/>
          <a:lstStyle/>
          <a:p>
            <a:r>
              <a:rPr lang="en-US" dirty="0"/>
              <a:t>June 26, 2019</a:t>
            </a:r>
          </a:p>
        </p:txBody>
      </p:sp>
      <p:sp>
        <p:nvSpPr>
          <p:cNvPr id="3" name="Footer Placeholder 2">
            <a:extLst>
              <a:ext uri="{FF2B5EF4-FFF2-40B4-BE49-F238E27FC236}">
                <a16:creationId xmlns:a16="http://schemas.microsoft.com/office/drawing/2014/main" id="{D8303E9B-914A-49E9-AC02-4C7D26574AB6}"/>
              </a:ext>
            </a:extLst>
          </p:cNvPr>
          <p:cNvSpPr>
            <a:spLocks noGrp="1"/>
          </p:cNvSpPr>
          <p:nvPr>
            <p:ph type="ftr" sz="quarter" idx="11"/>
          </p:nvPr>
        </p:nvSpPr>
        <p:spPr/>
        <p:txBody>
          <a:bodyPr/>
          <a:lstStyle/>
          <a:p>
            <a:r>
              <a:rPr lang="en-US" dirty="0"/>
              <a:t>AI World</a:t>
            </a:r>
          </a:p>
        </p:txBody>
      </p:sp>
      <p:sp>
        <p:nvSpPr>
          <p:cNvPr id="4" name="Slide Number Placeholder 3">
            <a:extLst>
              <a:ext uri="{FF2B5EF4-FFF2-40B4-BE49-F238E27FC236}">
                <a16:creationId xmlns:a16="http://schemas.microsoft.com/office/drawing/2014/main" id="{89DCDCDE-2A15-4E0D-8AEB-43C337AF24A1}"/>
              </a:ext>
            </a:extLst>
          </p:cNvPr>
          <p:cNvSpPr>
            <a:spLocks noGrp="1"/>
          </p:cNvSpPr>
          <p:nvPr>
            <p:ph type="sldNum" sz="quarter" idx="12"/>
          </p:nvPr>
        </p:nvSpPr>
        <p:spPr/>
        <p:txBody>
          <a:bodyPr/>
          <a:lstStyle/>
          <a:p>
            <a:fld id="{7588076C-C7B3-486D-BE39-B634110563DC}" type="slidenum">
              <a:rPr lang="en-US" smtClean="0"/>
              <a:t>‹#›</a:t>
            </a:fld>
            <a:endParaRPr lang="en-US" dirty="0"/>
          </a:p>
        </p:txBody>
      </p:sp>
    </p:spTree>
    <p:extLst>
      <p:ext uri="{BB962C8B-B14F-4D97-AF65-F5344CB8AC3E}">
        <p14:creationId xmlns:p14="http://schemas.microsoft.com/office/powerpoint/2010/main" val="158131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A0CD-3CC9-4857-A036-E3076757A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9CE5E6-68F7-4634-8478-D02DCA6111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6E353-0287-4B5F-8F5E-12560D67C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C6DAB9-2CA1-4C7D-8037-361EEAC5BB1D}"/>
              </a:ext>
            </a:extLst>
          </p:cNvPr>
          <p:cNvSpPr>
            <a:spLocks noGrp="1"/>
          </p:cNvSpPr>
          <p:nvPr>
            <p:ph type="dt" sz="half" idx="10"/>
          </p:nvPr>
        </p:nvSpPr>
        <p:spPr/>
        <p:txBody>
          <a:bodyPr/>
          <a:lstStyle/>
          <a:p>
            <a:r>
              <a:rPr lang="en-US" dirty="0"/>
              <a:t>June 26, 2019</a:t>
            </a:r>
          </a:p>
        </p:txBody>
      </p:sp>
      <p:sp>
        <p:nvSpPr>
          <p:cNvPr id="6" name="Footer Placeholder 5">
            <a:extLst>
              <a:ext uri="{FF2B5EF4-FFF2-40B4-BE49-F238E27FC236}">
                <a16:creationId xmlns:a16="http://schemas.microsoft.com/office/drawing/2014/main" id="{3EBE649E-1C15-4FEC-992A-3801401E340F}"/>
              </a:ext>
            </a:extLst>
          </p:cNvPr>
          <p:cNvSpPr>
            <a:spLocks noGrp="1"/>
          </p:cNvSpPr>
          <p:nvPr>
            <p:ph type="ftr" sz="quarter" idx="11"/>
          </p:nvPr>
        </p:nvSpPr>
        <p:spPr/>
        <p:txBody>
          <a:bodyPr/>
          <a:lstStyle/>
          <a:p>
            <a:r>
              <a:rPr lang="en-US" dirty="0"/>
              <a:t>AI World</a:t>
            </a:r>
          </a:p>
        </p:txBody>
      </p:sp>
      <p:sp>
        <p:nvSpPr>
          <p:cNvPr id="7" name="Slide Number Placeholder 6">
            <a:extLst>
              <a:ext uri="{FF2B5EF4-FFF2-40B4-BE49-F238E27FC236}">
                <a16:creationId xmlns:a16="http://schemas.microsoft.com/office/drawing/2014/main" id="{2682A0BE-360B-4886-A4B8-234F78424E55}"/>
              </a:ext>
            </a:extLst>
          </p:cNvPr>
          <p:cNvSpPr>
            <a:spLocks noGrp="1"/>
          </p:cNvSpPr>
          <p:nvPr>
            <p:ph type="sldNum" sz="quarter" idx="12"/>
          </p:nvPr>
        </p:nvSpPr>
        <p:spPr/>
        <p:txBody>
          <a:bodyPr/>
          <a:lstStyle/>
          <a:p>
            <a:fld id="{7588076C-C7B3-486D-BE39-B634110563DC}" type="slidenum">
              <a:rPr lang="en-US" smtClean="0"/>
              <a:t>‹#›</a:t>
            </a:fld>
            <a:endParaRPr lang="en-US" dirty="0"/>
          </a:p>
        </p:txBody>
      </p:sp>
    </p:spTree>
    <p:extLst>
      <p:ext uri="{BB962C8B-B14F-4D97-AF65-F5344CB8AC3E}">
        <p14:creationId xmlns:p14="http://schemas.microsoft.com/office/powerpoint/2010/main" val="239151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5CF1-A343-49D6-87E3-7CE9B54F2F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5CAFD1-1806-4478-834E-D64012A93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CBFA3A1-FDD8-47D0-857B-36EF721E66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8886B3-1A14-43F0-95D5-953914FDAC56}"/>
              </a:ext>
            </a:extLst>
          </p:cNvPr>
          <p:cNvSpPr>
            <a:spLocks noGrp="1"/>
          </p:cNvSpPr>
          <p:nvPr>
            <p:ph type="dt" sz="half" idx="10"/>
          </p:nvPr>
        </p:nvSpPr>
        <p:spPr/>
        <p:txBody>
          <a:bodyPr/>
          <a:lstStyle/>
          <a:p>
            <a:r>
              <a:rPr lang="en-US" dirty="0"/>
              <a:t>June 26, 2019</a:t>
            </a:r>
          </a:p>
        </p:txBody>
      </p:sp>
      <p:sp>
        <p:nvSpPr>
          <p:cNvPr id="6" name="Footer Placeholder 5">
            <a:extLst>
              <a:ext uri="{FF2B5EF4-FFF2-40B4-BE49-F238E27FC236}">
                <a16:creationId xmlns:a16="http://schemas.microsoft.com/office/drawing/2014/main" id="{E47CC584-DDDA-4BE6-841F-E6778921BE1D}"/>
              </a:ext>
            </a:extLst>
          </p:cNvPr>
          <p:cNvSpPr>
            <a:spLocks noGrp="1"/>
          </p:cNvSpPr>
          <p:nvPr>
            <p:ph type="ftr" sz="quarter" idx="11"/>
          </p:nvPr>
        </p:nvSpPr>
        <p:spPr/>
        <p:txBody>
          <a:bodyPr/>
          <a:lstStyle/>
          <a:p>
            <a:r>
              <a:rPr lang="en-US" dirty="0"/>
              <a:t>AI World</a:t>
            </a:r>
          </a:p>
        </p:txBody>
      </p:sp>
      <p:sp>
        <p:nvSpPr>
          <p:cNvPr id="7" name="Slide Number Placeholder 6">
            <a:extLst>
              <a:ext uri="{FF2B5EF4-FFF2-40B4-BE49-F238E27FC236}">
                <a16:creationId xmlns:a16="http://schemas.microsoft.com/office/drawing/2014/main" id="{F9443E8C-6D47-4B59-8713-1ADFA17E3F78}"/>
              </a:ext>
            </a:extLst>
          </p:cNvPr>
          <p:cNvSpPr>
            <a:spLocks noGrp="1"/>
          </p:cNvSpPr>
          <p:nvPr>
            <p:ph type="sldNum" sz="quarter" idx="12"/>
          </p:nvPr>
        </p:nvSpPr>
        <p:spPr/>
        <p:txBody>
          <a:bodyPr/>
          <a:lstStyle/>
          <a:p>
            <a:fld id="{7588076C-C7B3-486D-BE39-B634110563DC}" type="slidenum">
              <a:rPr lang="en-US" smtClean="0"/>
              <a:t>‹#›</a:t>
            </a:fld>
            <a:endParaRPr lang="en-US" dirty="0"/>
          </a:p>
        </p:txBody>
      </p:sp>
    </p:spTree>
    <p:extLst>
      <p:ext uri="{BB962C8B-B14F-4D97-AF65-F5344CB8AC3E}">
        <p14:creationId xmlns:p14="http://schemas.microsoft.com/office/powerpoint/2010/main" val="4067842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D4CE76-576E-4F69-9E8E-73F48E1194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BA7FFE-68CF-464C-A4F7-17A197A468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9F403-6759-48D1-B3B3-04B8187FF6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June 26, 2019</a:t>
            </a:r>
          </a:p>
        </p:txBody>
      </p:sp>
      <p:sp>
        <p:nvSpPr>
          <p:cNvPr id="5" name="Footer Placeholder 4">
            <a:extLst>
              <a:ext uri="{FF2B5EF4-FFF2-40B4-BE49-F238E27FC236}">
                <a16:creationId xmlns:a16="http://schemas.microsoft.com/office/drawing/2014/main" id="{2F1AD06F-27D2-4495-A787-88550C1231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AI World</a:t>
            </a:r>
          </a:p>
        </p:txBody>
      </p:sp>
      <p:sp>
        <p:nvSpPr>
          <p:cNvPr id="6" name="Slide Number Placeholder 5">
            <a:extLst>
              <a:ext uri="{FF2B5EF4-FFF2-40B4-BE49-F238E27FC236}">
                <a16:creationId xmlns:a16="http://schemas.microsoft.com/office/drawing/2014/main" id="{EF8599E0-533F-4772-9E86-96397953FD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8076C-C7B3-486D-BE39-B634110563DC}" type="slidenum">
              <a:rPr lang="en-US" smtClean="0"/>
              <a:t>‹#›</a:t>
            </a:fld>
            <a:endParaRPr lang="en-US" dirty="0"/>
          </a:p>
        </p:txBody>
      </p:sp>
    </p:spTree>
    <p:extLst>
      <p:ext uri="{BB962C8B-B14F-4D97-AF65-F5344CB8AC3E}">
        <p14:creationId xmlns:p14="http://schemas.microsoft.com/office/powerpoint/2010/main" val="2807014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hwa.dot.gov/publications/research/ear/15025/index.cf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logo_horiz_clr">
            <a:extLst>
              <a:ext uri="{FF2B5EF4-FFF2-40B4-BE49-F238E27FC236}">
                <a16:creationId xmlns:a16="http://schemas.microsoft.com/office/drawing/2014/main" id="{65E59341-24CF-4442-A4D6-FFD1A6ADC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879" y="490538"/>
            <a:ext cx="9350396" cy="211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9879B61E-8107-424C-B071-78B1885A9EB1}"/>
              </a:ext>
            </a:extLst>
          </p:cNvPr>
          <p:cNvSpPr>
            <a:spLocks noGrp="1" noChangeArrowheads="1"/>
          </p:cNvSpPr>
          <p:nvPr>
            <p:ph type="ctrTitle"/>
          </p:nvPr>
        </p:nvSpPr>
        <p:spPr>
          <a:xfrm>
            <a:off x="1410879" y="2514599"/>
            <a:ext cx="9350396" cy="1529499"/>
          </a:xfrm>
        </p:spPr>
        <p:txBody>
          <a:bodyPr/>
          <a:lstStyle/>
          <a:p>
            <a:pPr eaLnBrk="1" hangingPunct="1"/>
            <a:r>
              <a:rPr lang="en-US" altLang="en-US" sz="4000" b="1" dirty="0">
                <a:latin typeface="Arial Unicode MS" panose="020B0604020202020204" pitchFamily="34" charset="-128"/>
                <a:ea typeface="Arial Unicode MS" panose="020B0604020202020204" pitchFamily="34" charset="-128"/>
                <a:cs typeface="Arial Unicode MS" panose="020B0604020202020204" pitchFamily="34" charset="-128"/>
              </a:rPr>
              <a:t>De-identification of Video Data for Public Sector Research</a:t>
            </a:r>
          </a:p>
        </p:txBody>
      </p:sp>
      <p:sp>
        <p:nvSpPr>
          <p:cNvPr id="10" name="Rectangle 3">
            <a:extLst>
              <a:ext uri="{FF2B5EF4-FFF2-40B4-BE49-F238E27FC236}">
                <a16:creationId xmlns:a16="http://schemas.microsoft.com/office/drawing/2014/main" id="{A93F726B-F6DF-47D8-90B4-277CC10A7C95}"/>
              </a:ext>
            </a:extLst>
          </p:cNvPr>
          <p:cNvSpPr>
            <a:spLocks noGrp="1" noChangeArrowheads="1"/>
          </p:cNvSpPr>
          <p:nvPr>
            <p:ph type="subTitle" idx="1"/>
          </p:nvPr>
        </p:nvSpPr>
        <p:spPr>
          <a:xfrm>
            <a:off x="1410879" y="4150151"/>
            <a:ext cx="9350395" cy="1371600"/>
          </a:xfrm>
        </p:spPr>
        <p:txBody>
          <a:bodyPr>
            <a:normAutofit lnSpcReduction="10000"/>
          </a:bodyPr>
          <a:lstStyle/>
          <a:p>
            <a:r>
              <a:rPr lang="en-US" altLang="en-US" dirty="0">
                <a:solidFill>
                  <a:srgbClr val="64AB1F"/>
                </a:solidFill>
                <a:latin typeface="Arial Unicode MS" panose="020B0604020202020204" pitchFamily="34" charset="-128"/>
                <a:ea typeface="Arial Unicode MS" panose="020B0604020202020204" pitchFamily="34" charset="-128"/>
                <a:cs typeface="Arial Unicode MS" panose="020B0604020202020204" pitchFamily="34" charset="-128"/>
              </a:rPr>
              <a:t>Presentation at AI World Government</a:t>
            </a:r>
            <a:endParaRPr lang="en-US" altLang="en-US" b="1" dirty="0">
              <a:solidFill>
                <a:srgbClr val="64AB1F"/>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ts val="1200"/>
              </a:spcBef>
            </a:pPr>
            <a:r>
              <a:rPr lang="en-US" altLang="en-US" sz="2400" dirty="0">
                <a:solidFill>
                  <a:srgbClr val="64AB1F"/>
                </a:solidFill>
                <a:latin typeface="Arial Unicode MS" panose="020B0604020202020204" pitchFamily="34" charset="-128"/>
                <a:ea typeface="Arial Unicode MS" panose="020B0604020202020204" pitchFamily="34" charset="-128"/>
                <a:cs typeface="Arial Unicode MS" panose="020B0604020202020204" pitchFamily="34" charset="-128"/>
              </a:rPr>
              <a:t>David Kuehn, Federal Highway Administration (FHWA)</a:t>
            </a:r>
          </a:p>
          <a:p>
            <a:pPr>
              <a:spcBef>
                <a:spcPts val="1200"/>
              </a:spcBef>
            </a:pPr>
            <a:r>
              <a:rPr lang="en-US" altLang="en-US" dirty="0">
                <a:solidFill>
                  <a:srgbClr val="64AB1F"/>
                </a:solidFill>
                <a:latin typeface="Arial Unicode MS" panose="020B0604020202020204" pitchFamily="34" charset="-128"/>
                <a:ea typeface="Arial Unicode MS" panose="020B0604020202020204" pitchFamily="34" charset="-128"/>
                <a:cs typeface="Arial Unicode MS" panose="020B0604020202020204" pitchFamily="34" charset="-128"/>
              </a:rPr>
              <a:t>June 26, 2019</a:t>
            </a:r>
          </a:p>
        </p:txBody>
      </p:sp>
    </p:spTree>
    <p:extLst>
      <p:ext uri="{BB962C8B-B14F-4D97-AF65-F5344CB8AC3E}">
        <p14:creationId xmlns:p14="http://schemas.microsoft.com/office/powerpoint/2010/main" val="66166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EA613-D5EF-4A4E-BD6E-C6D9E0B83F6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Passenger Driver Data</a:t>
            </a:r>
          </a:p>
        </p:txBody>
      </p:sp>
      <p:sp>
        <p:nvSpPr>
          <p:cNvPr id="3" name="Content Placeholder 2">
            <a:extLst>
              <a:ext uri="{FF2B5EF4-FFF2-40B4-BE49-F238E27FC236}">
                <a16:creationId xmlns:a16="http://schemas.microsoft.com/office/drawing/2014/main" id="{0726D379-67D5-4097-8093-FEA6FB1C1495}"/>
              </a:ext>
            </a:extLst>
          </p:cNvPr>
          <p:cNvSpPr>
            <a:spLocks noGrp="1"/>
          </p:cNvSpPr>
          <p:nvPr>
            <p:ph idx="1"/>
          </p:nvPr>
        </p:nvSpPr>
        <p:spPr>
          <a:xfrm>
            <a:off x="4731488" y="1825625"/>
            <a:ext cx="6622312" cy="3900806"/>
          </a:xfrm>
        </p:spPr>
        <p:txBody>
          <a:bodyPr>
            <a:normAutofit/>
          </a:bodyPr>
          <a:lstStyle/>
          <a:p>
            <a:r>
              <a:rPr lang="en-US" altLang="en-US" sz="3200" dirty="0"/>
              <a:t>Largest Naturalistic Driving Study with over 1 million hours of driver video.</a:t>
            </a:r>
          </a:p>
          <a:p>
            <a:r>
              <a:rPr lang="en-US" altLang="en-US" sz="3200" dirty="0"/>
              <a:t>Study data improve highway safety.</a:t>
            </a:r>
          </a:p>
          <a:p>
            <a:r>
              <a:rPr lang="en-US" altLang="en-US" sz="3200" dirty="0"/>
              <a:t>Risks involve subject privacy.</a:t>
            </a:r>
            <a:endParaRPr lang="en-US" sz="3200" dirty="0"/>
          </a:p>
        </p:txBody>
      </p:sp>
      <p:sp>
        <p:nvSpPr>
          <p:cNvPr id="4" name="Date Placeholder 3">
            <a:extLst>
              <a:ext uri="{FF2B5EF4-FFF2-40B4-BE49-F238E27FC236}">
                <a16:creationId xmlns:a16="http://schemas.microsoft.com/office/drawing/2014/main" id="{26E6633F-9167-4146-8C8C-D02464513A0E}"/>
              </a:ext>
            </a:extLst>
          </p:cNvPr>
          <p:cNvSpPr>
            <a:spLocks noGrp="1"/>
          </p:cNvSpPr>
          <p:nvPr>
            <p:ph type="dt" sz="half" idx="10"/>
          </p:nvPr>
        </p:nvSpPr>
        <p:spPr/>
        <p:txBody>
          <a:bodyPr/>
          <a:lstStyle/>
          <a:p>
            <a:r>
              <a:rPr lang="en-US" dirty="0"/>
              <a:t>June 26, 2019</a:t>
            </a:r>
          </a:p>
        </p:txBody>
      </p:sp>
      <p:sp>
        <p:nvSpPr>
          <p:cNvPr id="5" name="Footer Placeholder 4">
            <a:extLst>
              <a:ext uri="{FF2B5EF4-FFF2-40B4-BE49-F238E27FC236}">
                <a16:creationId xmlns:a16="http://schemas.microsoft.com/office/drawing/2014/main" id="{9587C0C8-628E-40A3-A9B8-02EE4396AF75}"/>
              </a:ext>
            </a:extLst>
          </p:cNvPr>
          <p:cNvSpPr>
            <a:spLocks noGrp="1"/>
          </p:cNvSpPr>
          <p:nvPr>
            <p:ph type="ftr" sz="quarter" idx="11"/>
          </p:nvPr>
        </p:nvSpPr>
        <p:spPr/>
        <p:txBody>
          <a:bodyPr/>
          <a:lstStyle/>
          <a:p>
            <a:r>
              <a:rPr lang="en-US" dirty="0"/>
              <a:t>AI World Government</a:t>
            </a:r>
          </a:p>
        </p:txBody>
      </p:sp>
      <p:sp>
        <p:nvSpPr>
          <p:cNvPr id="6" name="Slide Number Placeholder 5">
            <a:extLst>
              <a:ext uri="{FF2B5EF4-FFF2-40B4-BE49-F238E27FC236}">
                <a16:creationId xmlns:a16="http://schemas.microsoft.com/office/drawing/2014/main" id="{6CEF9913-D6D0-4129-940F-514C44DA56AC}"/>
              </a:ext>
            </a:extLst>
          </p:cNvPr>
          <p:cNvSpPr>
            <a:spLocks noGrp="1"/>
          </p:cNvSpPr>
          <p:nvPr>
            <p:ph type="sldNum" sz="quarter" idx="12"/>
          </p:nvPr>
        </p:nvSpPr>
        <p:spPr/>
        <p:txBody>
          <a:bodyPr/>
          <a:lstStyle/>
          <a:p>
            <a:fld id="{7588076C-C7B3-486D-BE39-B634110563DC}" type="slidenum">
              <a:rPr lang="en-US" smtClean="0"/>
              <a:t>2</a:t>
            </a:fld>
            <a:endParaRPr lang="en-US" dirty="0"/>
          </a:p>
        </p:txBody>
      </p:sp>
      <p:pic>
        <p:nvPicPr>
          <p:cNvPr id="8" name="Picture 7" descr="Screen Shot 2016-11-11 at 1.19.12 PM.png">
            <a:extLst>
              <a:ext uri="{FF2B5EF4-FFF2-40B4-BE49-F238E27FC236}">
                <a16:creationId xmlns:a16="http://schemas.microsoft.com/office/drawing/2014/main" id="{F3910619-12F0-4B33-A6D3-FDDA9336E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5335"/>
          <a:stretch>
            <a:fillRect/>
          </a:stretch>
        </p:blipFill>
        <p:spPr bwMode="auto">
          <a:xfrm>
            <a:off x="838200" y="1825625"/>
            <a:ext cx="3513137" cy="381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
            <a:extLst>
              <a:ext uri="{FF2B5EF4-FFF2-40B4-BE49-F238E27FC236}">
                <a16:creationId xmlns:a16="http://schemas.microsoft.com/office/drawing/2014/main" id="{36967695-4C10-4AB6-B1EF-FA408F54EBEE}"/>
              </a:ext>
            </a:extLst>
          </p:cNvPr>
          <p:cNvSpPr txBox="1">
            <a:spLocks noChangeArrowheads="1"/>
          </p:cNvSpPr>
          <p:nvPr/>
        </p:nvSpPr>
        <p:spPr bwMode="auto">
          <a:xfrm>
            <a:off x="3384688" y="5643206"/>
            <a:ext cx="10461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t>Source: FHWA</a:t>
            </a:r>
          </a:p>
        </p:txBody>
      </p:sp>
    </p:spTree>
    <p:extLst>
      <p:ext uri="{BB962C8B-B14F-4D97-AF65-F5344CB8AC3E}">
        <p14:creationId xmlns:p14="http://schemas.microsoft.com/office/powerpoint/2010/main" val="77300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0383-68B2-476C-B361-E592C00A2962}"/>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What is (De-)identification?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2AFC19F-AFDF-4155-B3C7-A72544D12CEA}"/>
              </a:ext>
            </a:extLst>
          </p:cNvPr>
          <p:cNvSpPr>
            <a:spLocks noGrp="1"/>
          </p:cNvSpPr>
          <p:nvPr>
            <p:ph idx="1"/>
          </p:nvPr>
        </p:nvSpPr>
        <p:spPr>
          <a:xfrm>
            <a:off x="838201" y="1825625"/>
            <a:ext cx="5244548" cy="3900805"/>
          </a:xfrm>
        </p:spPr>
        <p:txBody>
          <a:bodyPr/>
          <a:lstStyle/>
          <a:p>
            <a:r>
              <a:rPr lang="en-US" altLang="en-US" sz="3200" dirty="0"/>
              <a:t>Facial features</a:t>
            </a:r>
          </a:p>
          <a:p>
            <a:r>
              <a:rPr lang="en-US" altLang="en-US" sz="3200" dirty="0"/>
              <a:t>Hair styles</a:t>
            </a:r>
          </a:p>
          <a:p>
            <a:r>
              <a:rPr lang="en-US" altLang="en-US" sz="3200" dirty="0"/>
              <a:t>Clothing and accessories</a:t>
            </a:r>
          </a:p>
          <a:p>
            <a:r>
              <a:rPr lang="en-US" altLang="en-US" sz="3200" dirty="0"/>
              <a:t>Gestures and movements</a:t>
            </a:r>
          </a:p>
          <a:p>
            <a:r>
              <a:rPr lang="en-US" altLang="en-US" sz="3200" dirty="0"/>
              <a:t>Location or time</a:t>
            </a:r>
          </a:p>
          <a:p>
            <a:pPr marL="0" indent="0">
              <a:buNone/>
            </a:pPr>
            <a:endParaRPr lang="en-US" dirty="0"/>
          </a:p>
        </p:txBody>
      </p:sp>
      <p:sp>
        <p:nvSpPr>
          <p:cNvPr id="4" name="Date Placeholder 3">
            <a:extLst>
              <a:ext uri="{FF2B5EF4-FFF2-40B4-BE49-F238E27FC236}">
                <a16:creationId xmlns:a16="http://schemas.microsoft.com/office/drawing/2014/main" id="{CB876E25-9E52-4D2D-A47E-3A635DFAAA24}"/>
              </a:ext>
            </a:extLst>
          </p:cNvPr>
          <p:cNvSpPr>
            <a:spLocks noGrp="1"/>
          </p:cNvSpPr>
          <p:nvPr>
            <p:ph type="dt" sz="half" idx="10"/>
          </p:nvPr>
        </p:nvSpPr>
        <p:spPr/>
        <p:txBody>
          <a:bodyPr/>
          <a:lstStyle/>
          <a:p>
            <a:r>
              <a:rPr lang="en-US" dirty="0"/>
              <a:t>June 26, 2019</a:t>
            </a:r>
          </a:p>
        </p:txBody>
      </p:sp>
      <p:sp>
        <p:nvSpPr>
          <p:cNvPr id="5" name="Footer Placeholder 4">
            <a:extLst>
              <a:ext uri="{FF2B5EF4-FFF2-40B4-BE49-F238E27FC236}">
                <a16:creationId xmlns:a16="http://schemas.microsoft.com/office/drawing/2014/main" id="{45ACE47E-2992-4A38-9700-21DCE447A3C8}"/>
              </a:ext>
            </a:extLst>
          </p:cNvPr>
          <p:cNvSpPr>
            <a:spLocks noGrp="1"/>
          </p:cNvSpPr>
          <p:nvPr>
            <p:ph type="ftr" sz="quarter" idx="11"/>
          </p:nvPr>
        </p:nvSpPr>
        <p:spPr/>
        <p:txBody>
          <a:bodyPr/>
          <a:lstStyle/>
          <a:p>
            <a:r>
              <a:rPr lang="en-US" dirty="0"/>
              <a:t>AI World Government</a:t>
            </a:r>
          </a:p>
        </p:txBody>
      </p:sp>
      <p:sp>
        <p:nvSpPr>
          <p:cNvPr id="6" name="Slide Number Placeholder 5">
            <a:extLst>
              <a:ext uri="{FF2B5EF4-FFF2-40B4-BE49-F238E27FC236}">
                <a16:creationId xmlns:a16="http://schemas.microsoft.com/office/drawing/2014/main" id="{440945B9-D2FB-492B-86E9-3F0105F22707}"/>
              </a:ext>
            </a:extLst>
          </p:cNvPr>
          <p:cNvSpPr>
            <a:spLocks noGrp="1"/>
          </p:cNvSpPr>
          <p:nvPr>
            <p:ph type="sldNum" sz="quarter" idx="12"/>
          </p:nvPr>
        </p:nvSpPr>
        <p:spPr/>
        <p:txBody>
          <a:bodyPr/>
          <a:lstStyle/>
          <a:p>
            <a:fld id="{7588076C-C7B3-486D-BE39-B634110563DC}" type="slidenum">
              <a:rPr lang="en-US" smtClean="0"/>
              <a:t>3</a:t>
            </a:fld>
            <a:endParaRPr lang="en-US" dirty="0"/>
          </a:p>
        </p:txBody>
      </p:sp>
      <p:pic>
        <p:nvPicPr>
          <p:cNvPr id="8" name="Picture 7">
            <a:extLst>
              <a:ext uri="{FF2B5EF4-FFF2-40B4-BE49-F238E27FC236}">
                <a16:creationId xmlns:a16="http://schemas.microsoft.com/office/drawing/2014/main" id="{08E1D1B6-4979-4062-B01D-01BDEFEDA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981"/>
          <a:stretch>
            <a:fillRect/>
          </a:stretch>
        </p:blipFill>
        <p:spPr bwMode="auto">
          <a:xfrm>
            <a:off x="5844208" y="1690688"/>
            <a:ext cx="2867460" cy="366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a:extLst>
              <a:ext uri="{FF2B5EF4-FFF2-40B4-BE49-F238E27FC236}">
                <a16:creationId xmlns:a16="http://schemas.microsoft.com/office/drawing/2014/main" id="{89A25E3F-46E7-43A1-9A09-A1599D713E52}"/>
              </a:ext>
            </a:extLst>
          </p:cNvPr>
          <p:cNvSpPr txBox="1">
            <a:spLocks noChangeArrowheads="1"/>
          </p:cNvSpPr>
          <p:nvPr/>
        </p:nvSpPr>
        <p:spPr bwMode="auto">
          <a:xfrm>
            <a:off x="7597243" y="5367130"/>
            <a:ext cx="11144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rgbClr val="64AB1F"/>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dirty="0"/>
              <a:t>Source: FHWA</a:t>
            </a:r>
          </a:p>
        </p:txBody>
      </p:sp>
    </p:spTree>
    <p:extLst>
      <p:ext uri="{BB962C8B-B14F-4D97-AF65-F5344CB8AC3E}">
        <p14:creationId xmlns:p14="http://schemas.microsoft.com/office/powerpoint/2010/main" val="1707649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C6417-C15B-481F-BF43-A2A23DB9216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Approaches to De-identification</a:t>
            </a:r>
          </a:p>
        </p:txBody>
      </p:sp>
      <p:sp>
        <p:nvSpPr>
          <p:cNvPr id="4" name="Date Placeholder 3">
            <a:extLst>
              <a:ext uri="{FF2B5EF4-FFF2-40B4-BE49-F238E27FC236}">
                <a16:creationId xmlns:a16="http://schemas.microsoft.com/office/drawing/2014/main" id="{BAA1B708-9F89-4622-8E16-9BDE017A1B8B}"/>
              </a:ext>
            </a:extLst>
          </p:cNvPr>
          <p:cNvSpPr>
            <a:spLocks noGrp="1"/>
          </p:cNvSpPr>
          <p:nvPr>
            <p:ph type="dt" sz="half" idx="10"/>
          </p:nvPr>
        </p:nvSpPr>
        <p:spPr/>
        <p:txBody>
          <a:bodyPr/>
          <a:lstStyle/>
          <a:p>
            <a:r>
              <a:rPr lang="en-US" dirty="0"/>
              <a:t>June 26, 2019</a:t>
            </a:r>
          </a:p>
        </p:txBody>
      </p:sp>
      <p:sp>
        <p:nvSpPr>
          <p:cNvPr id="5" name="Footer Placeholder 4">
            <a:extLst>
              <a:ext uri="{FF2B5EF4-FFF2-40B4-BE49-F238E27FC236}">
                <a16:creationId xmlns:a16="http://schemas.microsoft.com/office/drawing/2014/main" id="{64C62953-19DF-45FE-9D3A-BCB41BACF03D}"/>
              </a:ext>
            </a:extLst>
          </p:cNvPr>
          <p:cNvSpPr>
            <a:spLocks noGrp="1"/>
          </p:cNvSpPr>
          <p:nvPr>
            <p:ph type="ftr" sz="quarter" idx="11"/>
          </p:nvPr>
        </p:nvSpPr>
        <p:spPr/>
        <p:txBody>
          <a:bodyPr/>
          <a:lstStyle/>
          <a:p>
            <a:r>
              <a:rPr lang="en-US" dirty="0"/>
              <a:t>AI World Government</a:t>
            </a:r>
          </a:p>
        </p:txBody>
      </p:sp>
      <p:sp>
        <p:nvSpPr>
          <p:cNvPr id="6" name="Slide Number Placeholder 5">
            <a:extLst>
              <a:ext uri="{FF2B5EF4-FFF2-40B4-BE49-F238E27FC236}">
                <a16:creationId xmlns:a16="http://schemas.microsoft.com/office/drawing/2014/main" id="{9F21A65A-8312-4BD6-BBFA-CA651E8771E2}"/>
              </a:ext>
            </a:extLst>
          </p:cNvPr>
          <p:cNvSpPr>
            <a:spLocks noGrp="1"/>
          </p:cNvSpPr>
          <p:nvPr>
            <p:ph type="sldNum" sz="quarter" idx="12"/>
          </p:nvPr>
        </p:nvSpPr>
        <p:spPr/>
        <p:txBody>
          <a:bodyPr/>
          <a:lstStyle/>
          <a:p>
            <a:fld id="{7588076C-C7B3-486D-BE39-B634110563DC}" type="slidenum">
              <a:rPr lang="en-US" smtClean="0"/>
              <a:t>4</a:t>
            </a:fld>
            <a:endParaRPr lang="en-US" dirty="0"/>
          </a:p>
        </p:txBody>
      </p:sp>
      <p:pic>
        <p:nvPicPr>
          <p:cNvPr id="8" name="Picture 1">
            <a:extLst>
              <a:ext uri="{FF2B5EF4-FFF2-40B4-BE49-F238E27FC236}">
                <a16:creationId xmlns:a16="http://schemas.microsoft.com/office/drawing/2014/main" id="{4599E46E-27DE-4A09-A4FF-2FFF7942C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8" y="1436045"/>
            <a:ext cx="10514415" cy="195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
            <a:extLst>
              <a:ext uri="{FF2B5EF4-FFF2-40B4-BE49-F238E27FC236}">
                <a16:creationId xmlns:a16="http://schemas.microsoft.com/office/drawing/2014/main" id="{7844460B-75FC-45AC-B4F2-CEE29C93FEAC}"/>
              </a:ext>
            </a:extLst>
          </p:cNvPr>
          <p:cNvSpPr txBox="1">
            <a:spLocks noChangeArrowheads="1"/>
          </p:cNvSpPr>
          <p:nvPr/>
        </p:nvSpPr>
        <p:spPr bwMode="auto">
          <a:xfrm>
            <a:off x="837010" y="3389243"/>
            <a:ext cx="25224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t>Face action transfer</a:t>
            </a:r>
          </a:p>
        </p:txBody>
      </p:sp>
      <p:sp>
        <p:nvSpPr>
          <p:cNvPr id="10" name="TextBox 3">
            <a:extLst>
              <a:ext uri="{FF2B5EF4-FFF2-40B4-BE49-F238E27FC236}">
                <a16:creationId xmlns:a16="http://schemas.microsoft.com/office/drawing/2014/main" id="{DA1E93AE-C9EC-4586-864F-1F27D6672419}"/>
              </a:ext>
            </a:extLst>
          </p:cNvPr>
          <p:cNvSpPr txBox="1">
            <a:spLocks noChangeArrowheads="1"/>
          </p:cNvSpPr>
          <p:nvPr/>
        </p:nvSpPr>
        <p:spPr bwMode="auto">
          <a:xfrm>
            <a:off x="3627708" y="3389243"/>
            <a:ext cx="24947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t>Avatar</a:t>
            </a:r>
            <a:endParaRPr lang="en-US" altLang="en-US" sz="2000" dirty="0"/>
          </a:p>
        </p:txBody>
      </p:sp>
      <p:sp>
        <p:nvSpPr>
          <p:cNvPr id="11" name="TextBox 1">
            <a:extLst>
              <a:ext uri="{FF2B5EF4-FFF2-40B4-BE49-F238E27FC236}">
                <a16:creationId xmlns:a16="http://schemas.microsoft.com/office/drawing/2014/main" id="{4E781FFD-4A36-4BCC-90D3-785FA4D20D19}"/>
              </a:ext>
            </a:extLst>
          </p:cNvPr>
          <p:cNvSpPr txBox="1">
            <a:spLocks noChangeArrowheads="1"/>
          </p:cNvSpPr>
          <p:nvPr/>
        </p:nvSpPr>
        <p:spPr bwMode="auto">
          <a:xfrm>
            <a:off x="6225871" y="3466186"/>
            <a:ext cx="2520171"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t>Edge masking</a:t>
            </a:r>
          </a:p>
          <a:p>
            <a:endParaRPr lang="en-US" altLang="en-US" dirty="0"/>
          </a:p>
        </p:txBody>
      </p:sp>
      <p:sp>
        <p:nvSpPr>
          <p:cNvPr id="12" name="TextBox 2">
            <a:extLst>
              <a:ext uri="{FF2B5EF4-FFF2-40B4-BE49-F238E27FC236}">
                <a16:creationId xmlns:a16="http://schemas.microsoft.com/office/drawing/2014/main" id="{7D43ED1E-0CD7-42F7-9224-F296949A3BE4}"/>
              </a:ext>
            </a:extLst>
          </p:cNvPr>
          <p:cNvSpPr txBox="1">
            <a:spLocks noChangeArrowheads="1"/>
          </p:cNvSpPr>
          <p:nvPr/>
        </p:nvSpPr>
        <p:spPr bwMode="auto">
          <a:xfrm>
            <a:off x="8924555" y="3466186"/>
            <a:ext cx="242805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t>Combination</a:t>
            </a:r>
          </a:p>
          <a:p>
            <a:endParaRPr lang="en-US" altLang="en-US" dirty="0"/>
          </a:p>
        </p:txBody>
      </p:sp>
      <p:sp>
        <p:nvSpPr>
          <p:cNvPr id="14" name="Date Placeholder 3">
            <a:extLst>
              <a:ext uri="{FF2B5EF4-FFF2-40B4-BE49-F238E27FC236}">
                <a16:creationId xmlns:a16="http://schemas.microsoft.com/office/drawing/2014/main" id="{012F1AB0-8387-4069-9D7E-80701911E980}"/>
              </a:ext>
            </a:extLst>
          </p:cNvPr>
          <p:cNvSpPr txBox="1">
            <a:spLocks noChangeArrowheads="1"/>
          </p:cNvSpPr>
          <p:nvPr/>
        </p:nvSpPr>
        <p:spPr bwMode="auto">
          <a:xfrm>
            <a:off x="10337187" y="3247162"/>
            <a:ext cx="11144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rgbClr val="64AB1F"/>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dirty="0"/>
              <a:t>Source: FHWA</a:t>
            </a:r>
          </a:p>
        </p:txBody>
      </p:sp>
    </p:spTree>
    <p:extLst>
      <p:ext uri="{BB962C8B-B14F-4D97-AF65-F5344CB8AC3E}">
        <p14:creationId xmlns:p14="http://schemas.microsoft.com/office/powerpoint/2010/main" val="372853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82CA2-5487-4852-AD97-C2149ACD902F}"/>
              </a:ext>
            </a:extLst>
          </p:cNvPr>
          <p:cNvSpPr>
            <a:spLocks noGrp="1"/>
          </p:cNvSpPr>
          <p:nvPr>
            <p:ph type="title"/>
          </p:nvPr>
        </p:nvSpPr>
        <p:spPr/>
        <p:txBody>
          <a:bodyPr/>
          <a:lstStyle/>
          <a:p>
            <a:r>
              <a:rPr lang="en-US" dirty="0"/>
              <a:t>Testing De-identification</a:t>
            </a:r>
          </a:p>
        </p:txBody>
      </p:sp>
      <p:sp>
        <p:nvSpPr>
          <p:cNvPr id="3" name="Content Placeholder 2">
            <a:extLst>
              <a:ext uri="{FF2B5EF4-FFF2-40B4-BE49-F238E27FC236}">
                <a16:creationId xmlns:a16="http://schemas.microsoft.com/office/drawing/2014/main" id="{F1B2BB17-6D34-48B2-8982-EA56E478B00C}"/>
              </a:ext>
            </a:extLst>
          </p:cNvPr>
          <p:cNvSpPr>
            <a:spLocks noGrp="1"/>
          </p:cNvSpPr>
          <p:nvPr>
            <p:ph idx="1"/>
          </p:nvPr>
        </p:nvSpPr>
        <p:spPr/>
        <p:txBody>
          <a:bodyPr/>
          <a:lstStyle/>
          <a:p>
            <a:r>
              <a:rPr lang="en-US" altLang="en-US" sz="3200" dirty="0"/>
              <a:t>How often does de-identification incorrectly replace the driver’s original face?</a:t>
            </a:r>
          </a:p>
          <a:p>
            <a:r>
              <a:rPr lang="en-US" altLang="en-US" sz="3200" dirty="0"/>
              <a:t>Are people still able to re-identify drivers?</a:t>
            </a:r>
          </a:p>
          <a:p>
            <a:r>
              <a:rPr lang="en-US" altLang="en-US" sz="3200" dirty="0"/>
              <a:t>Is the de-identification process reversible?</a:t>
            </a:r>
          </a:p>
          <a:p>
            <a:r>
              <a:rPr lang="en-US" altLang="en-US" sz="3200" dirty="0"/>
              <a:t>How accurately does de-identification convey behavior?</a:t>
            </a:r>
          </a:p>
          <a:p>
            <a:pPr marL="0" indent="0">
              <a:buNone/>
            </a:pPr>
            <a:endParaRPr lang="en-US" dirty="0"/>
          </a:p>
        </p:txBody>
      </p:sp>
      <p:sp>
        <p:nvSpPr>
          <p:cNvPr id="4" name="Date Placeholder 3">
            <a:extLst>
              <a:ext uri="{FF2B5EF4-FFF2-40B4-BE49-F238E27FC236}">
                <a16:creationId xmlns:a16="http://schemas.microsoft.com/office/drawing/2014/main" id="{D6C0A91B-7127-4857-AB5D-ADD5AC8D68D4}"/>
              </a:ext>
            </a:extLst>
          </p:cNvPr>
          <p:cNvSpPr>
            <a:spLocks noGrp="1"/>
          </p:cNvSpPr>
          <p:nvPr>
            <p:ph type="dt" sz="half" idx="10"/>
          </p:nvPr>
        </p:nvSpPr>
        <p:spPr/>
        <p:txBody>
          <a:bodyPr/>
          <a:lstStyle/>
          <a:p>
            <a:r>
              <a:rPr lang="en-US" dirty="0"/>
              <a:t>June 26, 2019</a:t>
            </a:r>
          </a:p>
        </p:txBody>
      </p:sp>
      <p:sp>
        <p:nvSpPr>
          <p:cNvPr id="5" name="Footer Placeholder 4">
            <a:extLst>
              <a:ext uri="{FF2B5EF4-FFF2-40B4-BE49-F238E27FC236}">
                <a16:creationId xmlns:a16="http://schemas.microsoft.com/office/drawing/2014/main" id="{8FDD3C51-E938-4F4C-886E-1B7657BC13AA}"/>
              </a:ext>
            </a:extLst>
          </p:cNvPr>
          <p:cNvSpPr>
            <a:spLocks noGrp="1"/>
          </p:cNvSpPr>
          <p:nvPr>
            <p:ph type="ftr" sz="quarter" idx="11"/>
          </p:nvPr>
        </p:nvSpPr>
        <p:spPr/>
        <p:txBody>
          <a:bodyPr/>
          <a:lstStyle/>
          <a:p>
            <a:r>
              <a:rPr lang="en-US" dirty="0"/>
              <a:t>AI World Government</a:t>
            </a:r>
          </a:p>
        </p:txBody>
      </p:sp>
      <p:sp>
        <p:nvSpPr>
          <p:cNvPr id="6" name="Slide Number Placeholder 5">
            <a:extLst>
              <a:ext uri="{FF2B5EF4-FFF2-40B4-BE49-F238E27FC236}">
                <a16:creationId xmlns:a16="http://schemas.microsoft.com/office/drawing/2014/main" id="{8266E2EB-6C97-412B-A393-DE7A8AF11697}"/>
              </a:ext>
            </a:extLst>
          </p:cNvPr>
          <p:cNvSpPr>
            <a:spLocks noGrp="1"/>
          </p:cNvSpPr>
          <p:nvPr>
            <p:ph type="sldNum" sz="quarter" idx="12"/>
          </p:nvPr>
        </p:nvSpPr>
        <p:spPr/>
        <p:txBody>
          <a:bodyPr/>
          <a:lstStyle/>
          <a:p>
            <a:fld id="{7588076C-C7B3-486D-BE39-B634110563DC}" type="slidenum">
              <a:rPr lang="en-US" smtClean="0"/>
              <a:t>5</a:t>
            </a:fld>
            <a:endParaRPr lang="en-US" dirty="0"/>
          </a:p>
        </p:txBody>
      </p:sp>
    </p:spTree>
    <p:extLst>
      <p:ext uri="{BB962C8B-B14F-4D97-AF65-F5344CB8AC3E}">
        <p14:creationId xmlns:p14="http://schemas.microsoft.com/office/powerpoint/2010/main" val="136195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F8C4-7D6D-49AF-B1F3-A25FE27C04CA}"/>
              </a:ext>
            </a:extLst>
          </p:cNvPr>
          <p:cNvSpPr>
            <a:spLocks noGrp="1"/>
          </p:cNvSpPr>
          <p:nvPr>
            <p:ph type="title"/>
          </p:nvPr>
        </p:nvSpPr>
        <p:spPr/>
        <p:txBody>
          <a:bodyPr/>
          <a:lstStyle/>
          <a:p>
            <a:r>
              <a:rPr lang="en-US" dirty="0"/>
              <a:t>Building on a Proof-of-Concept</a:t>
            </a:r>
          </a:p>
        </p:txBody>
      </p:sp>
      <p:sp>
        <p:nvSpPr>
          <p:cNvPr id="3" name="Content Placeholder 2">
            <a:extLst>
              <a:ext uri="{FF2B5EF4-FFF2-40B4-BE49-F238E27FC236}">
                <a16:creationId xmlns:a16="http://schemas.microsoft.com/office/drawing/2014/main" id="{B45D14A2-AE58-4698-9AE0-B048005A01E0}"/>
              </a:ext>
            </a:extLst>
          </p:cNvPr>
          <p:cNvSpPr>
            <a:spLocks noGrp="1"/>
          </p:cNvSpPr>
          <p:nvPr>
            <p:ph idx="1"/>
          </p:nvPr>
        </p:nvSpPr>
        <p:spPr/>
        <p:txBody>
          <a:bodyPr/>
          <a:lstStyle/>
          <a:p>
            <a:r>
              <a:rPr lang="en-US" altLang="en-US" dirty="0"/>
              <a:t>Work completed or underway.</a:t>
            </a:r>
          </a:p>
          <a:p>
            <a:pPr lvl="1">
              <a:buFont typeface="Calibri" panose="020F0502020204030204" pitchFamily="34" charset="0"/>
              <a:buChar char="⁻"/>
            </a:pPr>
            <a:r>
              <a:rPr lang="en-US" altLang="en-US" sz="2800" dirty="0">
                <a:solidFill>
                  <a:srgbClr val="64AB1F"/>
                </a:solidFill>
              </a:rPr>
              <a:t>Developing workflows.</a:t>
            </a:r>
          </a:p>
          <a:p>
            <a:pPr lvl="1">
              <a:buFont typeface="Calibri" panose="020F0502020204030204" pitchFamily="34" charset="0"/>
              <a:buChar char="⁻"/>
            </a:pPr>
            <a:r>
              <a:rPr lang="en-US" altLang="en-US" sz="2800" dirty="0">
                <a:solidFill>
                  <a:srgbClr val="64AB1F"/>
                </a:solidFill>
              </a:rPr>
              <a:t>Installing and integrating tools.</a:t>
            </a:r>
          </a:p>
          <a:p>
            <a:pPr lvl="1">
              <a:buFont typeface="Calibri" panose="020F0502020204030204" pitchFamily="34" charset="0"/>
              <a:buChar char="⁻"/>
            </a:pPr>
            <a:r>
              <a:rPr lang="en-US" altLang="en-US" sz="2800" dirty="0">
                <a:solidFill>
                  <a:srgbClr val="64AB1F"/>
                </a:solidFill>
              </a:rPr>
              <a:t>Improving efficiency.</a:t>
            </a:r>
          </a:p>
          <a:p>
            <a:r>
              <a:rPr lang="en-US" altLang="en-US" dirty="0"/>
              <a:t>Upcoming work.</a:t>
            </a:r>
          </a:p>
          <a:p>
            <a:pPr lvl="1">
              <a:buFont typeface="Calibri" panose="020F0502020204030204" pitchFamily="34" charset="0"/>
              <a:buChar char="⁻"/>
            </a:pPr>
            <a:r>
              <a:rPr lang="en-US" altLang="en-US" sz="2800" dirty="0">
                <a:solidFill>
                  <a:srgbClr val="64AB1F"/>
                </a:solidFill>
              </a:rPr>
              <a:t>Maintaining tool resiliency.</a:t>
            </a:r>
          </a:p>
          <a:p>
            <a:pPr lvl="1">
              <a:buFont typeface="Calibri" panose="020F0502020204030204" pitchFamily="34" charset="0"/>
              <a:buChar char="⁻"/>
            </a:pPr>
            <a:r>
              <a:rPr lang="en-US" altLang="en-US" sz="2800" dirty="0">
                <a:solidFill>
                  <a:srgbClr val="64AB1F"/>
                </a:solidFill>
              </a:rPr>
              <a:t>Creating extensibility.</a:t>
            </a:r>
          </a:p>
          <a:p>
            <a:endParaRPr lang="en-US" dirty="0"/>
          </a:p>
        </p:txBody>
      </p:sp>
      <p:sp>
        <p:nvSpPr>
          <p:cNvPr id="4" name="Date Placeholder 3">
            <a:extLst>
              <a:ext uri="{FF2B5EF4-FFF2-40B4-BE49-F238E27FC236}">
                <a16:creationId xmlns:a16="http://schemas.microsoft.com/office/drawing/2014/main" id="{B2A8986E-F995-4CA7-921B-88C7A37ACEB7}"/>
              </a:ext>
            </a:extLst>
          </p:cNvPr>
          <p:cNvSpPr>
            <a:spLocks noGrp="1"/>
          </p:cNvSpPr>
          <p:nvPr>
            <p:ph type="dt" sz="half" idx="10"/>
          </p:nvPr>
        </p:nvSpPr>
        <p:spPr/>
        <p:txBody>
          <a:bodyPr/>
          <a:lstStyle/>
          <a:p>
            <a:r>
              <a:rPr lang="en-US" dirty="0"/>
              <a:t>June 26, 2019</a:t>
            </a:r>
          </a:p>
        </p:txBody>
      </p:sp>
      <p:sp>
        <p:nvSpPr>
          <p:cNvPr id="5" name="Footer Placeholder 4">
            <a:extLst>
              <a:ext uri="{FF2B5EF4-FFF2-40B4-BE49-F238E27FC236}">
                <a16:creationId xmlns:a16="http://schemas.microsoft.com/office/drawing/2014/main" id="{DFDA168C-C0B9-4472-BFBF-334AE86AFB07}"/>
              </a:ext>
            </a:extLst>
          </p:cNvPr>
          <p:cNvSpPr>
            <a:spLocks noGrp="1"/>
          </p:cNvSpPr>
          <p:nvPr>
            <p:ph type="ftr" sz="quarter" idx="11"/>
          </p:nvPr>
        </p:nvSpPr>
        <p:spPr/>
        <p:txBody>
          <a:bodyPr/>
          <a:lstStyle/>
          <a:p>
            <a:r>
              <a:rPr lang="en-US" dirty="0"/>
              <a:t>AI World Government</a:t>
            </a:r>
          </a:p>
        </p:txBody>
      </p:sp>
      <p:sp>
        <p:nvSpPr>
          <p:cNvPr id="6" name="Slide Number Placeholder 5">
            <a:extLst>
              <a:ext uri="{FF2B5EF4-FFF2-40B4-BE49-F238E27FC236}">
                <a16:creationId xmlns:a16="http://schemas.microsoft.com/office/drawing/2014/main" id="{3D3C81AD-979D-480B-8DF1-6417159951E0}"/>
              </a:ext>
            </a:extLst>
          </p:cNvPr>
          <p:cNvSpPr>
            <a:spLocks noGrp="1"/>
          </p:cNvSpPr>
          <p:nvPr>
            <p:ph type="sldNum" sz="quarter" idx="12"/>
          </p:nvPr>
        </p:nvSpPr>
        <p:spPr/>
        <p:txBody>
          <a:bodyPr/>
          <a:lstStyle/>
          <a:p>
            <a:fld id="{7588076C-C7B3-486D-BE39-B634110563DC}" type="slidenum">
              <a:rPr lang="en-US" smtClean="0"/>
              <a:t>6</a:t>
            </a:fld>
            <a:endParaRPr lang="en-US" dirty="0"/>
          </a:p>
        </p:txBody>
      </p:sp>
    </p:spTree>
    <p:extLst>
      <p:ext uri="{BB962C8B-B14F-4D97-AF65-F5344CB8AC3E}">
        <p14:creationId xmlns:p14="http://schemas.microsoft.com/office/powerpoint/2010/main" val="30925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7AB66-3261-4900-B559-91EA7842CE0E}"/>
              </a:ext>
            </a:extLst>
          </p:cNvPr>
          <p:cNvSpPr>
            <a:spLocks noGrp="1"/>
          </p:cNvSpPr>
          <p:nvPr>
            <p:ph type="title"/>
          </p:nvPr>
        </p:nvSpPr>
        <p:spPr/>
        <p:txBody>
          <a:bodyPr/>
          <a:lstStyle/>
          <a:p>
            <a:r>
              <a:rPr lang="en-US" dirty="0"/>
              <a:t>Moving Forward</a:t>
            </a:r>
          </a:p>
        </p:txBody>
      </p:sp>
      <p:sp>
        <p:nvSpPr>
          <p:cNvPr id="3" name="Content Placeholder 2">
            <a:extLst>
              <a:ext uri="{FF2B5EF4-FFF2-40B4-BE49-F238E27FC236}">
                <a16:creationId xmlns:a16="http://schemas.microsoft.com/office/drawing/2014/main" id="{03AF8DE3-5F5D-4874-9952-3E99233CFEAA}"/>
              </a:ext>
            </a:extLst>
          </p:cNvPr>
          <p:cNvSpPr>
            <a:spLocks noGrp="1"/>
          </p:cNvSpPr>
          <p:nvPr>
            <p:ph idx="1"/>
          </p:nvPr>
        </p:nvSpPr>
        <p:spPr/>
        <p:txBody>
          <a:bodyPr/>
          <a:lstStyle/>
          <a:p>
            <a:r>
              <a:rPr lang="en-US" altLang="en-US" dirty="0"/>
              <a:t>Future Research and Development:</a:t>
            </a:r>
          </a:p>
          <a:p>
            <a:pPr lvl="1">
              <a:buFont typeface="Calibri" panose="020F0502020204030204" pitchFamily="34" charset="0"/>
              <a:buChar char="⁻"/>
            </a:pPr>
            <a:r>
              <a:rPr lang="en-US" altLang="en-US" dirty="0">
                <a:solidFill>
                  <a:srgbClr val="64AB1F"/>
                </a:solidFill>
              </a:rPr>
              <a:t>Developing new methods for face detection and tracking.</a:t>
            </a:r>
          </a:p>
          <a:p>
            <a:pPr lvl="1">
              <a:buFont typeface="Calibri" panose="020F0502020204030204" pitchFamily="34" charset="0"/>
              <a:buChar char="⁻"/>
            </a:pPr>
            <a:r>
              <a:rPr lang="en-US" altLang="en-US" dirty="0">
                <a:solidFill>
                  <a:srgbClr val="64AB1F"/>
                </a:solidFill>
              </a:rPr>
              <a:t>Testing reversibility of facial masking tools.</a:t>
            </a:r>
          </a:p>
          <a:p>
            <a:pPr lvl="1">
              <a:buFont typeface="Calibri" panose="020F0502020204030204" pitchFamily="34" charset="0"/>
              <a:buChar char="⁻"/>
            </a:pPr>
            <a:r>
              <a:rPr lang="en-US" altLang="en-US" dirty="0">
                <a:solidFill>
                  <a:srgbClr val="64AB1F"/>
                </a:solidFill>
              </a:rPr>
              <a:t>Understanding re-identification.</a:t>
            </a:r>
          </a:p>
          <a:p>
            <a:r>
              <a:rPr lang="en-US" altLang="en-US" dirty="0"/>
              <a:t>Broader benefits:</a:t>
            </a:r>
          </a:p>
          <a:p>
            <a:pPr lvl="1">
              <a:buFont typeface="Calibri" panose="020F0502020204030204" pitchFamily="34" charset="0"/>
              <a:buChar char="⁻"/>
            </a:pPr>
            <a:r>
              <a:rPr lang="en-US" altLang="en-US" dirty="0">
                <a:solidFill>
                  <a:srgbClr val="64AB1F"/>
                </a:solidFill>
              </a:rPr>
              <a:t>Assisting with privacy of other Government image data.</a:t>
            </a:r>
          </a:p>
          <a:p>
            <a:pPr lvl="1">
              <a:buFont typeface="Calibri" panose="020F0502020204030204" pitchFamily="34" charset="0"/>
              <a:buChar char="⁻"/>
            </a:pPr>
            <a:r>
              <a:rPr lang="en-US" altLang="en-US" dirty="0">
                <a:solidFill>
                  <a:srgbClr val="64AB1F"/>
                </a:solidFill>
              </a:rPr>
              <a:t>Providing a foundation for use in real-time systems.</a:t>
            </a:r>
          </a:p>
          <a:p>
            <a:pPr lvl="1">
              <a:buFont typeface="Calibri" panose="020F0502020204030204" pitchFamily="34" charset="0"/>
              <a:buChar char="⁻"/>
            </a:pPr>
            <a:endParaRPr lang="en-US" altLang="en-US" dirty="0">
              <a:solidFill>
                <a:srgbClr val="64AB1F"/>
              </a:solidFill>
            </a:endParaRPr>
          </a:p>
          <a:p>
            <a:pPr marL="0" indent="0">
              <a:buNone/>
            </a:pPr>
            <a:endParaRPr lang="en-US" dirty="0"/>
          </a:p>
        </p:txBody>
      </p:sp>
      <p:sp>
        <p:nvSpPr>
          <p:cNvPr id="4" name="Date Placeholder 3">
            <a:extLst>
              <a:ext uri="{FF2B5EF4-FFF2-40B4-BE49-F238E27FC236}">
                <a16:creationId xmlns:a16="http://schemas.microsoft.com/office/drawing/2014/main" id="{A3BF185F-62DD-4466-B987-961CDBC4B64C}"/>
              </a:ext>
            </a:extLst>
          </p:cNvPr>
          <p:cNvSpPr>
            <a:spLocks noGrp="1"/>
          </p:cNvSpPr>
          <p:nvPr>
            <p:ph type="dt" sz="half" idx="10"/>
          </p:nvPr>
        </p:nvSpPr>
        <p:spPr/>
        <p:txBody>
          <a:bodyPr/>
          <a:lstStyle/>
          <a:p>
            <a:r>
              <a:rPr lang="en-US" dirty="0"/>
              <a:t>June 26, 2019</a:t>
            </a:r>
          </a:p>
        </p:txBody>
      </p:sp>
      <p:sp>
        <p:nvSpPr>
          <p:cNvPr id="5" name="Footer Placeholder 4">
            <a:extLst>
              <a:ext uri="{FF2B5EF4-FFF2-40B4-BE49-F238E27FC236}">
                <a16:creationId xmlns:a16="http://schemas.microsoft.com/office/drawing/2014/main" id="{734333E5-BF08-4B08-BE45-B8B8DD207A34}"/>
              </a:ext>
            </a:extLst>
          </p:cNvPr>
          <p:cNvSpPr>
            <a:spLocks noGrp="1"/>
          </p:cNvSpPr>
          <p:nvPr>
            <p:ph type="ftr" sz="quarter" idx="11"/>
          </p:nvPr>
        </p:nvSpPr>
        <p:spPr/>
        <p:txBody>
          <a:bodyPr/>
          <a:lstStyle/>
          <a:p>
            <a:r>
              <a:rPr lang="en-US" dirty="0"/>
              <a:t>AI World Government</a:t>
            </a:r>
          </a:p>
        </p:txBody>
      </p:sp>
      <p:sp>
        <p:nvSpPr>
          <p:cNvPr id="6" name="Slide Number Placeholder 5">
            <a:extLst>
              <a:ext uri="{FF2B5EF4-FFF2-40B4-BE49-F238E27FC236}">
                <a16:creationId xmlns:a16="http://schemas.microsoft.com/office/drawing/2014/main" id="{C0F6842A-AC28-49ED-8113-5FBBE14AE842}"/>
              </a:ext>
            </a:extLst>
          </p:cNvPr>
          <p:cNvSpPr>
            <a:spLocks noGrp="1"/>
          </p:cNvSpPr>
          <p:nvPr>
            <p:ph type="sldNum" sz="quarter" idx="12"/>
          </p:nvPr>
        </p:nvSpPr>
        <p:spPr/>
        <p:txBody>
          <a:bodyPr/>
          <a:lstStyle/>
          <a:p>
            <a:fld id="{7588076C-C7B3-486D-BE39-B634110563DC}" type="slidenum">
              <a:rPr lang="en-US" smtClean="0"/>
              <a:t>7</a:t>
            </a:fld>
            <a:endParaRPr lang="en-US" dirty="0"/>
          </a:p>
        </p:txBody>
      </p:sp>
    </p:spTree>
    <p:extLst>
      <p:ext uri="{BB962C8B-B14F-4D97-AF65-F5344CB8AC3E}">
        <p14:creationId xmlns:p14="http://schemas.microsoft.com/office/powerpoint/2010/main" val="2858520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3B02-FFC6-454F-9B25-74F073C56BA7}"/>
              </a:ext>
            </a:extLst>
          </p:cNvPr>
          <p:cNvSpPr>
            <a:spLocks noGrp="1"/>
          </p:cNvSpPr>
          <p:nvPr>
            <p:ph type="title"/>
          </p:nvPr>
        </p:nvSpPr>
        <p:spPr/>
        <p:txBody>
          <a:bodyPr/>
          <a:lstStyle/>
          <a:p>
            <a:r>
              <a:rPr lang="en-US" dirty="0"/>
              <a:t>More Information</a:t>
            </a:r>
          </a:p>
        </p:txBody>
      </p:sp>
      <p:sp>
        <p:nvSpPr>
          <p:cNvPr id="3" name="Content Placeholder 2">
            <a:extLst>
              <a:ext uri="{FF2B5EF4-FFF2-40B4-BE49-F238E27FC236}">
                <a16:creationId xmlns:a16="http://schemas.microsoft.com/office/drawing/2014/main" id="{55B3987B-CB6A-476E-828F-8ABF519F19FB}"/>
              </a:ext>
            </a:extLst>
          </p:cNvPr>
          <p:cNvSpPr>
            <a:spLocks noGrp="1"/>
          </p:cNvSpPr>
          <p:nvPr>
            <p:ph idx="1"/>
          </p:nvPr>
        </p:nvSpPr>
        <p:spPr>
          <a:xfrm>
            <a:off x="701749" y="1825626"/>
            <a:ext cx="10823943" cy="619862"/>
          </a:xfrm>
        </p:spPr>
        <p:txBody>
          <a:bodyPr/>
          <a:lstStyle/>
          <a:p>
            <a:pPr marL="0" indent="0">
              <a:buNone/>
            </a:pPr>
            <a:r>
              <a:rPr lang="en-US" altLang="en-US" dirty="0">
                <a:hlinkClick r:id="rId3"/>
              </a:rPr>
              <a:t>www.fhwa.dot.gov/publications/research/ear/15025/index.cfm</a:t>
            </a:r>
            <a:r>
              <a:rPr lang="en-US" altLang="en-US" dirty="0"/>
              <a:t> </a:t>
            </a:r>
          </a:p>
          <a:p>
            <a:endParaRPr lang="en-US" dirty="0"/>
          </a:p>
        </p:txBody>
      </p:sp>
      <p:sp>
        <p:nvSpPr>
          <p:cNvPr id="4" name="Date Placeholder 3">
            <a:extLst>
              <a:ext uri="{FF2B5EF4-FFF2-40B4-BE49-F238E27FC236}">
                <a16:creationId xmlns:a16="http://schemas.microsoft.com/office/drawing/2014/main" id="{09D12FD6-4F0E-4B4F-B86E-C622F87CAD7A}"/>
              </a:ext>
            </a:extLst>
          </p:cNvPr>
          <p:cNvSpPr>
            <a:spLocks noGrp="1"/>
          </p:cNvSpPr>
          <p:nvPr>
            <p:ph type="dt" sz="half" idx="10"/>
          </p:nvPr>
        </p:nvSpPr>
        <p:spPr/>
        <p:txBody>
          <a:bodyPr/>
          <a:lstStyle/>
          <a:p>
            <a:r>
              <a:rPr lang="en-US" dirty="0"/>
              <a:t>June 26, 2019</a:t>
            </a:r>
          </a:p>
        </p:txBody>
      </p:sp>
      <p:sp>
        <p:nvSpPr>
          <p:cNvPr id="5" name="Footer Placeholder 4">
            <a:extLst>
              <a:ext uri="{FF2B5EF4-FFF2-40B4-BE49-F238E27FC236}">
                <a16:creationId xmlns:a16="http://schemas.microsoft.com/office/drawing/2014/main" id="{90955FAE-6A27-46E7-9BFD-71549E8C368E}"/>
              </a:ext>
            </a:extLst>
          </p:cNvPr>
          <p:cNvSpPr>
            <a:spLocks noGrp="1"/>
          </p:cNvSpPr>
          <p:nvPr>
            <p:ph type="ftr" sz="quarter" idx="11"/>
          </p:nvPr>
        </p:nvSpPr>
        <p:spPr/>
        <p:txBody>
          <a:bodyPr/>
          <a:lstStyle/>
          <a:p>
            <a:r>
              <a:rPr lang="en-US" dirty="0"/>
              <a:t>AI World Government</a:t>
            </a:r>
          </a:p>
        </p:txBody>
      </p:sp>
      <p:sp>
        <p:nvSpPr>
          <p:cNvPr id="6" name="Slide Number Placeholder 5">
            <a:extLst>
              <a:ext uri="{FF2B5EF4-FFF2-40B4-BE49-F238E27FC236}">
                <a16:creationId xmlns:a16="http://schemas.microsoft.com/office/drawing/2014/main" id="{300DF3AC-8198-415E-AAB1-A6198E7F73ED}"/>
              </a:ext>
            </a:extLst>
          </p:cNvPr>
          <p:cNvSpPr>
            <a:spLocks noGrp="1"/>
          </p:cNvSpPr>
          <p:nvPr>
            <p:ph type="sldNum" sz="quarter" idx="12"/>
          </p:nvPr>
        </p:nvSpPr>
        <p:spPr/>
        <p:txBody>
          <a:bodyPr/>
          <a:lstStyle/>
          <a:p>
            <a:fld id="{7588076C-C7B3-486D-BE39-B634110563DC}" type="slidenum">
              <a:rPr lang="en-US" smtClean="0"/>
              <a:t>8</a:t>
            </a:fld>
            <a:endParaRPr lang="en-US" dirty="0"/>
          </a:p>
        </p:txBody>
      </p:sp>
      <p:pic>
        <p:nvPicPr>
          <p:cNvPr id="7" name="Picture 6">
            <a:extLst>
              <a:ext uri="{FF2B5EF4-FFF2-40B4-BE49-F238E27FC236}">
                <a16:creationId xmlns:a16="http://schemas.microsoft.com/office/drawing/2014/main" id="{6222DD7D-54E5-4296-B23B-D51F35D6B7AA}"/>
              </a:ext>
            </a:extLst>
          </p:cNvPr>
          <p:cNvPicPr>
            <a:picLocks noChangeAspect="1"/>
          </p:cNvPicPr>
          <p:nvPr/>
        </p:nvPicPr>
        <p:blipFill>
          <a:blip r:embed="rId4"/>
          <a:stretch>
            <a:fillRect/>
          </a:stretch>
        </p:blipFill>
        <p:spPr>
          <a:xfrm>
            <a:off x="802668" y="2445487"/>
            <a:ext cx="2543409" cy="3280943"/>
          </a:xfrm>
          <a:prstGeom prst="rect">
            <a:avLst/>
          </a:prstGeom>
        </p:spPr>
      </p:pic>
      <p:sp>
        <p:nvSpPr>
          <p:cNvPr id="8" name="TextBox 7">
            <a:extLst>
              <a:ext uri="{FF2B5EF4-FFF2-40B4-BE49-F238E27FC236}">
                <a16:creationId xmlns:a16="http://schemas.microsoft.com/office/drawing/2014/main" id="{BBF81B03-9569-464C-B101-D6D60CD1E085}"/>
              </a:ext>
            </a:extLst>
          </p:cNvPr>
          <p:cNvSpPr txBox="1"/>
          <p:nvPr/>
        </p:nvSpPr>
        <p:spPr>
          <a:xfrm>
            <a:off x="2458192" y="5726430"/>
            <a:ext cx="1603169" cy="246221"/>
          </a:xfrm>
          <a:prstGeom prst="rect">
            <a:avLst/>
          </a:prstGeom>
          <a:noFill/>
        </p:spPr>
        <p:txBody>
          <a:bodyPr wrap="square" rtlCol="0">
            <a:spAutoFit/>
          </a:bodyPr>
          <a:lstStyle/>
          <a:p>
            <a:r>
              <a:rPr lang="en-US" sz="1000" dirty="0"/>
              <a:t>Source: FHWA</a:t>
            </a:r>
          </a:p>
        </p:txBody>
      </p:sp>
    </p:spTree>
    <p:extLst>
      <p:ext uri="{BB962C8B-B14F-4D97-AF65-F5344CB8AC3E}">
        <p14:creationId xmlns:p14="http://schemas.microsoft.com/office/powerpoint/2010/main" val="3973273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E124B5-7645-4723-B969-0E35DCDE14B8}">
  <ds:schemaRefs>
    <ds:schemaRef ds:uri="http://schemas.microsoft.com/sharepoint/v3/contenttype/forms"/>
  </ds:schemaRefs>
</ds:datastoreItem>
</file>

<file path=customXml/itemProps2.xml><?xml version="1.0" encoding="utf-8"?>
<ds:datastoreItem xmlns:ds="http://schemas.openxmlformats.org/officeDocument/2006/customXml" ds:itemID="{AA41A54A-7A3F-464A-A659-B09CD490AD1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8F004AF-5C8F-45C2-A2A6-CAAF74F452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145</TotalTime>
  <Words>1646</Words>
  <Application>Microsoft Office PowerPoint</Application>
  <PresentationFormat>Widescreen</PresentationFormat>
  <Paragraphs>140</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Unicode MS</vt:lpstr>
      <vt:lpstr>Calibri</vt:lpstr>
      <vt:lpstr>Calibri Light</vt:lpstr>
      <vt:lpstr>Office Theme</vt:lpstr>
      <vt:lpstr>De-identification of Video Data for Public Sector Research</vt:lpstr>
      <vt:lpstr>Passenger Driver Data</vt:lpstr>
      <vt:lpstr>What is (De-)identification?</vt:lpstr>
      <vt:lpstr>Approaches to De-identification</vt:lpstr>
      <vt:lpstr>Testing De-identification</vt:lpstr>
      <vt:lpstr>Building on a Proof-of-Concept</vt:lpstr>
      <vt:lpstr>Moving Forward</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De-identification of Video Data for Public Sector Research</dc:title>
  <dc:creator>Kuehn, David (FHWA)</dc:creator>
  <cp:lastModifiedBy>Matthews, Stephanie CTR (FHWA)</cp:lastModifiedBy>
  <cp:revision>9</cp:revision>
  <dcterms:created xsi:type="dcterms:W3CDTF">2019-06-13T15:42:16Z</dcterms:created>
  <dcterms:modified xsi:type="dcterms:W3CDTF">2023-01-27T14:52:51Z</dcterms:modified>
</cp:coreProperties>
</file>