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57" r:id="rId6"/>
    <p:sldId id="258" r:id="rId7"/>
    <p:sldId id="259" r:id="rId8"/>
    <p:sldId id="261" r:id="rId9"/>
    <p:sldId id="268" r:id="rId10"/>
    <p:sldId id="267" r:id="rId11"/>
    <p:sldId id="262" r:id="rId12"/>
    <p:sldId id="269"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pacz, David (FHWA)" initials="KD(" lastIdx="2" clrIdx="0">
    <p:extLst/>
  </p:cmAuthor>
  <p:cmAuthor id="2" name="Gigliotti, Dana (FHWA)" initials="GD(" lastIdx="12" clrIdx="1">
    <p:extLst/>
  </p:cmAuthor>
  <p:cmAuthor id="3" name="Atkinson, Jennifer E." initials="AJE" lastIdx="1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73404" autoAdjust="0"/>
  </p:normalViewPr>
  <p:slideViewPr>
    <p:cSldViewPr snapToGrid="0">
      <p:cViewPr>
        <p:scale>
          <a:sx n="50" d="100"/>
          <a:sy n="50" d="100"/>
        </p:scale>
        <p:origin x="-1368" y="-331"/>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C1D56A-C63C-472B-BCE0-CBA531DB24B2}"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1E9C04-F757-4FA3-96DB-AB51F388F31A}" type="slidenum">
              <a:rPr lang="en-US" smtClean="0"/>
              <a:t>‹#›</a:t>
            </a:fld>
            <a:endParaRPr lang="en-US"/>
          </a:p>
        </p:txBody>
      </p:sp>
    </p:spTree>
    <p:extLst>
      <p:ext uri="{BB962C8B-B14F-4D97-AF65-F5344CB8AC3E}">
        <p14:creationId xmlns:p14="http://schemas.microsoft.com/office/powerpoint/2010/main" val="318310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11E9C04-F757-4FA3-96DB-AB51F388F31A}" type="slidenum">
              <a:rPr lang="en-US" smtClean="0"/>
              <a:t>1</a:t>
            </a:fld>
            <a:endParaRPr lang="en-US"/>
          </a:p>
        </p:txBody>
      </p:sp>
    </p:spTree>
    <p:extLst>
      <p:ext uri="{BB962C8B-B14F-4D97-AF65-F5344CB8AC3E}">
        <p14:creationId xmlns:p14="http://schemas.microsoft.com/office/powerpoint/2010/main" val="1444568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11E9C04-F757-4FA3-96DB-AB51F388F31A}" type="slidenum">
              <a:rPr lang="en-US" smtClean="0"/>
              <a:t>10</a:t>
            </a:fld>
            <a:endParaRPr lang="en-US"/>
          </a:p>
        </p:txBody>
      </p:sp>
    </p:spTree>
    <p:extLst>
      <p:ext uri="{BB962C8B-B14F-4D97-AF65-F5344CB8AC3E}">
        <p14:creationId xmlns:p14="http://schemas.microsoft.com/office/powerpoint/2010/main" val="2116677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a:t>
            </a:r>
            <a:r>
              <a:rPr lang="en-US" baseline="0" dirty="0"/>
              <a:t> Safety Performance </a:t>
            </a:r>
            <a:r>
              <a:rPr lang="en-US" sz="1200" kern="1200" dirty="0">
                <a:solidFill>
                  <a:schemeClr val="tx1"/>
                </a:solidFill>
                <a:effectLst/>
                <a:latin typeface="+mn-lt"/>
                <a:ea typeface="+mn-ea"/>
                <a:cs typeface="+mn-cs"/>
              </a:rPr>
              <a:t>Management </a:t>
            </a:r>
            <a:r>
              <a:rPr lang="en-US" baseline="0" dirty="0"/>
              <a:t>Measures Final Rule was enacted by FHWA to help move States towards zero deaths. It focuses on </a:t>
            </a:r>
            <a:r>
              <a:rPr lang="en-US" baseline="0"/>
              <a:t>lowering </a:t>
            </a:r>
            <a:r>
              <a:rPr lang="en-US" baseline="0" smtClean="0"/>
              <a:t>five </a:t>
            </a:r>
            <a:r>
              <a:rPr lang="en-US" baseline="0" dirty="0"/>
              <a:t>key performance measure values – number of fatalities, overall, </a:t>
            </a:r>
            <a:r>
              <a:rPr lang="en-US" baseline="0" dirty="0" smtClean="0"/>
              <a:t>on all public roads; </a:t>
            </a:r>
            <a:r>
              <a:rPr lang="en-US" baseline="0" dirty="0"/>
              <a:t>the rate of fatalities per 100 million vehicle miles traveled on </a:t>
            </a:r>
            <a:r>
              <a:rPr lang="en-US" baseline="0" dirty="0" smtClean="0"/>
              <a:t>all public roads; </a:t>
            </a:r>
            <a:r>
              <a:rPr lang="en-US" baseline="0" dirty="0"/>
              <a:t>the number of </a:t>
            </a:r>
            <a:r>
              <a:rPr lang="en-US" baseline="0" dirty="0" smtClean="0"/>
              <a:t>overall </a:t>
            </a:r>
            <a:r>
              <a:rPr lang="en-US" baseline="0" dirty="0"/>
              <a:t>serious injuries; the rate of serious injuries per 100 million vehicle miles traveled; and the number </a:t>
            </a:r>
            <a:r>
              <a:rPr lang="en-US" baseline="0"/>
              <a:t>of </a:t>
            </a:r>
            <a:r>
              <a:rPr lang="en-US" baseline="0" smtClean="0"/>
              <a:t>non-motorized (e.g., bicyclists </a:t>
            </a:r>
            <a:r>
              <a:rPr lang="en-US" baseline="0"/>
              <a:t>and </a:t>
            </a:r>
            <a:r>
              <a:rPr lang="en-US" baseline="0" smtClean="0"/>
              <a:t>pedestrians) fatalities and serious injuries, combined. </a:t>
            </a:r>
            <a:endParaRPr lang="en-US" dirty="0"/>
          </a:p>
          <a:p>
            <a:endParaRPr lang="en-US" dirty="0"/>
          </a:p>
        </p:txBody>
      </p:sp>
      <p:sp>
        <p:nvSpPr>
          <p:cNvPr id="4" name="Slide Number Placeholder 3"/>
          <p:cNvSpPr>
            <a:spLocks noGrp="1"/>
          </p:cNvSpPr>
          <p:nvPr>
            <p:ph type="sldNum" sz="quarter" idx="10"/>
          </p:nvPr>
        </p:nvSpPr>
        <p:spPr/>
        <p:txBody>
          <a:bodyPr/>
          <a:lstStyle/>
          <a:p>
            <a:fld id="{111E9C04-F757-4FA3-96DB-AB51F388F31A}" type="slidenum">
              <a:rPr lang="en-US" smtClean="0"/>
              <a:t>2</a:t>
            </a:fld>
            <a:endParaRPr lang="en-US"/>
          </a:p>
        </p:txBody>
      </p:sp>
    </p:spTree>
    <p:extLst>
      <p:ext uri="{BB962C8B-B14F-4D97-AF65-F5344CB8AC3E}">
        <p14:creationId xmlns:p14="http://schemas.microsoft.com/office/powerpoint/2010/main" val="1239554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establishing</a:t>
            </a:r>
            <a:r>
              <a:rPr lang="en-US" baseline="0" dirty="0"/>
              <a:t> </a:t>
            </a:r>
            <a:r>
              <a:rPr lang="en-US" dirty="0"/>
              <a:t>next year’s targets, we need to </a:t>
            </a:r>
            <a:r>
              <a:rPr lang="en-US" baseline="0" dirty="0"/>
              <a:t>examine not only the progress made toward the target but revisit our process from last year:</a:t>
            </a:r>
          </a:p>
          <a:p>
            <a:endParaRPr lang="en-US" baseline="0" dirty="0"/>
          </a:p>
          <a:p>
            <a:pPr marL="228600" indent="-228600">
              <a:buAutoNum type="arabicPeriod"/>
            </a:pPr>
            <a:r>
              <a:rPr lang="en-US" baseline="0" dirty="0"/>
              <a:t>Who did we bring into the process? What did they contribute? What was our process for establishing targets collaboratively and having them approved?</a:t>
            </a:r>
          </a:p>
          <a:p>
            <a:pPr marL="228600" indent="-228600">
              <a:buAutoNum type="arabicPeriod"/>
            </a:pPr>
            <a:r>
              <a:rPr lang="en-US" baseline="0" dirty="0"/>
              <a:t>What data did we use to determine the targets (e.g., census data, age cohort growth, etc.)? Looking back, was the forecasted data accurate? If not, why?</a:t>
            </a:r>
          </a:p>
          <a:p>
            <a:pPr marL="228600" indent="-228600">
              <a:buAutoNum type="arabicPeriod"/>
            </a:pPr>
            <a:r>
              <a:rPr lang="en-US" baseline="0" dirty="0"/>
              <a:t>What assumptions did we make (e.g., population of 16-24 year olds is growing, affecting the “younger driver” number of fatalities and fatality rate by increased X percent</a:t>
            </a:r>
            <a:r>
              <a:rPr lang="en-US" baseline="0" dirty="0" smtClean="0"/>
              <a:t>)?</a:t>
            </a:r>
          </a:p>
          <a:p>
            <a:pPr marL="228600" indent="-228600">
              <a:buAutoNum type="arabicPeriod"/>
            </a:pPr>
            <a:r>
              <a:rPr lang="en-US" baseline="0" dirty="0" smtClean="0"/>
              <a:t>What process was undertaking to review planned improvement and HSIP allocation of resources?</a:t>
            </a:r>
            <a:endParaRPr lang="en-US" baseline="0" dirty="0"/>
          </a:p>
          <a:p>
            <a:pPr marL="228600" indent="-228600">
              <a:buAutoNum type="arabicPeriod"/>
            </a:pPr>
            <a:endParaRPr lang="en-US" baseline="0" dirty="0"/>
          </a:p>
          <a:p>
            <a:pPr marL="0" indent="0">
              <a:buNone/>
            </a:pPr>
            <a:r>
              <a:rPr lang="en-US" baseline="0" dirty="0"/>
              <a:t>By reviewing each of these </a:t>
            </a:r>
            <a:r>
              <a:rPr lang="en-US" baseline="0" dirty="0" smtClean="0"/>
              <a:t>four </a:t>
            </a:r>
            <a:r>
              <a:rPr lang="en-US" baseline="0" dirty="0"/>
              <a:t>things in detail, we can understand more fully how we can establish realistic and accurate targets in the coming year.</a:t>
            </a:r>
            <a:endParaRPr lang="en-US" dirty="0"/>
          </a:p>
          <a:p>
            <a:endParaRPr lang="en-US" dirty="0"/>
          </a:p>
        </p:txBody>
      </p:sp>
      <p:sp>
        <p:nvSpPr>
          <p:cNvPr id="4" name="Slide Number Placeholder 3"/>
          <p:cNvSpPr>
            <a:spLocks noGrp="1"/>
          </p:cNvSpPr>
          <p:nvPr>
            <p:ph type="sldNum" sz="quarter" idx="10"/>
          </p:nvPr>
        </p:nvSpPr>
        <p:spPr/>
        <p:txBody>
          <a:bodyPr/>
          <a:lstStyle/>
          <a:p>
            <a:fld id="{111E9C04-F757-4FA3-96DB-AB51F388F31A}" type="slidenum">
              <a:rPr lang="en-US" smtClean="0"/>
              <a:t>3</a:t>
            </a:fld>
            <a:endParaRPr lang="en-US"/>
          </a:p>
        </p:txBody>
      </p:sp>
    </p:spTree>
    <p:extLst>
      <p:ext uri="{BB962C8B-B14F-4D97-AF65-F5344CB8AC3E}">
        <p14:creationId xmlns:p14="http://schemas.microsoft.com/office/powerpoint/2010/main" val="1639402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a:t>
            </a:r>
            <a:r>
              <a:rPr lang="en-US" baseline="0" dirty="0"/>
              <a:t> how did we do? </a:t>
            </a:r>
            <a:r>
              <a:rPr lang="en-US" dirty="0"/>
              <a:t>Let’s take a look at the targets we</a:t>
            </a:r>
            <a:r>
              <a:rPr lang="en-US" baseline="0" dirty="0"/>
              <a:t> set last </a:t>
            </a:r>
            <a:r>
              <a:rPr lang="en-US" baseline="0"/>
              <a:t>year </a:t>
            </a:r>
            <a:r>
              <a:rPr lang="en-US" baseline="0" smtClean="0"/>
              <a:t>to refresh </a:t>
            </a:r>
            <a:r>
              <a:rPr lang="en-US" baseline="0" dirty="0"/>
              <a:t>our memory as move forward this year</a:t>
            </a:r>
            <a:r>
              <a:rPr lang="en-US" dirty="0"/>
              <a:t>. Remember, these are established</a:t>
            </a:r>
            <a:r>
              <a:rPr lang="en-US" baseline="0" dirty="0"/>
              <a:t> using </a:t>
            </a:r>
            <a:r>
              <a:rPr lang="en-US"/>
              <a:t>a </a:t>
            </a:r>
            <a:r>
              <a:rPr lang="en-US" smtClean="0"/>
              <a:t>5-</a:t>
            </a:r>
            <a:r>
              <a:rPr lang="en-US" baseline="0" smtClean="0"/>
              <a:t>year rolling average</a:t>
            </a:r>
            <a:r>
              <a:rPr lang="en-US" baseline="0" dirty="0"/>
              <a:t>. You can see here, the 20XX-20XX baseline performance was XX. Then, for 20XX-20XX, we set our target for XX. And finally, in the last column, </a:t>
            </a:r>
            <a:r>
              <a:rPr lang="en-US" baseline="0" dirty="0" smtClean="0"/>
              <a:t>our initial estimates indicate XX.</a:t>
            </a:r>
          </a:p>
          <a:p>
            <a:endParaRPr lang="en-US" baseline="0" dirty="0" smtClean="0"/>
          </a:p>
          <a:p>
            <a:r>
              <a:rPr lang="en-US" baseline="0" dirty="0" smtClean="0"/>
              <a:t>Keep in mind that the official assessments are being made by FHWA and won’t be finalized until Spring 2020.</a:t>
            </a:r>
            <a:endParaRPr lang="en-US" baseline="0" dirty="0"/>
          </a:p>
          <a:p>
            <a:endParaRPr lang="en-US" baseline="0" dirty="0"/>
          </a:p>
        </p:txBody>
      </p:sp>
      <p:sp>
        <p:nvSpPr>
          <p:cNvPr id="4" name="Slide Number Placeholder 3"/>
          <p:cNvSpPr>
            <a:spLocks noGrp="1"/>
          </p:cNvSpPr>
          <p:nvPr>
            <p:ph type="sldNum" sz="quarter" idx="10"/>
          </p:nvPr>
        </p:nvSpPr>
        <p:spPr/>
        <p:txBody>
          <a:bodyPr/>
          <a:lstStyle/>
          <a:p>
            <a:fld id="{111E9C04-F757-4FA3-96DB-AB51F388F31A}" type="slidenum">
              <a:rPr lang="en-US" smtClean="0"/>
              <a:t>4</a:t>
            </a:fld>
            <a:endParaRPr lang="en-US"/>
          </a:p>
        </p:txBody>
      </p:sp>
    </p:spTree>
    <p:extLst>
      <p:ext uri="{BB962C8B-B14F-4D97-AF65-F5344CB8AC3E}">
        <p14:creationId xmlns:p14="http://schemas.microsoft.com/office/powerpoint/2010/main" val="304349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ask ourselves:</a:t>
            </a:r>
          </a:p>
          <a:p>
            <a:endParaRPr lang="en-US" dirty="0"/>
          </a:p>
          <a:p>
            <a:pPr marL="228600" indent="-228600">
              <a:buAutoNum type="arabicPeriod"/>
            </a:pPr>
            <a:r>
              <a:rPr lang="en-US" baseline="0" dirty="0" smtClean="0"/>
              <a:t>Were our targets:</a:t>
            </a:r>
          </a:p>
          <a:p>
            <a:pPr marL="685800" lvl="1" indent="-228600">
              <a:buAutoNum type="arabicPeriod"/>
            </a:pPr>
            <a:r>
              <a:rPr lang="en-US" baseline="0" dirty="0" smtClean="0"/>
              <a:t>Data driven?</a:t>
            </a:r>
          </a:p>
          <a:p>
            <a:pPr marL="685800" lvl="1" indent="-228600">
              <a:buAutoNum type="arabicPeriod"/>
            </a:pPr>
            <a:r>
              <a:rPr lang="en-US" baseline="0" dirty="0" smtClean="0"/>
              <a:t>Achievable?</a:t>
            </a:r>
          </a:p>
          <a:p>
            <a:pPr marL="685800" lvl="1" indent="-228600">
              <a:buAutoNum type="arabicPeriod"/>
            </a:pPr>
            <a:r>
              <a:rPr lang="en-US" baseline="0" dirty="0" smtClean="0"/>
              <a:t>Realistic?</a:t>
            </a:r>
          </a:p>
          <a:p>
            <a:pPr marL="685800" lvl="1" indent="-228600">
              <a:buAutoNum type="arabicPeriod"/>
            </a:pPr>
            <a:r>
              <a:rPr lang="en-US" baseline="0" dirty="0" smtClean="0"/>
              <a:t>Too easy?</a:t>
            </a:r>
          </a:p>
          <a:p>
            <a:pPr marL="685800" lvl="1" indent="-228600">
              <a:buAutoNum type="arabicPeriod"/>
            </a:pPr>
            <a:r>
              <a:rPr lang="en-US" baseline="0" dirty="0" smtClean="0"/>
              <a:t>Too aggressive?</a:t>
            </a:r>
          </a:p>
          <a:p>
            <a:pPr marL="685800" lvl="1" indent="-228600">
              <a:buAutoNum type="arabicPeriod"/>
            </a:pPr>
            <a:r>
              <a:rPr lang="en-US" baseline="0" dirty="0" smtClean="0"/>
              <a:t>Did we account for and quantify external factors in our target setting methodology?</a:t>
            </a:r>
          </a:p>
          <a:p>
            <a:pPr marL="228600" indent="-228600">
              <a:buAutoNum type="arabicPeriod"/>
            </a:pPr>
            <a:r>
              <a:rPr lang="en-US" baseline="0" dirty="0" smtClean="0"/>
              <a:t>Has </a:t>
            </a:r>
            <a:r>
              <a:rPr lang="en-US" baseline="0" dirty="0"/>
              <a:t>the “state of the State” changed much since this time last year? If so, what has changed and how do we capture that?</a:t>
            </a:r>
          </a:p>
          <a:p>
            <a:pPr marL="228600" indent="-228600">
              <a:buAutoNum type="arabicPeriod"/>
            </a:pPr>
            <a:r>
              <a:rPr lang="en-US" baseline="0" dirty="0"/>
              <a:t>Did we involve those who can affect or who are affected by target achievement?</a:t>
            </a:r>
          </a:p>
          <a:p>
            <a:pPr marL="228600" indent="-228600">
              <a:buAutoNum type="arabicPeriod"/>
            </a:pPr>
            <a:r>
              <a:rPr lang="en-US" baseline="0" dirty="0"/>
              <a:t>Do we have room for improvement? Which targets were “</a:t>
            </a:r>
            <a:r>
              <a:rPr lang="en-US" baseline="0"/>
              <a:t>close </a:t>
            </a:r>
            <a:r>
              <a:rPr lang="en-US" baseline="0" smtClean="0"/>
              <a:t>calls,” </a:t>
            </a:r>
            <a:r>
              <a:rPr lang="en-US" baseline="0" dirty="0"/>
              <a:t>if any? Why?</a:t>
            </a:r>
            <a:endParaRPr lang="en-US" dirty="0"/>
          </a:p>
        </p:txBody>
      </p:sp>
      <p:sp>
        <p:nvSpPr>
          <p:cNvPr id="4" name="Slide Number Placeholder 3"/>
          <p:cNvSpPr>
            <a:spLocks noGrp="1"/>
          </p:cNvSpPr>
          <p:nvPr>
            <p:ph type="sldNum" sz="quarter" idx="10"/>
          </p:nvPr>
        </p:nvSpPr>
        <p:spPr/>
        <p:txBody>
          <a:bodyPr/>
          <a:lstStyle/>
          <a:p>
            <a:fld id="{111E9C04-F757-4FA3-96DB-AB51F388F31A}" type="slidenum">
              <a:rPr lang="en-US" smtClean="0"/>
              <a:t>5</a:t>
            </a:fld>
            <a:endParaRPr lang="en-US"/>
          </a:p>
        </p:txBody>
      </p:sp>
    </p:spTree>
    <p:extLst>
      <p:ext uri="{BB962C8B-B14F-4D97-AF65-F5344CB8AC3E}">
        <p14:creationId xmlns:p14="http://schemas.microsoft.com/office/powerpoint/2010/main" val="23577635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we did not meet at</a:t>
            </a:r>
            <a:r>
              <a:rPr lang="en-US" baseline="0" dirty="0"/>
              <a:t> least 4 of 5 of our targets, and we did not make significant progress (better than baseline performance). That means our we are required to develop an HSIP Implementation Plan and use HSIP obligation authority. But first, we need to gather some information.</a:t>
            </a:r>
          </a:p>
          <a:p>
            <a:endParaRPr lang="en-US" dirty="0"/>
          </a:p>
          <a:p>
            <a:r>
              <a:rPr lang="en-US" dirty="0" smtClean="0"/>
              <a:t>Let’s </a:t>
            </a:r>
            <a:r>
              <a:rPr lang="en-US" dirty="0"/>
              <a:t>ask ourselves:</a:t>
            </a:r>
          </a:p>
          <a:p>
            <a:endParaRPr lang="en-US" dirty="0"/>
          </a:p>
          <a:p>
            <a:pPr marL="228600" indent="-228600">
              <a:buAutoNum type="arabicPeriod"/>
            </a:pPr>
            <a:r>
              <a:rPr lang="en-US" baseline="0" dirty="0"/>
              <a:t>Which measures did we not meet? Do we know what may have contributed to that?</a:t>
            </a:r>
          </a:p>
          <a:p>
            <a:pPr marL="228600" indent="-228600">
              <a:buAutoNum type="arabicPeriod"/>
            </a:pPr>
            <a:r>
              <a:rPr lang="en-US" baseline="0" dirty="0"/>
              <a:t>Has the “state of the State” changed much since this time last year? If so, what has changed and how do we capture that?</a:t>
            </a:r>
          </a:p>
          <a:p>
            <a:pPr marL="228600" indent="-228600">
              <a:buAutoNum type="arabicPeriod"/>
            </a:pPr>
            <a:r>
              <a:rPr lang="en-US" baseline="0" dirty="0"/>
              <a:t>Did we involve those who can affect or who are affected by target achievement?</a:t>
            </a:r>
          </a:p>
          <a:p>
            <a:pPr marL="228600" indent="-228600">
              <a:buAutoNum type="arabicPeriod"/>
            </a:pPr>
            <a:r>
              <a:rPr lang="en-US" baseline="0" dirty="0"/>
              <a:t>Which targets, if any, did we meet? And what can we learn from those?</a:t>
            </a:r>
          </a:p>
          <a:p>
            <a:pPr marL="228600" indent="-228600">
              <a:buAutoNum type="arabicPeriod"/>
            </a:pPr>
            <a:r>
              <a:rPr lang="en-US" baseline="0" dirty="0"/>
              <a:t>Did we put all possible resources toward target achievement or did we leave money on the table?</a:t>
            </a:r>
            <a:endParaRPr lang="en-US" dirty="0"/>
          </a:p>
        </p:txBody>
      </p:sp>
      <p:sp>
        <p:nvSpPr>
          <p:cNvPr id="4" name="Slide Number Placeholder 3"/>
          <p:cNvSpPr>
            <a:spLocks noGrp="1"/>
          </p:cNvSpPr>
          <p:nvPr>
            <p:ph type="sldNum" sz="quarter" idx="10"/>
          </p:nvPr>
        </p:nvSpPr>
        <p:spPr/>
        <p:txBody>
          <a:bodyPr/>
          <a:lstStyle/>
          <a:p>
            <a:fld id="{111E9C04-F757-4FA3-96DB-AB51F388F31A}" type="slidenum">
              <a:rPr lang="en-US" smtClean="0"/>
              <a:t>6</a:t>
            </a:fld>
            <a:endParaRPr lang="en-US"/>
          </a:p>
        </p:txBody>
      </p:sp>
    </p:spTree>
    <p:extLst>
      <p:ext uri="{BB962C8B-B14F-4D97-AF65-F5344CB8AC3E}">
        <p14:creationId xmlns:p14="http://schemas.microsoft.com/office/powerpoint/2010/main" val="4292117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revisiting last year’s progress and</a:t>
            </a:r>
            <a:r>
              <a:rPr lang="en-US" baseline="0" dirty="0"/>
              <a:t> process, let’s define our steps for this year‘s process. (Use this slide to brainstorm)</a:t>
            </a:r>
            <a:endParaRPr lang="en-US" dirty="0"/>
          </a:p>
        </p:txBody>
      </p:sp>
      <p:sp>
        <p:nvSpPr>
          <p:cNvPr id="4" name="Slide Number Placeholder 3"/>
          <p:cNvSpPr>
            <a:spLocks noGrp="1"/>
          </p:cNvSpPr>
          <p:nvPr>
            <p:ph type="sldNum" sz="quarter" idx="10"/>
          </p:nvPr>
        </p:nvSpPr>
        <p:spPr/>
        <p:txBody>
          <a:bodyPr/>
          <a:lstStyle/>
          <a:p>
            <a:fld id="{111E9C04-F757-4FA3-96DB-AB51F388F31A}" type="slidenum">
              <a:rPr lang="en-US" smtClean="0"/>
              <a:t>7</a:t>
            </a:fld>
            <a:endParaRPr lang="en-US"/>
          </a:p>
        </p:txBody>
      </p:sp>
    </p:spTree>
    <p:extLst>
      <p:ext uri="{BB962C8B-B14F-4D97-AF65-F5344CB8AC3E}">
        <p14:creationId xmlns:p14="http://schemas.microsoft.com/office/powerpoint/2010/main" val="2761063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(Use this slide to brainstorm)</a:t>
            </a:r>
            <a:endParaRPr lang="en-US" dirty="0"/>
          </a:p>
        </p:txBody>
      </p:sp>
      <p:sp>
        <p:nvSpPr>
          <p:cNvPr id="4" name="Slide Number Placeholder 3"/>
          <p:cNvSpPr>
            <a:spLocks noGrp="1"/>
          </p:cNvSpPr>
          <p:nvPr>
            <p:ph type="sldNum" sz="quarter" idx="10"/>
          </p:nvPr>
        </p:nvSpPr>
        <p:spPr/>
        <p:txBody>
          <a:bodyPr/>
          <a:lstStyle/>
          <a:p>
            <a:fld id="{111E9C04-F757-4FA3-96DB-AB51F388F31A}" type="slidenum">
              <a:rPr lang="en-US" smtClean="0"/>
              <a:t>8</a:t>
            </a:fld>
            <a:endParaRPr lang="en-US"/>
          </a:p>
        </p:txBody>
      </p:sp>
    </p:spTree>
    <p:extLst>
      <p:ext uri="{BB962C8B-B14F-4D97-AF65-F5344CB8AC3E}">
        <p14:creationId xmlns:p14="http://schemas.microsoft.com/office/powerpoint/2010/main" val="1096536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How do</a:t>
            </a:r>
            <a:r>
              <a:rPr lang="en-US" baseline="0" dirty="0" smtClean="0"/>
              <a:t> we want to </a:t>
            </a:r>
            <a:r>
              <a:rPr lang="en-US" dirty="0" smtClean="0"/>
              <a:t>communicate rising targets or increasing trends? There are generally two</a:t>
            </a:r>
            <a:r>
              <a:rPr lang="en-US" baseline="0" dirty="0" smtClean="0"/>
              <a:t> schools of thought:</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1" baseline="0" dirty="0" smtClean="0"/>
              <a:t>Align targets with rising fatalities. </a:t>
            </a:r>
            <a:r>
              <a:rPr lang="en-US" baseline="0" dirty="0" smtClean="0"/>
              <a:t>Increasing targets provides opportunity for stakeholders to determine solutions.</a:t>
            </a:r>
            <a:r>
              <a:rPr lang="en-US" dirty="0" smtClean="0"/>
              <a:t> This message allows States to frame the issue to stakeholders and the public and explore potential solutions together.</a:t>
            </a:r>
            <a:endParaRPr lang="en-US" baseline="0" dirty="0" smtClean="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1" baseline="0" dirty="0" smtClean="0"/>
              <a:t>Maintain a steadily declining target or show one that is treading water, but do not set a target higher than baseline.</a:t>
            </a:r>
            <a:r>
              <a:rPr lang="en-US" dirty="0" smtClean="0"/>
              <a:t> Depending on the safety culture and climate within the agency and State at large, this message may allow States to explore additional resources to use for,</a:t>
            </a:r>
            <a:r>
              <a:rPr lang="en-US" baseline="0" dirty="0" smtClean="0"/>
              <a:t> in fact, reversing a climbing trend.</a:t>
            </a:r>
            <a:endParaRPr lang="en-US" dirty="0" smtClean="0"/>
          </a:p>
          <a:p>
            <a:pPr marL="228600" indent="-228600">
              <a:buAutoNum type="arabicPeriod"/>
            </a:pPr>
            <a:endParaRPr lang="en-US" baseline="0" dirty="0" smtClean="0"/>
          </a:p>
          <a:p>
            <a:pPr marL="0" indent="0">
              <a:buNone/>
            </a:pPr>
            <a:r>
              <a:rPr lang="en-US" baseline="0" dirty="0" smtClean="0"/>
              <a:t>There is no “right” answer; States understand their constituents and safety climate best. Whichever message is selected, be consistent in how the message is framed and delivered.</a:t>
            </a:r>
            <a:endParaRPr lang="en-US" dirty="0" smtClean="0"/>
          </a:p>
        </p:txBody>
      </p:sp>
      <p:sp>
        <p:nvSpPr>
          <p:cNvPr id="4" name="Slide Number Placeholder 3"/>
          <p:cNvSpPr>
            <a:spLocks noGrp="1"/>
          </p:cNvSpPr>
          <p:nvPr>
            <p:ph type="sldNum" sz="quarter" idx="10"/>
          </p:nvPr>
        </p:nvSpPr>
        <p:spPr/>
        <p:txBody>
          <a:bodyPr/>
          <a:lstStyle/>
          <a:p>
            <a:fld id="{111E9C04-F757-4FA3-96DB-AB51F388F31A}" type="slidenum">
              <a:rPr lang="en-US" smtClean="0"/>
              <a:t>9</a:t>
            </a:fld>
            <a:endParaRPr lang="en-US"/>
          </a:p>
        </p:txBody>
      </p:sp>
    </p:spTree>
    <p:extLst>
      <p:ext uri="{BB962C8B-B14F-4D97-AF65-F5344CB8AC3E}">
        <p14:creationId xmlns:p14="http://schemas.microsoft.com/office/powerpoint/2010/main" val="3370736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D12985A-93CF-4D14-B948-04A597D2908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00B55-CC82-48FE-B027-BBFD7705D3B1}" type="slidenum">
              <a:rPr lang="en-US" smtClean="0"/>
              <a:t>‹#›</a:t>
            </a:fld>
            <a:endParaRPr lang="en-US"/>
          </a:p>
        </p:txBody>
      </p:sp>
    </p:spTree>
    <p:extLst>
      <p:ext uri="{BB962C8B-B14F-4D97-AF65-F5344CB8AC3E}">
        <p14:creationId xmlns:p14="http://schemas.microsoft.com/office/powerpoint/2010/main" val="1036469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12985A-93CF-4D14-B948-04A597D2908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00B55-CC82-48FE-B027-BBFD7705D3B1}" type="slidenum">
              <a:rPr lang="en-US" smtClean="0"/>
              <a:t>‹#›</a:t>
            </a:fld>
            <a:endParaRPr lang="en-US"/>
          </a:p>
        </p:txBody>
      </p:sp>
    </p:spTree>
    <p:extLst>
      <p:ext uri="{BB962C8B-B14F-4D97-AF65-F5344CB8AC3E}">
        <p14:creationId xmlns:p14="http://schemas.microsoft.com/office/powerpoint/2010/main" val="627611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12985A-93CF-4D14-B948-04A597D2908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00B55-CC82-48FE-B027-BBFD7705D3B1}" type="slidenum">
              <a:rPr lang="en-US" smtClean="0"/>
              <a:t>‹#›</a:t>
            </a:fld>
            <a:endParaRPr lang="en-US"/>
          </a:p>
        </p:txBody>
      </p:sp>
    </p:spTree>
    <p:extLst>
      <p:ext uri="{BB962C8B-B14F-4D97-AF65-F5344CB8AC3E}">
        <p14:creationId xmlns:p14="http://schemas.microsoft.com/office/powerpoint/2010/main" val="1789052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12985A-93CF-4D14-B948-04A597D2908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00B55-CC82-48FE-B027-BBFD7705D3B1}" type="slidenum">
              <a:rPr lang="en-US" smtClean="0"/>
              <a:t>‹#›</a:t>
            </a:fld>
            <a:endParaRPr lang="en-US"/>
          </a:p>
        </p:txBody>
      </p:sp>
    </p:spTree>
    <p:extLst>
      <p:ext uri="{BB962C8B-B14F-4D97-AF65-F5344CB8AC3E}">
        <p14:creationId xmlns:p14="http://schemas.microsoft.com/office/powerpoint/2010/main" val="4053128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12985A-93CF-4D14-B948-04A597D2908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00B55-CC82-48FE-B027-BBFD7705D3B1}" type="slidenum">
              <a:rPr lang="en-US" smtClean="0"/>
              <a:t>‹#›</a:t>
            </a:fld>
            <a:endParaRPr lang="en-US"/>
          </a:p>
        </p:txBody>
      </p:sp>
    </p:spTree>
    <p:extLst>
      <p:ext uri="{BB962C8B-B14F-4D97-AF65-F5344CB8AC3E}">
        <p14:creationId xmlns:p14="http://schemas.microsoft.com/office/powerpoint/2010/main" val="209325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D12985A-93CF-4D14-B948-04A597D2908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00B55-CC82-48FE-B027-BBFD7705D3B1}" type="slidenum">
              <a:rPr lang="en-US" smtClean="0"/>
              <a:t>‹#›</a:t>
            </a:fld>
            <a:endParaRPr lang="en-US"/>
          </a:p>
        </p:txBody>
      </p:sp>
    </p:spTree>
    <p:extLst>
      <p:ext uri="{BB962C8B-B14F-4D97-AF65-F5344CB8AC3E}">
        <p14:creationId xmlns:p14="http://schemas.microsoft.com/office/powerpoint/2010/main" val="1397905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D12985A-93CF-4D14-B948-04A597D2908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E00B55-CC82-48FE-B027-BBFD7705D3B1}" type="slidenum">
              <a:rPr lang="en-US" smtClean="0"/>
              <a:t>‹#›</a:t>
            </a:fld>
            <a:endParaRPr lang="en-US"/>
          </a:p>
        </p:txBody>
      </p:sp>
    </p:spTree>
    <p:extLst>
      <p:ext uri="{BB962C8B-B14F-4D97-AF65-F5344CB8AC3E}">
        <p14:creationId xmlns:p14="http://schemas.microsoft.com/office/powerpoint/2010/main" val="1288229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D12985A-93CF-4D14-B948-04A597D2908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E00B55-CC82-48FE-B027-BBFD7705D3B1}" type="slidenum">
              <a:rPr lang="en-US" smtClean="0"/>
              <a:t>‹#›</a:t>
            </a:fld>
            <a:endParaRPr lang="en-US"/>
          </a:p>
        </p:txBody>
      </p:sp>
    </p:spTree>
    <p:extLst>
      <p:ext uri="{BB962C8B-B14F-4D97-AF65-F5344CB8AC3E}">
        <p14:creationId xmlns:p14="http://schemas.microsoft.com/office/powerpoint/2010/main" val="4290611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12985A-93CF-4D14-B948-04A597D2908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E00B55-CC82-48FE-B027-BBFD7705D3B1}" type="slidenum">
              <a:rPr lang="en-US" smtClean="0"/>
              <a:t>‹#›</a:t>
            </a:fld>
            <a:endParaRPr lang="en-US"/>
          </a:p>
        </p:txBody>
      </p:sp>
    </p:spTree>
    <p:extLst>
      <p:ext uri="{BB962C8B-B14F-4D97-AF65-F5344CB8AC3E}">
        <p14:creationId xmlns:p14="http://schemas.microsoft.com/office/powerpoint/2010/main" val="3141972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D12985A-93CF-4D14-B948-04A597D2908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00B55-CC82-48FE-B027-BBFD7705D3B1}" type="slidenum">
              <a:rPr lang="en-US" smtClean="0"/>
              <a:t>‹#›</a:t>
            </a:fld>
            <a:endParaRPr lang="en-US"/>
          </a:p>
        </p:txBody>
      </p:sp>
    </p:spTree>
    <p:extLst>
      <p:ext uri="{BB962C8B-B14F-4D97-AF65-F5344CB8AC3E}">
        <p14:creationId xmlns:p14="http://schemas.microsoft.com/office/powerpoint/2010/main" val="3863567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D12985A-93CF-4D14-B948-04A597D2908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00B55-CC82-48FE-B027-BBFD7705D3B1}" type="slidenum">
              <a:rPr lang="en-US" smtClean="0"/>
              <a:t>‹#›</a:t>
            </a:fld>
            <a:endParaRPr lang="en-US"/>
          </a:p>
        </p:txBody>
      </p:sp>
    </p:spTree>
    <p:extLst>
      <p:ext uri="{BB962C8B-B14F-4D97-AF65-F5344CB8AC3E}">
        <p14:creationId xmlns:p14="http://schemas.microsoft.com/office/powerpoint/2010/main" val="1482720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12985A-93CF-4D14-B948-04A597D2908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E00B55-CC82-48FE-B027-BBFD7705D3B1}" type="slidenum">
              <a:rPr lang="en-US" smtClean="0"/>
              <a:t>‹#›</a:t>
            </a:fld>
            <a:endParaRPr lang="en-US"/>
          </a:p>
        </p:txBody>
      </p:sp>
    </p:spTree>
    <p:extLst>
      <p:ext uri="{BB962C8B-B14F-4D97-AF65-F5344CB8AC3E}">
        <p14:creationId xmlns:p14="http://schemas.microsoft.com/office/powerpoint/2010/main" val="1874695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Safety Performance Management Target Setting</a:t>
            </a:r>
          </a:p>
        </p:txBody>
      </p:sp>
      <p:sp>
        <p:nvSpPr>
          <p:cNvPr id="3" name="Subtitle 2"/>
          <p:cNvSpPr>
            <a:spLocks noGrp="1"/>
          </p:cNvSpPr>
          <p:nvPr>
            <p:ph type="subTitle" idx="1"/>
          </p:nvPr>
        </p:nvSpPr>
        <p:spPr/>
        <p:txBody>
          <a:bodyPr/>
          <a:lstStyle/>
          <a:p>
            <a:endParaRPr lang="en-US" dirty="0"/>
          </a:p>
        </p:txBody>
      </p:sp>
      <p:pic>
        <p:nvPicPr>
          <p:cNvPr id="4" name="Picture 2" descr="Target Setting Resources Symb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0268" y="3890962"/>
            <a:ext cx="3324225" cy="2733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7877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390875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It’s time to revisit </a:t>
            </a:r>
            <a:br>
              <a:rPr lang="en-US" dirty="0"/>
            </a:br>
            <a:r>
              <a:rPr lang="en-US" i="1" dirty="0"/>
              <a:t>Safety Performance Measures</a:t>
            </a:r>
          </a:p>
        </p:txBody>
      </p:sp>
      <p:sp>
        <p:nvSpPr>
          <p:cNvPr id="3" name="Content Placeholder 2"/>
          <p:cNvSpPr>
            <a:spLocks noGrp="1"/>
          </p:cNvSpPr>
          <p:nvPr>
            <p:ph idx="1"/>
          </p:nvPr>
        </p:nvSpPr>
        <p:spPr/>
        <p:txBody>
          <a:bodyPr/>
          <a:lstStyle/>
          <a:p>
            <a:pPr marL="0" indent="0">
              <a:buNone/>
            </a:pPr>
            <a:r>
              <a:rPr lang="en-US" dirty="0"/>
              <a:t>The Safety PM Final Rule* requires that State DOTs and MPOs establish targets for each of these five safety performance measures: </a:t>
            </a:r>
          </a:p>
          <a:p>
            <a:pPr marL="971550" lvl="1" indent="-514350">
              <a:buFont typeface="+mj-lt"/>
              <a:buAutoNum type="arabicPeriod"/>
            </a:pPr>
            <a:r>
              <a:rPr lang="en-US" sz="2800" dirty="0"/>
              <a:t>Number </a:t>
            </a:r>
            <a:r>
              <a:rPr lang="en-US" sz="2800"/>
              <a:t>of fatalities.</a:t>
            </a:r>
            <a:endParaRPr lang="en-US" sz="2800" dirty="0"/>
          </a:p>
          <a:p>
            <a:pPr marL="971550" lvl="1" indent="-514350">
              <a:buFont typeface="+mj-lt"/>
              <a:buAutoNum type="arabicPeriod"/>
            </a:pPr>
            <a:r>
              <a:rPr lang="en-US" sz="2800" dirty="0"/>
              <a:t>Rate </a:t>
            </a:r>
            <a:r>
              <a:rPr lang="en-US" sz="2800"/>
              <a:t>of fatalities </a:t>
            </a:r>
            <a:r>
              <a:rPr lang="en-US" sz="2800" dirty="0"/>
              <a:t>per 100 </a:t>
            </a:r>
            <a:r>
              <a:rPr lang="en-US" sz="2800"/>
              <a:t>million vehicle miles traveled (VMT). </a:t>
            </a:r>
            <a:endParaRPr lang="en-US" dirty="0"/>
          </a:p>
          <a:p>
            <a:pPr marL="971550" lvl="1" indent="-514350">
              <a:buFont typeface="+mj-lt"/>
              <a:buAutoNum type="arabicPeriod"/>
            </a:pPr>
            <a:r>
              <a:rPr lang="en-US" sz="2800" dirty="0"/>
              <a:t>Number </a:t>
            </a:r>
            <a:r>
              <a:rPr lang="en-US" sz="2800"/>
              <a:t>of serious injuries.</a:t>
            </a:r>
            <a:endParaRPr lang="en-US" sz="2800" dirty="0"/>
          </a:p>
          <a:p>
            <a:pPr marL="971550" lvl="1" indent="-514350">
              <a:buFont typeface="+mj-lt"/>
              <a:buAutoNum type="arabicPeriod"/>
            </a:pPr>
            <a:r>
              <a:rPr lang="en-US" sz="2800" dirty="0"/>
              <a:t>Rate </a:t>
            </a:r>
            <a:r>
              <a:rPr lang="en-US" sz="2800"/>
              <a:t>of serious injuries </a:t>
            </a:r>
            <a:r>
              <a:rPr lang="en-US" sz="2800" dirty="0"/>
              <a:t>per 100 million VMT.</a:t>
            </a:r>
          </a:p>
          <a:p>
            <a:pPr marL="971550" lvl="1" indent="-514350">
              <a:buFont typeface="+mj-lt"/>
              <a:buAutoNum type="arabicPeriod"/>
            </a:pPr>
            <a:r>
              <a:rPr lang="en-US" sz="2800" dirty="0"/>
              <a:t>Number </a:t>
            </a:r>
            <a:r>
              <a:rPr lang="en-US" sz="2800"/>
              <a:t>of non-motorized fatalities plus non-motorized serious injuries.</a:t>
            </a:r>
            <a:endParaRPr lang="en-US" sz="2800" dirty="0"/>
          </a:p>
          <a:p>
            <a:pPr marL="0" indent="0">
              <a:buNone/>
            </a:pPr>
            <a:endParaRPr lang="en-US" dirty="0"/>
          </a:p>
        </p:txBody>
      </p:sp>
      <p:sp>
        <p:nvSpPr>
          <p:cNvPr id="4" name="TextBox 3"/>
          <p:cNvSpPr txBox="1"/>
          <p:nvPr/>
        </p:nvSpPr>
        <p:spPr>
          <a:xfrm>
            <a:off x="979336" y="5929265"/>
            <a:ext cx="10233329" cy="523220"/>
          </a:xfrm>
          <a:prstGeom prst="rect">
            <a:avLst/>
          </a:prstGeom>
          <a:noFill/>
          <a:ln>
            <a:noFill/>
          </a:ln>
        </p:spPr>
        <p:txBody>
          <a:bodyPr wrap="square" rtlCol="0">
            <a:spAutoFit/>
          </a:bodyPr>
          <a:lstStyle/>
          <a:p>
            <a:r>
              <a:rPr lang="en-US" sz="1400" dirty="0"/>
              <a:t>*The Safety PM Final Rule adds Part 490 to title 23 of the Code of Federal Regulations to implement the performance management requirements in 23 U.S.C. 150.</a:t>
            </a:r>
            <a:endParaRPr lang="en-US" sz="1400" b="1" dirty="0"/>
          </a:p>
        </p:txBody>
      </p:sp>
      <p:cxnSp>
        <p:nvCxnSpPr>
          <p:cNvPr id="5" name="Straight Connector 4"/>
          <p:cNvCxnSpPr/>
          <p:nvPr/>
        </p:nvCxnSpPr>
        <p:spPr>
          <a:xfrm>
            <a:off x="973394" y="5909187"/>
            <a:ext cx="341179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4773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7628" y="402195"/>
            <a:ext cx="10515600" cy="1325563"/>
          </a:xfrm>
        </p:spPr>
        <p:txBody>
          <a:bodyPr/>
          <a:lstStyle/>
          <a:p>
            <a:r>
              <a:rPr lang="en-US" dirty="0"/>
              <a:t>Setting Safety Performance Targets – Recap</a:t>
            </a:r>
          </a:p>
        </p:txBody>
      </p:sp>
      <p:sp>
        <p:nvSpPr>
          <p:cNvPr id="3" name="Content Placeholder 2"/>
          <p:cNvSpPr>
            <a:spLocks noGrp="1"/>
          </p:cNvSpPr>
          <p:nvPr>
            <p:ph idx="1"/>
          </p:nvPr>
        </p:nvSpPr>
        <p:spPr>
          <a:xfrm>
            <a:off x="838200" y="1825625"/>
            <a:ext cx="8854440" cy="4351338"/>
          </a:xfrm>
        </p:spPr>
        <p:txBody>
          <a:bodyPr/>
          <a:lstStyle/>
          <a:p>
            <a:r>
              <a:rPr lang="en-US" dirty="0"/>
              <a:t>Last year’s performance story included:</a:t>
            </a:r>
          </a:p>
          <a:p>
            <a:pPr lvl="1"/>
            <a:r>
              <a:rPr lang="en-US" dirty="0">
                <a:solidFill>
                  <a:srgbClr val="FF0000"/>
                </a:solidFill>
              </a:rPr>
              <a:t>[List who was consulted during the setting process and the forums used to discuss and vet preliminary targets]</a:t>
            </a:r>
          </a:p>
          <a:p>
            <a:pPr lvl="1"/>
            <a:r>
              <a:rPr lang="en-US" dirty="0">
                <a:solidFill>
                  <a:srgbClr val="FF0000"/>
                </a:solidFill>
              </a:rPr>
              <a:t>[List the data used to determine targets]</a:t>
            </a:r>
          </a:p>
          <a:p>
            <a:pPr lvl="1"/>
            <a:r>
              <a:rPr lang="en-US" dirty="0">
                <a:solidFill>
                  <a:srgbClr val="FF0000"/>
                </a:solidFill>
              </a:rPr>
              <a:t>[List assumptions made</a:t>
            </a:r>
            <a:r>
              <a:rPr lang="en-US" dirty="0" smtClean="0">
                <a:solidFill>
                  <a:srgbClr val="FF0000"/>
                </a:solidFill>
              </a:rPr>
              <a:t>]</a:t>
            </a:r>
          </a:p>
          <a:p>
            <a:pPr lvl="1"/>
            <a:r>
              <a:rPr lang="en-US" dirty="0" smtClean="0">
                <a:solidFill>
                  <a:srgbClr val="FF0000"/>
                </a:solidFill>
              </a:rPr>
              <a:t>[Describe how planned improvements and the current application of HSIP resources were reviewed]</a:t>
            </a:r>
            <a:endParaRPr lang="en-US" dirty="0">
              <a:solidFill>
                <a:srgbClr val="FF0000"/>
              </a:solidFill>
            </a:endParaRPr>
          </a:p>
          <a:p>
            <a:pPr lvl="1"/>
            <a:endParaRPr lang="en-US" dirty="0">
              <a:solidFill>
                <a:srgbClr val="FF0000"/>
              </a:solidFill>
            </a:endParaRPr>
          </a:p>
          <a:p>
            <a:pPr marL="0" indent="0">
              <a:buNone/>
            </a:pP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81250" y="3799846"/>
            <a:ext cx="2524354" cy="2317619"/>
          </a:xfrm>
          <a:prstGeom prst="rect">
            <a:avLst/>
          </a:prstGeom>
        </p:spPr>
      </p:pic>
    </p:spTree>
    <p:extLst>
      <p:ext uri="{BB962C8B-B14F-4D97-AF65-F5344CB8AC3E}">
        <p14:creationId xmlns:p14="http://schemas.microsoft.com/office/powerpoint/2010/main" val="3744553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did we measure up?</a:t>
            </a:r>
          </a:p>
        </p:txBody>
      </p:sp>
      <p:sp>
        <p:nvSpPr>
          <p:cNvPr id="3" name="Content Placeholder 2"/>
          <p:cNvSpPr>
            <a:spLocks noGrp="1"/>
          </p:cNvSpPr>
          <p:nvPr>
            <p:ph idx="1"/>
          </p:nvPr>
        </p:nvSpPr>
        <p:spPr>
          <a:xfrm>
            <a:off x="838200" y="2295888"/>
            <a:ext cx="10515600" cy="4351338"/>
          </a:xfrm>
        </p:spPr>
        <p:txBody>
          <a:bodyPr/>
          <a:lstStyle/>
          <a:p>
            <a:endParaRPr lang="en-US" dirty="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969101369"/>
              </p:ext>
            </p:extLst>
          </p:nvPr>
        </p:nvGraphicFramePr>
        <p:xfrm>
          <a:off x="516946" y="2185557"/>
          <a:ext cx="10541253" cy="2484120"/>
        </p:xfrm>
        <a:graphic>
          <a:graphicData uri="http://schemas.openxmlformats.org/drawingml/2006/table">
            <a:tbl>
              <a:tblPr firstRow="1" bandRow="1">
                <a:tableStyleId>{85BE263C-DBD7-4A20-BB59-AAB30ACAA65A}</a:tableStyleId>
              </a:tblPr>
              <a:tblGrid>
                <a:gridCol w="2134814"/>
                <a:gridCol w="1319349"/>
                <a:gridCol w="1120932"/>
                <a:gridCol w="1660247"/>
                <a:gridCol w="1490833"/>
                <a:gridCol w="2815078"/>
              </a:tblGrid>
              <a:tr h="370840">
                <a:tc>
                  <a:txBody>
                    <a:bodyPr/>
                    <a:lstStyle/>
                    <a:p>
                      <a:endParaRPr lang="en-US" dirty="0"/>
                    </a:p>
                  </a:txBody>
                  <a:tcPr>
                    <a:lnR w="12700" cap="flat" cmpd="sng" algn="ctr">
                      <a:solidFill>
                        <a:schemeClr val="tx1"/>
                      </a:solidFill>
                      <a:prstDash val="solid"/>
                      <a:round/>
                      <a:headEnd type="none" w="med" len="med"/>
                      <a:tailEnd type="none" w="med" len="med"/>
                    </a:lnR>
                  </a:tcPr>
                </a:tc>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smtClean="0">
                          <a:effectLst/>
                        </a:rPr>
                        <a:t>Performance Measure</a:t>
                      </a:r>
                      <a:endParaRPr lang="en-US" sz="2400" dirty="0"/>
                    </a:p>
                  </a:txBody>
                  <a:tcPr>
                    <a:lnL w="12700" cap="flat" cmpd="sng" algn="ctr">
                      <a:solidFill>
                        <a:schemeClr val="tx1"/>
                      </a:solidFill>
                      <a:prstDash val="solid"/>
                      <a:round/>
                      <a:headEnd type="none" w="med" len="med"/>
                      <a:tailEnd type="none" w="med" len="med"/>
                    </a:ln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b="1" dirty="0" smtClean="0"/>
                        <a:t>Performance </a:t>
                      </a:r>
                    </a:p>
                    <a:p>
                      <a:pPr algn="ctr"/>
                      <a:r>
                        <a:rPr lang="en-US" b="1" dirty="0" smtClean="0"/>
                        <a:t>(5-year rolling avg.)</a:t>
                      </a:r>
                      <a:endParaRPr lang="en-US" b="1" dirty="0"/>
                    </a:p>
                  </a:txBody>
                  <a:tcPr anchor="b">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effectLst/>
                        </a:rPr>
                        <a:t>Number of Fatalities</a:t>
                      </a:r>
                      <a:endParaRPr lang="en-US" sz="18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effectLst/>
                        </a:rPr>
                        <a:t>Fatality</a:t>
                      </a:r>
                      <a:r>
                        <a:rPr lang="en-US" sz="1800" baseline="0" dirty="0" smtClean="0">
                          <a:effectLst/>
                        </a:rPr>
                        <a:t> Rate</a:t>
                      </a:r>
                      <a:endParaRPr lang="en-US" sz="18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effectLst/>
                        </a:rPr>
                        <a:t>Number of Serious Injuries</a:t>
                      </a:r>
                      <a:endParaRPr lang="en-US" sz="18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effectLst/>
                        </a:rPr>
                        <a:t>Serious Injury</a:t>
                      </a:r>
                      <a:r>
                        <a:rPr lang="en-US" sz="1800" baseline="0" dirty="0" smtClean="0">
                          <a:effectLst/>
                        </a:rPr>
                        <a:t> </a:t>
                      </a:r>
                      <a:r>
                        <a:rPr lang="en-US" sz="1800" dirty="0" smtClean="0">
                          <a:effectLst/>
                        </a:rPr>
                        <a:t>Rate</a:t>
                      </a:r>
                      <a:endParaRPr lang="en-US" sz="18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effectLst/>
                        </a:rPr>
                        <a:t>Number of Non-motorized Fatalities and Serious Injuries</a:t>
                      </a:r>
                      <a:endParaRPr lang="en-US" sz="18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nchor="ctr"/>
                </a:tc>
              </a:tr>
              <a:tr h="370840">
                <a:tc>
                  <a:txBody>
                    <a:bodyPr/>
                    <a:lstStyle/>
                    <a:p>
                      <a:r>
                        <a:rPr lang="en-US" dirty="0" smtClean="0"/>
                        <a:t>Baseline</a:t>
                      </a:r>
                      <a:endParaRPr lang="en-US" dirty="0"/>
                    </a:p>
                  </a:txBody>
                  <a:tcPr>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70840">
                <a:tc>
                  <a:txBody>
                    <a:bodyPr/>
                    <a:lstStyle/>
                    <a:p>
                      <a:r>
                        <a:rPr lang="en-US" dirty="0" smtClean="0"/>
                        <a:t>Target</a:t>
                      </a:r>
                      <a:endParaRPr lang="en-US" dirty="0"/>
                    </a:p>
                  </a:txBody>
                  <a:tcPr>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r h="370840">
                <a:tc>
                  <a:txBody>
                    <a:bodyPr/>
                    <a:lstStyle/>
                    <a:p>
                      <a:r>
                        <a:rPr lang="en-US" dirty="0" smtClean="0"/>
                        <a:t>Estimated</a:t>
                      </a:r>
                      <a:endParaRPr lang="en-US" dirty="0"/>
                    </a:p>
                  </a:txBody>
                  <a:tcPr>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037199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 met 4 of </a:t>
            </a:r>
            <a:r>
              <a:rPr lang="en-US"/>
              <a:t>5 targets. Now </a:t>
            </a:r>
            <a:r>
              <a:rPr lang="en-US" dirty="0"/>
              <a:t>what?</a:t>
            </a:r>
          </a:p>
        </p:txBody>
      </p:sp>
      <p:sp>
        <p:nvSpPr>
          <p:cNvPr id="3" name="Content Placeholder 2"/>
          <p:cNvSpPr>
            <a:spLocks noGrp="1"/>
          </p:cNvSpPr>
          <p:nvPr>
            <p:ph idx="1"/>
          </p:nvPr>
        </p:nvSpPr>
        <p:spPr>
          <a:xfrm>
            <a:off x="838200" y="1825625"/>
            <a:ext cx="8070669" cy="4351338"/>
          </a:xfrm>
        </p:spPr>
        <p:txBody>
          <a:bodyPr/>
          <a:lstStyle/>
          <a:p>
            <a:r>
              <a:rPr lang="en-US" dirty="0" smtClean="0"/>
              <a:t>Were our targets data-driven? Achievable? Realistic?</a:t>
            </a:r>
          </a:p>
          <a:p>
            <a:pPr lvl="1"/>
            <a:r>
              <a:rPr lang="en-US" dirty="0" smtClean="0"/>
              <a:t>Too easy?</a:t>
            </a:r>
          </a:p>
          <a:p>
            <a:pPr lvl="1"/>
            <a:r>
              <a:rPr lang="en-US" dirty="0" smtClean="0"/>
              <a:t>Too aggressive?</a:t>
            </a:r>
          </a:p>
          <a:p>
            <a:pPr lvl="1"/>
            <a:r>
              <a:rPr lang="en-US" dirty="0" smtClean="0"/>
              <a:t>Did we account for and quantify external factors?</a:t>
            </a:r>
          </a:p>
          <a:p>
            <a:r>
              <a:rPr lang="en-US" smtClean="0"/>
              <a:t>Is our </a:t>
            </a:r>
            <a:r>
              <a:rPr lang="en-US" dirty="0"/>
              <a:t>data still applicable or has something drastically changed?</a:t>
            </a:r>
          </a:p>
          <a:p>
            <a:r>
              <a:rPr lang="en-US" dirty="0"/>
              <a:t>Did we include all the relevant partners?</a:t>
            </a:r>
          </a:p>
          <a:p>
            <a:r>
              <a:rPr lang="en-US" dirty="0"/>
              <a:t>Is there anything on which we can improve?</a:t>
            </a:r>
          </a:p>
        </p:txBody>
      </p:sp>
      <p:sp>
        <p:nvSpPr>
          <p:cNvPr id="6" name="Rectangle 5"/>
          <p:cNvSpPr/>
          <p:nvPr/>
        </p:nvSpPr>
        <p:spPr>
          <a:xfrm rot="19841403">
            <a:off x="2593568" y="3833838"/>
            <a:ext cx="7300204" cy="923330"/>
          </a:xfrm>
          <a:prstGeom prst="rect">
            <a:avLst/>
          </a:prstGeom>
          <a:noFill/>
        </p:spPr>
        <p:txBody>
          <a:bodyPr wrap="none" lIns="91440" tIns="45720" rIns="91440" bIns="45720">
            <a:spAutoFit/>
          </a:bodyPr>
          <a:lstStyle/>
          <a:p>
            <a:pPr algn="ctr"/>
            <a:r>
              <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Remove if not applicable</a:t>
            </a:r>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799886" y="3271205"/>
            <a:ext cx="2840205" cy="28402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0185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We did not meet 4 of </a:t>
            </a:r>
            <a:r>
              <a:rPr lang="en-US"/>
              <a:t>5 targets, nor was our performance </a:t>
            </a:r>
            <a:r>
              <a:rPr lang="en-US" dirty="0"/>
              <a:t>better </a:t>
            </a:r>
            <a:r>
              <a:rPr lang="en-US"/>
              <a:t>than baseline. Now </a:t>
            </a:r>
            <a:r>
              <a:rPr lang="en-US" dirty="0"/>
              <a:t>what?</a:t>
            </a:r>
          </a:p>
        </p:txBody>
      </p:sp>
      <p:sp>
        <p:nvSpPr>
          <p:cNvPr id="3" name="Content Placeholder 2"/>
          <p:cNvSpPr>
            <a:spLocks noGrp="1"/>
          </p:cNvSpPr>
          <p:nvPr>
            <p:ph idx="1"/>
          </p:nvPr>
        </p:nvSpPr>
        <p:spPr>
          <a:xfrm>
            <a:off x="838200" y="1825625"/>
            <a:ext cx="8193505" cy="4351338"/>
          </a:xfrm>
        </p:spPr>
        <p:txBody>
          <a:bodyPr>
            <a:normAutofit lnSpcReduction="10000"/>
          </a:bodyPr>
          <a:lstStyle/>
          <a:p>
            <a:r>
              <a:rPr lang="en-US" dirty="0"/>
              <a:t>Requirements:</a:t>
            </a:r>
          </a:p>
          <a:p>
            <a:pPr lvl="1"/>
            <a:r>
              <a:rPr lang="en-US" dirty="0"/>
              <a:t>Develop HSIP Implementation Plan</a:t>
            </a:r>
          </a:p>
          <a:p>
            <a:pPr lvl="1"/>
            <a:r>
              <a:rPr lang="en-US" dirty="0"/>
              <a:t>Use HSIP obligation authority</a:t>
            </a:r>
          </a:p>
          <a:p>
            <a:r>
              <a:rPr lang="en-US" dirty="0"/>
              <a:t>Where did we bust?</a:t>
            </a:r>
          </a:p>
          <a:p>
            <a:r>
              <a:rPr lang="en-US" dirty="0"/>
              <a:t>Are our data still applicable or has something drastically changed?</a:t>
            </a:r>
          </a:p>
          <a:p>
            <a:r>
              <a:rPr lang="en-US" dirty="0"/>
              <a:t>Did we include all the relevant partners?</a:t>
            </a:r>
          </a:p>
          <a:p>
            <a:r>
              <a:rPr lang="en-US" dirty="0"/>
              <a:t>Where or how can we can improve?</a:t>
            </a:r>
          </a:p>
          <a:p>
            <a:r>
              <a:rPr lang="en-US" dirty="0"/>
              <a:t>How does HSIP and “non-safety” projects factor into the mix?</a:t>
            </a:r>
          </a:p>
        </p:txBody>
      </p:sp>
      <p:sp>
        <p:nvSpPr>
          <p:cNvPr id="4" name="Rectangle 3"/>
          <p:cNvSpPr/>
          <p:nvPr/>
        </p:nvSpPr>
        <p:spPr>
          <a:xfrm rot="19841403">
            <a:off x="2310030" y="2755654"/>
            <a:ext cx="7300204" cy="923330"/>
          </a:xfrm>
          <a:prstGeom prst="rect">
            <a:avLst/>
          </a:prstGeom>
          <a:noFill/>
        </p:spPr>
        <p:txBody>
          <a:bodyPr wrap="none" lIns="91440" tIns="45720" rIns="91440" bIns="45720">
            <a:spAutoFit/>
          </a:bodyPr>
          <a:lstStyle/>
          <a:p>
            <a:pPr algn="ctr"/>
            <a:r>
              <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Remove if not applicable</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10200" y="3056104"/>
            <a:ext cx="2664876" cy="2247598"/>
          </a:xfrm>
          <a:prstGeom prst="rect">
            <a:avLst/>
          </a:prstGeom>
        </p:spPr>
      </p:pic>
    </p:spTree>
    <p:extLst>
      <p:ext uri="{BB962C8B-B14F-4D97-AF65-F5344CB8AC3E}">
        <p14:creationId xmlns:p14="http://schemas.microsoft.com/office/powerpoint/2010/main" val="3381550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Keep the process the same or revise?</a:t>
            </a:r>
          </a:p>
        </p:txBody>
      </p:sp>
      <p:sp>
        <p:nvSpPr>
          <p:cNvPr id="3" name="Content Placeholder 2"/>
          <p:cNvSpPr>
            <a:spLocks noGrp="1"/>
          </p:cNvSpPr>
          <p:nvPr>
            <p:ph idx="1"/>
          </p:nvPr>
        </p:nvSpPr>
        <p:spPr/>
        <p:txBody>
          <a:bodyPr/>
          <a:lstStyle/>
          <a:p>
            <a:r>
              <a:rPr lang="en-US" dirty="0"/>
              <a:t>Based on last year’s </a:t>
            </a:r>
            <a:r>
              <a:rPr lang="en-US" dirty="0">
                <a:solidFill>
                  <a:srgbClr val="FF0000"/>
                </a:solidFill>
              </a:rPr>
              <a:t>[success toward/not having met] [NUMBER] </a:t>
            </a:r>
            <a:r>
              <a:rPr lang="en-US" dirty="0"/>
              <a:t>of five safety performance targets, do we:</a:t>
            </a:r>
          </a:p>
          <a:p>
            <a:pPr lvl="1"/>
            <a:r>
              <a:rPr lang="en-US" dirty="0"/>
              <a:t>Keep the process the same?</a:t>
            </a:r>
          </a:p>
          <a:p>
            <a:pPr lvl="1"/>
            <a:r>
              <a:rPr lang="en-US" dirty="0"/>
              <a:t>Revisit, revise, and re-strategize?</a:t>
            </a:r>
          </a:p>
          <a:p>
            <a:pPr lvl="1"/>
            <a:endParaRPr lang="en-US" dirty="0"/>
          </a:p>
          <a:p>
            <a:r>
              <a:rPr lang="en-US" dirty="0"/>
              <a:t>Let’s define HOW we will establish this year’s targets:</a:t>
            </a:r>
          </a:p>
          <a:p>
            <a:pPr lvl="1"/>
            <a:r>
              <a:rPr lang="en-US" dirty="0"/>
              <a:t>Step 1: Develop a timeline for this year’s target setting process.</a:t>
            </a:r>
          </a:p>
          <a:p>
            <a:pPr lvl="1"/>
            <a:r>
              <a:rPr lang="en-US" dirty="0"/>
              <a:t>Step 2: </a:t>
            </a:r>
          </a:p>
          <a:p>
            <a:pPr lvl="1"/>
            <a:r>
              <a:rPr lang="en-US" dirty="0"/>
              <a:t>Step 3: </a:t>
            </a:r>
            <a:endParaRPr lang="en-US" dirty="0">
              <a:solidFill>
                <a:srgbClr val="FF0000"/>
              </a:solidFill>
            </a:endParaRPr>
          </a:p>
        </p:txBody>
      </p:sp>
    </p:spTree>
    <p:extLst>
      <p:ext uri="{BB962C8B-B14F-4D97-AF65-F5344CB8AC3E}">
        <p14:creationId xmlns:p14="http://schemas.microsoft.com/office/powerpoint/2010/main" val="2101443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a:t>
            </a:r>
            <a:r>
              <a:rPr lang="en-US" dirty="0" smtClean="0"/>
              <a:t>brainstorm….</a:t>
            </a:r>
            <a:endParaRPr lang="en-US" dirty="0"/>
          </a:p>
        </p:txBody>
      </p:sp>
      <p:sp>
        <p:nvSpPr>
          <p:cNvPr id="3" name="Content Placeholder 2"/>
          <p:cNvSpPr>
            <a:spLocks noGrp="1"/>
          </p:cNvSpPr>
          <p:nvPr>
            <p:ph idx="1"/>
          </p:nvPr>
        </p:nvSpPr>
        <p:spPr/>
        <p:txBody>
          <a:bodyPr/>
          <a:lstStyle/>
          <a:p>
            <a:r>
              <a:rPr lang="en-US" dirty="0"/>
              <a:t>How can </a:t>
            </a:r>
            <a:r>
              <a:rPr lang="en-US" dirty="0" smtClean="0"/>
              <a:t>we:</a:t>
            </a:r>
          </a:p>
          <a:p>
            <a:pPr lvl="1"/>
            <a:r>
              <a:rPr lang="en-US" dirty="0" smtClean="0"/>
              <a:t>Achieve even greater progress next year and save more lives?</a:t>
            </a:r>
          </a:p>
          <a:p>
            <a:pPr lvl="1"/>
            <a:r>
              <a:rPr lang="en-US" dirty="0" smtClean="0"/>
              <a:t>Meet next year’s targets? Future years’ targets?</a:t>
            </a:r>
          </a:p>
          <a:p>
            <a:pPr lvl="1"/>
            <a:endParaRPr lang="en-US" dirty="0"/>
          </a:p>
        </p:txBody>
      </p:sp>
    </p:spTree>
    <p:extLst>
      <p:ext uri="{BB962C8B-B14F-4D97-AF65-F5344CB8AC3E}">
        <p14:creationId xmlns:p14="http://schemas.microsoft.com/office/powerpoint/2010/main" val="745182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Communicating Rising Targets</a:t>
            </a:r>
            <a:endParaRPr lang="en-US" dirty="0"/>
          </a:p>
        </p:txBody>
      </p:sp>
      <p:sp>
        <p:nvSpPr>
          <p:cNvPr id="3" name="Content Placeholder 2"/>
          <p:cNvSpPr>
            <a:spLocks noGrp="1"/>
          </p:cNvSpPr>
          <p:nvPr>
            <p:ph idx="1"/>
          </p:nvPr>
        </p:nvSpPr>
        <p:spPr>
          <a:xfrm>
            <a:off x="838200" y="1825625"/>
            <a:ext cx="8371114" cy="4351338"/>
          </a:xfrm>
        </p:spPr>
        <p:txBody>
          <a:bodyPr/>
          <a:lstStyle/>
          <a:p>
            <a:pPr marL="0" indent="0">
              <a:buNone/>
            </a:pPr>
            <a:r>
              <a:rPr lang="en-US" i="1" dirty="0" smtClean="0"/>
              <a:t>How to communicate </a:t>
            </a:r>
            <a:r>
              <a:rPr lang="en-US" i="1" dirty="0"/>
              <a:t>rising targets or increasing trends</a:t>
            </a:r>
            <a:r>
              <a:rPr lang="en-US" i="1" dirty="0" smtClean="0"/>
              <a:t>?</a:t>
            </a:r>
          </a:p>
          <a:p>
            <a:pPr marL="0" indent="0">
              <a:buNone/>
            </a:pPr>
            <a:endParaRPr lang="en-US" dirty="0" smtClean="0"/>
          </a:p>
          <a:p>
            <a:r>
              <a:rPr lang="en-US" dirty="0" smtClean="0"/>
              <a:t>Some States say…</a:t>
            </a:r>
          </a:p>
          <a:p>
            <a:pPr lvl="1"/>
            <a:r>
              <a:rPr lang="en-US" dirty="0" smtClean="0"/>
              <a:t>“…rising targets reflect reality, since fatalities are climbing…”</a:t>
            </a:r>
          </a:p>
          <a:p>
            <a:endParaRPr lang="en-US" dirty="0" smtClean="0"/>
          </a:p>
          <a:p>
            <a:r>
              <a:rPr lang="en-US" dirty="0" smtClean="0"/>
              <a:t>Other States say…</a:t>
            </a:r>
          </a:p>
          <a:p>
            <a:pPr lvl="1"/>
            <a:r>
              <a:rPr lang="en-US" dirty="0" smtClean="0"/>
              <a:t>“…rising targets may give the impression that we are ok with additional lives lost…”</a:t>
            </a:r>
          </a:p>
          <a:p>
            <a:pPr lvl="2"/>
            <a:endParaRPr lang="en-US" dirty="0"/>
          </a:p>
          <a:p>
            <a:pPr lvl="1"/>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14618" y="4185634"/>
            <a:ext cx="2150128" cy="2047741"/>
          </a:xfrm>
          <a:prstGeom prst="rect">
            <a:avLst/>
          </a:prstGeom>
        </p:spPr>
      </p:pic>
    </p:spTree>
    <p:extLst>
      <p:ext uri="{BB962C8B-B14F-4D97-AF65-F5344CB8AC3E}">
        <p14:creationId xmlns:p14="http://schemas.microsoft.com/office/powerpoint/2010/main" val="23041033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C28DA8BED82E42B702A2EBF5E8C225" ma:contentTypeVersion="0" ma:contentTypeDescription="Create a new document." ma:contentTypeScope="" ma:versionID="e4c5dc4dd4a9b6a7bf3967ce68808ae9">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FB7D2CA-F371-45A6-A32D-F0ACBB7D61D9}">
  <ds:schemaRefs>
    <ds:schemaRef ds:uri="http://schemas.microsoft.com/sharepoint/v3/contenttype/forms"/>
  </ds:schemaRefs>
</ds:datastoreItem>
</file>

<file path=customXml/itemProps2.xml><?xml version="1.0" encoding="utf-8"?>
<ds:datastoreItem xmlns:ds="http://schemas.openxmlformats.org/officeDocument/2006/customXml" ds:itemID="{81B3D213-995B-42D9-8967-5A0F54D96C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3F4AC6FF-9A2D-494D-9FB0-5001B7ADDE15}">
  <ds:schemaRefs>
    <ds:schemaRef ds:uri="http://schemas.microsoft.com/office/2006/documentManagement/types"/>
    <ds:schemaRef ds:uri="http://purl.org/dc/dcmitype/"/>
    <ds:schemaRef ds:uri="http://schemas.microsoft.com/office/infopath/2007/PartnerControls"/>
    <ds:schemaRef ds:uri="http://purl.org/dc/terms/"/>
    <ds:schemaRef ds:uri="http://schemas.microsoft.com/office/2006/metadata/properties"/>
    <ds:schemaRef ds:uri="http://purl.org/dc/elements/1.1/"/>
    <ds:schemaRef ds:uri="http://www.w3.org/XML/1998/namespace"/>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5995</TotalTime>
  <Words>1286</Words>
  <Application>Microsoft Office PowerPoint</Application>
  <PresentationFormat>Custom</PresentationFormat>
  <Paragraphs>118</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Safety Performance Management Target Setting</vt:lpstr>
      <vt:lpstr>It’s time to revisit  Safety Performance Measures</vt:lpstr>
      <vt:lpstr>Setting Safety Performance Targets – Recap</vt:lpstr>
      <vt:lpstr>How did we measure up?</vt:lpstr>
      <vt:lpstr>We met 4 of 5 targets. Now what?</vt:lpstr>
      <vt:lpstr>We did not meet 4 of 5 targets, nor was our performance better than baseline. Now what?</vt:lpstr>
      <vt:lpstr>Keep the process the same or revise?</vt:lpstr>
      <vt:lpstr>Let’s brainstorm….</vt:lpstr>
      <vt:lpstr>Communicating Rising Targets</vt:lpstr>
      <vt:lpstr>Contact</vt:lpstr>
    </vt:vector>
  </TitlesOfParts>
  <Company>Leidos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Performance Management Target Setting</dc:title>
  <dc:creator>Snyder, Kayce S.</dc:creator>
  <cp:lastModifiedBy>Bedsole, Lisa K.</cp:lastModifiedBy>
  <cp:revision>61</cp:revision>
  <dcterms:created xsi:type="dcterms:W3CDTF">2017-06-08T18:34:14Z</dcterms:created>
  <dcterms:modified xsi:type="dcterms:W3CDTF">2018-02-19T16:50:41Z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0x010100FCC28DA8BED82E42B702A2EBF5E8C225</vt:lpwstr>
  </property>
</Properties>
</file>