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662" r:id="rId4"/>
    <p:sldMasterId id="2147487675" r:id="rId5"/>
    <p:sldMasterId id="2147487688" r:id="rId6"/>
    <p:sldMasterId id="2147487701" r:id="rId7"/>
    <p:sldMasterId id="2147487714" r:id="rId8"/>
    <p:sldMasterId id="2147487733" r:id="rId9"/>
  </p:sldMasterIdLst>
  <p:notesMasterIdLst>
    <p:notesMasterId r:id="rId108"/>
  </p:notesMasterIdLst>
  <p:handoutMasterIdLst>
    <p:handoutMasterId r:id="rId109"/>
  </p:handoutMasterIdLst>
  <p:sldIdLst>
    <p:sldId id="267" r:id="rId10"/>
    <p:sldId id="290" r:id="rId11"/>
    <p:sldId id="258" r:id="rId12"/>
    <p:sldId id="432" r:id="rId13"/>
    <p:sldId id="750" r:id="rId14"/>
    <p:sldId id="715" r:id="rId15"/>
    <p:sldId id="725" r:id="rId16"/>
    <p:sldId id="614" r:id="rId17"/>
    <p:sldId id="726" r:id="rId18"/>
    <p:sldId id="727" r:id="rId19"/>
    <p:sldId id="517" r:id="rId20"/>
    <p:sldId id="516" r:id="rId21"/>
    <p:sldId id="682" r:id="rId22"/>
    <p:sldId id="739" r:id="rId23"/>
    <p:sldId id="521" r:id="rId24"/>
    <p:sldId id="522" r:id="rId25"/>
    <p:sldId id="661" r:id="rId26"/>
    <p:sldId id="635" r:id="rId27"/>
    <p:sldId id="652" r:id="rId28"/>
    <p:sldId id="669" r:id="rId29"/>
    <p:sldId id="699" r:id="rId30"/>
    <p:sldId id="698" r:id="rId31"/>
    <p:sldId id="697" r:id="rId32"/>
    <p:sldId id="696" r:id="rId33"/>
    <p:sldId id="743" r:id="rId34"/>
    <p:sldId id="744" r:id="rId35"/>
    <p:sldId id="694" r:id="rId36"/>
    <p:sldId id="695" r:id="rId37"/>
    <p:sldId id="654" r:id="rId38"/>
    <p:sldId id="677" r:id="rId39"/>
    <p:sldId id="623" r:id="rId40"/>
    <p:sldId id="746" r:id="rId41"/>
    <p:sldId id="679" r:id="rId42"/>
    <p:sldId id="728" r:id="rId43"/>
    <p:sldId id="680" r:id="rId44"/>
    <p:sldId id="681" r:id="rId45"/>
    <p:sldId id="716" r:id="rId46"/>
    <p:sldId id="732" r:id="rId47"/>
    <p:sldId id="733" r:id="rId48"/>
    <p:sldId id="742" r:id="rId49"/>
    <p:sldId id="523" r:id="rId50"/>
    <p:sldId id="524" r:id="rId51"/>
    <p:sldId id="525" r:id="rId52"/>
    <p:sldId id="655" r:id="rId53"/>
    <p:sldId id="674" r:id="rId54"/>
    <p:sldId id="639" r:id="rId55"/>
    <p:sldId id="700" r:id="rId56"/>
    <p:sldId id="701" r:id="rId57"/>
    <p:sldId id="702" r:id="rId58"/>
    <p:sldId id="731" r:id="rId59"/>
    <p:sldId id="638" r:id="rId60"/>
    <p:sldId id="660" r:id="rId61"/>
    <p:sldId id="703" r:id="rId62"/>
    <p:sldId id="706" r:id="rId63"/>
    <p:sldId id="707" r:id="rId64"/>
    <p:sldId id="704" r:id="rId65"/>
    <p:sldId id="705" r:id="rId66"/>
    <p:sldId id="730" r:id="rId67"/>
    <p:sldId id="735" r:id="rId68"/>
    <p:sldId id="729" r:id="rId69"/>
    <p:sldId id="741" r:id="rId70"/>
    <p:sldId id="734" r:id="rId71"/>
    <p:sldId id="659" r:id="rId72"/>
    <p:sldId id="631" r:id="rId73"/>
    <p:sldId id="632" r:id="rId74"/>
    <p:sldId id="438" r:id="rId75"/>
    <p:sldId id="713" r:id="rId76"/>
    <p:sldId id="629" r:id="rId77"/>
    <p:sldId id="684" r:id="rId78"/>
    <p:sldId id="685" r:id="rId79"/>
    <p:sldId id="686" r:id="rId80"/>
    <p:sldId id="720" r:id="rId81"/>
    <p:sldId id="526" r:id="rId82"/>
    <p:sldId id="527" r:id="rId83"/>
    <p:sldId id="693" r:id="rId84"/>
    <p:sldId id="529" r:id="rId85"/>
    <p:sldId id="640" r:id="rId86"/>
    <p:sldId id="642" r:id="rId87"/>
    <p:sldId id="641" r:id="rId88"/>
    <p:sldId id="643" r:id="rId89"/>
    <p:sldId id="710" r:id="rId90"/>
    <p:sldId id="644" r:id="rId91"/>
    <p:sldId id="711" r:id="rId92"/>
    <p:sldId id="649" r:id="rId93"/>
    <p:sldId id="712" r:id="rId94"/>
    <p:sldId id="645" r:id="rId95"/>
    <p:sldId id="708" r:id="rId96"/>
    <p:sldId id="709" r:id="rId97"/>
    <p:sldId id="745" r:id="rId98"/>
    <p:sldId id="620" r:id="rId99"/>
    <p:sldId id="667" r:id="rId100"/>
    <p:sldId id="676" r:id="rId101"/>
    <p:sldId id="714" r:id="rId102"/>
    <p:sldId id="724" r:id="rId103"/>
    <p:sldId id="740" r:id="rId104"/>
    <p:sldId id="748" r:id="rId105"/>
    <p:sldId id="749" r:id="rId106"/>
    <p:sldId id="262" r:id="rId10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93" userDrawn="1">
          <p15:clr>
            <a:srgbClr val="A4A3A4"/>
          </p15:clr>
        </p15:guide>
        <p15:guide id="2" pos="7428" userDrawn="1">
          <p15:clr>
            <a:srgbClr val="A4A3A4"/>
          </p15:clr>
        </p15:guide>
        <p15:guide id="3" orient="horz" pos="6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A. Grabbe" initials="BAG" lastIdx="3" clrIdx="0">
    <p:extLst>
      <p:ext uri="{19B8F6BF-5375-455C-9EA6-DF929625EA0E}">
        <p15:presenceInfo xmlns:p15="http://schemas.microsoft.com/office/powerpoint/2012/main" userId="S::bgrabbe@ara.com::cf3dea3e-212a-479c-9c78-e54bdd00c911" providerId="AD"/>
      </p:ext>
    </p:extLst>
  </p:cmAuthor>
  <p:cmAuthor id="2" name="McKinley, Kelley (FHWA)" initials="MK(" lastIdx="66" clrIdx="1">
    <p:extLst>
      <p:ext uri="{19B8F6BF-5375-455C-9EA6-DF929625EA0E}">
        <p15:presenceInfo xmlns:p15="http://schemas.microsoft.com/office/powerpoint/2012/main" userId="S-1-5-21-982035342-1880134254-310265210-729287" providerId="AD"/>
      </p:ext>
    </p:extLst>
  </p:cmAuthor>
  <p:cmAuthor id="3" name="Donnell, Eric T." initials="DET" lastIdx="35" clrIdx="2">
    <p:extLst>
      <p:ext uri="{19B8F6BF-5375-455C-9EA6-DF929625EA0E}">
        <p15:presenceInfo xmlns:p15="http://schemas.microsoft.com/office/powerpoint/2012/main" userId="S::etd104@psu.edu::cd6eab47-19f4-411e-b692-99933b7fdeac" providerId="AD"/>
      </p:ext>
    </p:extLst>
  </p:cmAuthor>
  <p:cmAuthor id="4" name="Gayah, Vikash V." initials="GVV" lastIdx="5" clrIdx="3">
    <p:extLst>
      <p:ext uri="{19B8F6BF-5375-455C-9EA6-DF929625EA0E}">
        <p15:presenceInfo xmlns:p15="http://schemas.microsoft.com/office/powerpoint/2012/main" userId="S::vvg104@psu.edu::ea63ee5b-161c-4f3d-9d08-39e688549c60" providerId="AD"/>
      </p:ext>
    </p:extLst>
  </p:cmAuthor>
  <p:cmAuthor id="5" name="Vikash Gayah" initials="VG" lastIdx="5" clrIdx="4">
    <p:extLst>
      <p:ext uri="{19B8F6BF-5375-455C-9EA6-DF929625EA0E}">
        <p15:presenceInfo xmlns:p15="http://schemas.microsoft.com/office/powerpoint/2012/main" userId="Vikash Gayah" providerId="None"/>
      </p:ext>
    </p:extLst>
  </p:cmAuthor>
  <p:cmAuthor id="6" name="Frank" initials="F" lastIdx="54" clrIdx="5">
    <p:extLst>
      <p:ext uri="{19B8F6BF-5375-455C-9EA6-DF929625EA0E}">
        <p15:presenceInfo xmlns:p15="http://schemas.microsoft.com/office/powerpoint/2012/main" userId="S::FGross@vhb.com::f2c674fc-2e46-47c3-a5ba-b32cc132ef9e" providerId="AD"/>
      </p:ext>
    </p:extLst>
  </p:cmAuthor>
  <p:cmAuthor id="7" name="Thanh Le" initials="TL" lastIdx="34" clrIdx="6">
    <p:extLst>
      <p:ext uri="{19B8F6BF-5375-455C-9EA6-DF929625EA0E}">
        <p15:presenceInfo xmlns:p15="http://schemas.microsoft.com/office/powerpoint/2012/main" userId="S::TLe@vhb.com::ae6a35e0-e255-4613-aa28-a7ed9e2edeea" providerId="AD"/>
      </p:ext>
    </p:extLst>
  </p:cmAuthor>
  <p:cmAuthor id="8" name="Scurry, Karen (FHWA)" initials="SK(" lastIdx="28" clrIdx="7">
    <p:extLst>
      <p:ext uri="{19B8F6BF-5375-455C-9EA6-DF929625EA0E}">
        <p15:presenceInfo xmlns:p15="http://schemas.microsoft.com/office/powerpoint/2012/main" userId="S::Karen.Scurry@ad.dot.gov::f6678768-c98d-4f9a-bdb9-b776e9cf9d70" providerId="AD"/>
      </p:ext>
    </p:extLst>
  </p:cmAuthor>
  <p:cmAuthor id="9" name="R.J. Porter" initials="RP" lastIdx="3" clrIdx="8">
    <p:extLst>
      <p:ext uri="{19B8F6BF-5375-455C-9EA6-DF929625EA0E}">
        <p15:presenceInfo xmlns:p15="http://schemas.microsoft.com/office/powerpoint/2012/main" userId="S::rporter@vhb.com::18acd862-001a-4172-a7c4-0a00f7b3104c" providerId="AD"/>
      </p:ext>
    </p:extLst>
  </p:cmAuthor>
  <p:cmAuthor id="10" name="Love, Jane CTR (FHWA)" initials="LJC(" lastIdx="148" clrIdx="9">
    <p:extLst>
      <p:ext uri="{19B8F6BF-5375-455C-9EA6-DF929625EA0E}">
        <p15:presenceInfo xmlns:p15="http://schemas.microsoft.com/office/powerpoint/2012/main" userId="S::jane.love.ctr@ad.dot.gov::5765e291-526d-4400-b3c7-916969574f12" providerId="AD"/>
      </p:ext>
    </p:extLst>
  </p:cmAuthor>
  <p:cmAuthor id="11" name="Kreutzer, Analiese CTR (FHWA)" initials="KAC(" lastIdx="86" clrIdx="10">
    <p:extLst>
      <p:ext uri="{19B8F6BF-5375-455C-9EA6-DF929625EA0E}">
        <p15:presenceInfo xmlns:p15="http://schemas.microsoft.com/office/powerpoint/2012/main" userId="S::a.kreutzer.ctr@ad.dot.gov::b74ad214-4de9-430b-92df-fd18f6a88cec" providerId="AD"/>
      </p:ext>
    </p:extLst>
  </p:cmAuthor>
  <p:cmAuthor id="12" name="Shuler, Lisa A (FHWA)" initials="SLA(" lastIdx="4" clrIdx="11">
    <p:extLst>
      <p:ext uri="{19B8F6BF-5375-455C-9EA6-DF929625EA0E}">
        <p15:presenceInfo xmlns:p15="http://schemas.microsoft.com/office/powerpoint/2012/main" userId="S::Lisa.A.Shuler@ad.dot.gov::2ea4da6e-3dee-4fc1-9e34-0ca37937d39d" providerId="AD"/>
      </p:ext>
    </p:extLst>
  </p:cmAuthor>
  <p:cmAuthor id="13" name="Annette Gross" initials="AG" lastIdx="12" clrIdx="12">
    <p:extLst>
      <p:ext uri="{19B8F6BF-5375-455C-9EA6-DF929625EA0E}">
        <p15:presenceInfo xmlns:p15="http://schemas.microsoft.com/office/powerpoint/2012/main" userId="S::agross@vhb.com::a6724201-cfb6-4937-a37e-2041aa4c5c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B6B"/>
    <a:srgbClr val="871A0F"/>
    <a:srgbClr val="1E3A6B"/>
    <a:srgbClr val="E2F1F6"/>
    <a:srgbClr val="C0E0EB"/>
    <a:srgbClr val="9E1E59"/>
    <a:srgbClr val="1C6DA6"/>
    <a:srgbClr val="07375C"/>
    <a:srgbClr val="000000"/>
    <a:srgbClr val="53E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25" autoAdjust="0"/>
    <p:restoredTop sz="94360" autoAdjust="0"/>
  </p:normalViewPr>
  <p:slideViewPr>
    <p:cSldViewPr snapToGrid="0">
      <p:cViewPr varScale="1">
        <p:scale>
          <a:sx n="72" d="100"/>
          <a:sy n="72" d="100"/>
        </p:scale>
        <p:origin x="324" y="54"/>
      </p:cViewPr>
      <p:guideLst>
        <p:guide orient="horz" pos="593"/>
        <p:guide pos="7428"/>
        <p:guide orient="horz" pos="600"/>
      </p:guideLst>
    </p:cSldViewPr>
  </p:slideViewPr>
  <p:notesTextViewPr>
    <p:cViewPr>
      <p:scale>
        <a:sx n="100" d="100"/>
        <a:sy n="100" d="100"/>
      </p:scale>
      <p:origin x="0" y="0"/>
    </p:cViewPr>
  </p:notesTextViewPr>
  <p:sorterViewPr>
    <p:cViewPr>
      <p:scale>
        <a:sx n="130" d="100"/>
        <a:sy n="130" d="100"/>
      </p:scale>
      <p:origin x="0" y="-25974"/>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handoutMaster" Target="handoutMasters/handoutMaster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hb-my.sharepoint.com/personal/fgross_vhb_com/Documents/Desktop/RwD_Activity_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42"/>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52107220036806E-2"/>
          <c:y val="1.8160039566579973E-2"/>
          <c:w val="0.93383836243079843"/>
          <c:h val="0.90310927671456531"/>
        </c:manualLayout>
      </c:layout>
      <c:pie3DChart>
        <c:varyColors val="1"/>
        <c:ser>
          <c:idx val="0"/>
          <c:order val="0"/>
          <c:spPr>
            <a:solidFill>
              <a:schemeClr val="tx1"/>
            </a:solidFill>
          </c:spPr>
          <c:dPt>
            <c:idx val="0"/>
            <c:bubble3D val="0"/>
            <c:spPr>
              <a:solidFill>
                <a:srgbClr val="1E3A6B"/>
              </a:solidFill>
              <a:ln w="25400">
                <a:solidFill>
                  <a:schemeClr val="lt1"/>
                </a:solidFill>
              </a:ln>
              <a:effectLst/>
              <a:sp3d contourW="25400">
                <a:contourClr>
                  <a:schemeClr val="lt1"/>
                </a:contourClr>
              </a:sp3d>
            </c:spPr>
            <c:extLst>
              <c:ext xmlns:c16="http://schemas.microsoft.com/office/drawing/2014/chart" uri="{C3380CC4-5D6E-409C-BE32-E72D297353CC}">
                <c16:uniqueId val="{00000001-D335-4520-88EC-3CADEEA256E2}"/>
              </c:ext>
            </c:extLst>
          </c:dPt>
          <c:dPt>
            <c:idx val="1"/>
            <c:bubble3D val="0"/>
            <c:spPr>
              <a:pattFill prst="pct80">
                <a:fgClr>
                  <a:srgbClr val="1E3A6B"/>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3-D335-4520-88EC-3CADEEA256E2}"/>
              </c:ext>
            </c:extLst>
          </c:dPt>
          <c:dPt>
            <c:idx val="2"/>
            <c:bubble3D val="0"/>
            <c:spPr>
              <a:pattFill prst="wdUpDiag">
                <a:fgClr>
                  <a:srgbClr val="1E3A6B"/>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5-D335-4520-88EC-3CADEEA256E2}"/>
              </c:ext>
            </c:extLst>
          </c:dPt>
          <c:dPt>
            <c:idx val="3"/>
            <c:bubble3D val="0"/>
            <c:spPr>
              <a:pattFill prst="dkVert">
                <a:fgClr>
                  <a:srgbClr val="1E3A6B"/>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7-D335-4520-88EC-3CADEEA256E2}"/>
              </c:ext>
            </c:extLst>
          </c:dPt>
          <c:dPt>
            <c:idx val="4"/>
            <c:bubble3D val="0"/>
            <c:spPr>
              <a:pattFill prst="solidDmnd">
                <a:fgClr>
                  <a:srgbClr val="1E3A6B"/>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9-D335-4520-88EC-3CADEEA256E2}"/>
              </c:ext>
            </c:extLst>
          </c:dPt>
          <c:dLbls>
            <c:dLbl>
              <c:idx val="0"/>
              <c:layout>
                <c:manualLayout>
                  <c:x val="0.19843161591712816"/>
                  <c:y val="-0.37088387148844154"/>
                </c:manualLayout>
              </c:layout>
              <c:tx>
                <c:rich>
                  <a:bodyPr/>
                  <a:lstStyle/>
                  <a:p>
                    <a:r>
                      <a:rPr lang="en-US" sz="1600" dirty="0">
                        <a:solidFill>
                          <a:schemeClr val="bg1"/>
                        </a:solidFill>
                      </a:rPr>
                      <a:t>Roadway Departure</a:t>
                    </a:r>
                  </a:p>
                  <a:p>
                    <a:r>
                      <a:rPr lang="en-US" sz="1600" dirty="0">
                        <a:solidFill>
                          <a:schemeClr val="bg1"/>
                        </a:solidFill>
                      </a:rPr>
                      <a:t>47%</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3330887582349549"/>
                      <c:h val="0.3381132085964072"/>
                    </c:manualLayout>
                  </c15:layout>
                  <c15:showDataLabelsRange val="0"/>
                </c:ext>
                <c:ext xmlns:c16="http://schemas.microsoft.com/office/drawing/2014/chart" uri="{C3380CC4-5D6E-409C-BE32-E72D297353CC}">
                  <c16:uniqueId val="{00000001-D335-4520-88EC-3CADEEA256E2}"/>
                </c:ext>
              </c:extLst>
            </c:dLbl>
            <c:dLbl>
              <c:idx val="1"/>
              <c:layout>
                <c:manualLayout>
                  <c:x val="0.14575884048877613"/>
                  <c:y val="5.33394944115845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dirty="0">
                        <a:solidFill>
                          <a:schemeClr val="bg1"/>
                        </a:solidFill>
                      </a:rPr>
                      <a:t>Intersection</a:t>
                    </a:r>
                  </a:p>
                  <a:p>
                    <a:pPr>
                      <a:defRPr>
                        <a:solidFill>
                          <a:schemeClr val="bg1"/>
                        </a:solidFill>
                      </a:defRPr>
                    </a:pPr>
                    <a:r>
                      <a:rPr lang="en-US" dirty="0">
                        <a:solidFill>
                          <a:schemeClr val="bg1"/>
                        </a:solidFill>
                      </a:rPr>
                      <a:t>17%</a:t>
                    </a:r>
                  </a:p>
                </c:rich>
              </c:tx>
              <c:spPr>
                <a:solidFill>
                  <a:schemeClr val="tx1"/>
                </a:solid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7649646273963565"/>
                      <c:h val="0.15678565495227653"/>
                    </c:manualLayout>
                  </c15:layout>
                  <c15:showDataLabelsRange val="0"/>
                </c:ext>
                <c:ext xmlns:c16="http://schemas.microsoft.com/office/drawing/2014/chart" uri="{C3380CC4-5D6E-409C-BE32-E72D297353CC}">
                  <c16:uniqueId val="{00000003-D335-4520-88EC-3CADEEA256E2}"/>
                </c:ext>
              </c:extLst>
            </c:dLbl>
            <c:dLbl>
              <c:idx val="2"/>
              <c:layout>
                <c:manualLayout>
                  <c:x val="-0.14523767641506286"/>
                  <c:y val="7.5181026566782577E-2"/>
                </c:manualLayout>
              </c:layout>
              <c:tx>
                <c:rich>
                  <a:bodyPr/>
                  <a:lstStyle/>
                  <a:p>
                    <a:r>
                      <a:rPr lang="en-US" dirty="0">
                        <a:solidFill>
                          <a:schemeClr val="bg1"/>
                        </a:solidFill>
                      </a:rPr>
                      <a:t>Ped/Bike</a:t>
                    </a:r>
                  </a:p>
                  <a:p>
                    <a:r>
                      <a:rPr lang="en-US" dirty="0">
                        <a:solidFill>
                          <a:schemeClr val="bg1"/>
                        </a:solidFill>
                      </a:rPr>
                      <a:t>11%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335-4520-88EC-3CADEEA256E2}"/>
                </c:ext>
              </c:extLst>
            </c:dLbl>
            <c:dLbl>
              <c:idx val="3"/>
              <c:layout>
                <c:manualLayout>
                  <c:x val="-0.10742266652113673"/>
                  <c:y val="7.8267010797295634E-3"/>
                </c:manualLayout>
              </c:layout>
              <c:tx>
                <c:rich>
                  <a:bodyPr/>
                  <a:lstStyle/>
                  <a:p>
                    <a:r>
                      <a:rPr lang="en-US" dirty="0"/>
                      <a:t>Multiple 11%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335-4520-88EC-3CADEEA256E2}"/>
                </c:ext>
              </c:extLst>
            </c:dLbl>
            <c:dLbl>
              <c:idx val="4"/>
              <c:layout>
                <c:manualLayout>
                  <c:x val="-0.1805390167589575"/>
                  <c:y val="-0.22942914678913751"/>
                </c:manualLayout>
              </c:layout>
              <c:tx>
                <c:rich>
                  <a:bodyPr/>
                  <a:lstStyle/>
                  <a:p>
                    <a:r>
                      <a:rPr lang="en-US" dirty="0"/>
                      <a:t>Other</a:t>
                    </a:r>
                  </a:p>
                  <a:p>
                    <a:r>
                      <a:rPr lang="en-US" dirty="0"/>
                      <a:t>12%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335-4520-88EC-3CADEEA256E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'FAS Data'!$B$21:$B$25</c:f>
              <c:numCache>
                <c:formatCode>0%</c:formatCode>
                <c:ptCount val="5"/>
                <c:pt idx="0">
                  <c:v>0.47435897435897434</c:v>
                </c:pt>
                <c:pt idx="1">
                  <c:v>0.17157725423408079</c:v>
                </c:pt>
                <c:pt idx="2">
                  <c:v>0.1135679818336645</c:v>
                </c:pt>
                <c:pt idx="3">
                  <c:v>0.11274481975588986</c:v>
                </c:pt>
                <c:pt idx="4">
                  <c:v>0.12775096981739048</c:v>
                </c:pt>
              </c:numCache>
            </c:numRef>
          </c:val>
          <c:extLst>
            <c:ext xmlns:c16="http://schemas.microsoft.com/office/drawing/2014/chart" uri="{C3380CC4-5D6E-409C-BE32-E72D297353CC}">
              <c16:uniqueId val="{0000000A-D335-4520-88EC-3CADEEA256E2}"/>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7008433945756779"/>
          <c:y val="0.10022719130777846"/>
          <c:w val="0.6666145231846019"/>
          <c:h val="0.58672306392344131"/>
        </c:manualLayout>
      </c:layout>
      <c:barChart>
        <c:barDir val="col"/>
        <c:grouping val="clustered"/>
        <c:varyColors val="0"/>
        <c:ser>
          <c:idx val="1"/>
          <c:order val="0"/>
          <c:tx>
            <c:strRef>
              <c:f>'Risk Assessment'!$C$32</c:f>
              <c:strCache>
                <c:ptCount val="1"/>
                <c:pt idx="0">
                  <c:v>Length (%)</c:v>
                </c:pt>
              </c:strCache>
            </c:strRef>
          </c:tx>
          <c:spPr>
            <a:solidFill>
              <a:schemeClr val="accent2"/>
            </a:solidFill>
            <a:ln>
              <a:noFill/>
            </a:ln>
            <a:effectLst/>
          </c:spPr>
          <c:invertIfNegative val="0"/>
          <c:val>
            <c:numRef>
              <c:f>'Risk Assessment'!$C$33:$C$44</c:f>
              <c:numCache>
                <c:formatCode>0%</c:formatCode>
                <c:ptCount val="12"/>
                <c:pt idx="0">
                  <c:v>0</c:v>
                </c:pt>
                <c:pt idx="1">
                  <c:v>5.8000010039115454E-5</c:v>
                </c:pt>
                <c:pt idx="2">
                  <c:v>1.0501922019617461E-3</c:v>
                </c:pt>
                <c:pt idx="3">
                  <c:v>1.4853245545758039E-2</c:v>
                </c:pt>
                <c:pt idx="4">
                  <c:v>7.2135036113211648E-2</c:v>
                </c:pt>
                <c:pt idx="5">
                  <c:v>0.18050908124379725</c:v>
                </c:pt>
                <c:pt idx="6">
                  <c:v>0.27086094254684656</c:v>
                </c:pt>
                <c:pt idx="7">
                  <c:v>0.26551892666288585</c:v>
                </c:pt>
                <c:pt idx="8">
                  <c:v>0.1472236247927978</c:v>
                </c:pt>
                <c:pt idx="9">
                  <c:v>4.299509379188355E-2</c:v>
                </c:pt>
                <c:pt idx="10">
                  <c:v>4.795857090818474E-3</c:v>
                </c:pt>
                <c:pt idx="11">
                  <c:v>0</c:v>
                </c:pt>
              </c:numCache>
            </c:numRef>
          </c:val>
          <c:extLst>
            <c:ext xmlns:c16="http://schemas.microsoft.com/office/drawing/2014/chart" uri="{C3380CC4-5D6E-409C-BE32-E72D297353CC}">
              <c16:uniqueId val="{00000000-D98C-471A-B069-3F9FAF97E5A8}"/>
            </c:ext>
          </c:extLst>
        </c:ser>
        <c:dLbls>
          <c:showLegendKey val="0"/>
          <c:showVal val="0"/>
          <c:showCatName val="0"/>
          <c:showSerName val="0"/>
          <c:showPercent val="0"/>
          <c:showBubbleSize val="0"/>
        </c:dLbls>
        <c:gapWidth val="150"/>
        <c:axId val="743950968"/>
        <c:axId val="743951296"/>
      </c:barChart>
      <c:lineChart>
        <c:grouping val="standard"/>
        <c:varyColors val="0"/>
        <c:ser>
          <c:idx val="2"/>
          <c:order val="1"/>
          <c:tx>
            <c:strRef>
              <c:f>'Risk Assessment'!$E$32</c:f>
              <c:strCache>
                <c:ptCount val="1"/>
                <c:pt idx="0">
                  <c:v>RwD Crash Density</c:v>
                </c:pt>
              </c:strCache>
            </c:strRef>
          </c:tx>
          <c:spPr>
            <a:ln w="28575" cap="rnd">
              <a:solidFill>
                <a:schemeClr val="tx1"/>
              </a:solidFill>
              <a:prstDash val="lgDash"/>
              <a:round/>
            </a:ln>
            <a:effectLst/>
          </c:spPr>
          <c:marker>
            <c:symbol val="none"/>
          </c:marker>
          <c:val>
            <c:numRef>
              <c:f>'Risk Assessment'!$E$33:$E$44</c:f>
              <c:numCache>
                <c:formatCode>0.0000</c:formatCode>
                <c:ptCount val="12"/>
                <c:pt idx="0">
                  <c:v>0</c:v>
                </c:pt>
                <c:pt idx="1">
                  <c:v>8.961953342639837E-4</c:v>
                </c:pt>
                <c:pt idx="2">
                  <c:v>7.5810823472586518E-3</c:v>
                </c:pt>
                <c:pt idx="3">
                  <c:v>1.5041349912938616E-2</c:v>
                </c:pt>
                <c:pt idx="4">
                  <c:v>3.6581597923387547E-2</c:v>
                </c:pt>
                <c:pt idx="5">
                  <c:v>6.4925215043343726E-2</c:v>
                </c:pt>
                <c:pt idx="6">
                  <c:v>9.6246810861627494E-2</c:v>
                </c:pt>
                <c:pt idx="7">
                  <c:v>0.13866220038485108</c:v>
                </c:pt>
                <c:pt idx="8">
                  <c:v>0.18979295131231966</c:v>
                </c:pt>
                <c:pt idx="9">
                  <c:v>0.24910918572535484</c:v>
                </c:pt>
                <c:pt idx="10">
                  <c:v>0.31219438601124466</c:v>
                </c:pt>
              </c:numCache>
            </c:numRef>
          </c:val>
          <c:smooth val="0"/>
          <c:extLst>
            <c:ext xmlns:c16="http://schemas.microsoft.com/office/drawing/2014/chart" uri="{C3380CC4-5D6E-409C-BE32-E72D297353CC}">
              <c16:uniqueId val="{00000001-D98C-471A-B069-3F9FAF97E5A8}"/>
            </c:ext>
          </c:extLst>
        </c:ser>
        <c:dLbls>
          <c:showLegendKey val="0"/>
          <c:showVal val="0"/>
          <c:showCatName val="0"/>
          <c:showSerName val="0"/>
          <c:showPercent val="0"/>
          <c:showBubbleSize val="0"/>
        </c:dLbls>
        <c:marker val="1"/>
        <c:smooth val="0"/>
        <c:axId val="743953920"/>
        <c:axId val="743953592"/>
      </c:lineChart>
      <c:catAx>
        <c:axId val="74395096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Number of Risk Factors Present</a:t>
                </a:r>
              </a:p>
            </c:rich>
          </c:tx>
          <c:layout>
            <c:manualLayout>
              <c:xMode val="edge"/>
              <c:yMode val="edge"/>
              <c:x val="0.33753604549431321"/>
              <c:y val="0.7875311575570963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43951296"/>
        <c:crosses val="autoZero"/>
        <c:auto val="1"/>
        <c:lblAlgn val="ctr"/>
        <c:lblOffset val="100"/>
        <c:noMultiLvlLbl val="0"/>
      </c:catAx>
      <c:valAx>
        <c:axId val="743951296"/>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2000" dirty="0">
                    <a:solidFill>
                      <a:schemeClr val="tx1"/>
                    </a:solidFill>
                  </a:rPr>
                  <a:t>Percent of Road Length</a:t>
                </a:r>
              </a:p>
            </c:rich>
          </c:tx>
          <c:layout>
            <c:manualLayout>
              <c:xMode val="edge"/>
              <c:yMode val="edge"/>
              <c:x val="1.3333333333333334E-2"/>
              <c:y val="9.770284344357327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43950968"/>
        <c:crosses val="autoZero"/>
        <c:crossBetween val="between"/>
      </c:valAx>
      <c:valAx>
        <c:axId val="74395359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2000" dirty="0">
                    <a:solidFill>
                      <a:schemeClr val="tx1"/>
                    </a:solidFill>
                  </a:rPr>
                  <a:t>Severe </a:t>
                </a:r>
                <a:r>
                  <a:rPr lang="en-US" sz="2000" dirty="0" err="1">
                    <a:solidFill>
                      <a:schemeClr val="tx1"/>
                    </a:solidFill>
                  </a:rPr>
                  <a:t>RwD</a:t>
                </a:r>
                <a:r>
                  <a:rPr lang="en-US" sz="2000" dirty="0">
                    <a:solidFill>
                      <a:schemeClr val="tx1"/>
                    </a:solidFill>
                  </a:rPr>
                  <a:t> Crash Density</a:t>
                </a:r>
              </a:p>
            </c:rich>
          </c:tx>
          <c:layout>
            <c:manualLayout>
              <c:xMode val="edge"/>
              <c:yMode val="edge"/>
              <c:x val="0.9437037037037036"/>
              <c:y val="4.6330600890525424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43953920"/>
        <c:crosses val="max"/>
        <c:crossBetween val="between"/>
      </c:valAx>
      <c:catAx>
        <c:axId val="743953920"/>
        <c:scaling>
          <c:orientation val="minMax"/>
        </c:scaling>
        <c:delete val="1"/>
        <c:axPos val="b"/>
        <c:majorTickMark val="none"/>
        <c:minorTickMark val="none"/>
        <c:tickLblPos val="nextTo"/>
        <c:crossAx val="743953592"/>
        <c:crosses val="autoZero"/>
        <c:auto val="1"/>
        <c:lblAlgn val="ctr"/>
        <c:lblOffset val="100"/>
        <c:noMultiLvlLbl val="0"/>
      </c:cat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58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12E8C8-A518-3F41-BDD8-4C66BE26DFBD}" type="slidenum">
              <a:rPr lang="en-US"/>
              <a:pPr>
                <a:defRPr/>
              </a:pPr>
              <a:t>‹#›</a:t>
            </a:fld>
            <a:endParaRPr lang="en-US"/>
          </a:p>
        </p:txBody>
      </p:sp>
    </p:spTree>
    <p:extLst>
      <p:ext uri="{BB962C8B-B14F-4D97-AF65-F5344CB8AC3E}">
        <p14:creationId xmlns:p14="http://schemas.microsoft.com/office/powerpoint/2010/main" val="554436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F126EE7-29F5-9749-9C52-D0832CD2E3AE}" type="slidenum">
              <a:rPr lang="en-US"/>
              <a:pPr>
                <a:defRPr/>
              </a:pPr>
              <a:t>‹#›</a:t>
            </a:fld>
            <a:endParaRPr lang="en-US"/>
          </a:p>
        </p:txBody>
      </p:sp>
    </p:spTree>
    <p:extLst>
      <p:ext uri="{BB962C8B-B14F-4D97-AF65-F5344CB8AC3E}">
        <p14:creationId xmlns:p14="http://schemas.microsoft.com/office/powerpoint/2010/main" val="155561075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pitchFamily="34"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6</a:t>
            </a:fld>
            <a:endParaRPr lang="en-US"/>
          </a:p>
        </p:txBody>
      </p:sp>
    </p:spTree>
    <p:extLst>
      <p:ext uri="{BB962C8B-B14F-4D97-AF65-F5344CB8AC3E}">
        <p14:creationId xmlns:p14="http://schemas.microsoft.com/office/powerpoint/2010/main" val="361391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19</a:t>
            </a:fld>
            <a:endParaRPr lang="en-US"/>
          </a:p>
        </p:txBody>
      </p:sp>
    </p:spTree>
    <p:extLst>
      <p:ext uri="{BB962C8B-B14F-4D97-AF65-F5344CB8AC3E}">
        <p14:creationId xmlns:p14="http://schemas.microsoft.com/office/powerpoint/2010/main" val="397940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familiar with a linear referencing system?</a:t>
            </a:r>
          </a:p>
          <a:p>
            <a:r>
              <a:rPr lang="en-US" dirty="0"/>
              <a:t>	-Yes, I use if often </a:t>
            </a:r>
          </a:p>
          <a:p>
            <a:r>
              <a:rPr lang="en-US" dirty="0"/>
              <a:t>	-Yes, but it’s not something I typically work with </a:t>
            </a:r>
          </a:p>
          <a:p>
            <a:r>
              <a:rPr lang="en-US" dirty="0"/>
              <a:t>	-No, I’ve never heard this term before</a:t>
            </a:r>
          </a:p>
          <a:p>
            <a:r>
              <a:rPr lang="en-US" dirty="0"/>
              <a:t>	-Not sure, I’ve heard this term but not sure what it means</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34</a:t>
            </a:fld>
            <a:endParaRPr lang="en-US"/>
          </a:p>
        </p:txBody>
      </p:sp>
    </p:spTree>
    <p:extLst>
      <p:ext uri="{BB962C8B-B14F-4D97-AF65-F5344CB8AC3E}">
        <p14:creationId xmlns:p14="http://schemas.microsoft.com/office/powerpoint/2010/main" val="119208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35</a:t>
            </a:fld>
            <a:endParaRPr lang="en-US"/>
          </a:p>
        </p:txBody>
      </p:sp>
    </p:spTree>
    <p:extLst>
      <p:ext uri="{BB962C8B-B14F-4D97-AF65-F5344CB8AC3E}">
        <p14:creationId xmlns:p14="http://schemas.microsoft.com/office/powerpoint/2010/main" val="76471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36</a:t>
            </a:fld>
            <a:endParaRPr lang="en-US"/>
          </a:p>
        </p:txBody>
      </p:sp>
    </p:spTree>
    <p:extLst>
      <p:ext uri="{BB962C8B-B14F-4D97-AF65-F5344CB8AC3E}">
        <p14:creationId xmlns:p14="http://schemas.microsoft.com/office/powerpoint/2010/main" val="322509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VG question: Do we want to make up another data example where roadway features changed? That might be more helpful to demonstrate the “merge” required in this case?</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37</a:t>
            </a:fld>
            <a:endParaRPr lang="en-US"/>
          </a:p>
        </p:txBody>
      </p:sp>
    </p:spTree>
    <p:extLst>
      <p:ext uri="{BB962C8B-B14F-4D97-AF65-F5344CB8AC3E}">
        <p14:creationId xmlns:p14="http://schemas.microsoft.com/office/powerpoint/2010/main" val="413137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 Create crash tree from data and ask participants  to identify FCFTs</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38</a:t>
            </a:fld>
            <a:endParaRPr lang="en-US"/>
          </a:p>
        </p:txBody>
      </p:sp>
    </p:spTree>
    <p:extLst>
      <p:ext uri="{BB962C8B-B14F-4D97-AF65-F5344CB8AC3E}">
        <p14:creationId xmlns:p14="http://schemas.microsoft.com/office/powerpoint/2010/main" val="1730138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 Create crash tree from data and ask participants  to identify FCFTs</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39</a:t>
            </a:fld>
            <a:endParaRPr lang="en-US"/>
          </a:p>
        </p:txBody>
      </p:sp>
    </p:spTree>
    <p:extLst>
      <p:ext uri="{BB962C8B-B14F-4D97-AF65-F5344CB8AC3E}">
        <p14:creationId xmlns:p14="http://schemas.microsoft.com/office/powerpoint/2010/main" val="1871765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Open questions for </a:t>
            </a:r>
            <a:r>
              <a:rPr lang="en-US" b="0" dirty="0" err="1"/>
              <a:t>chatbox</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40</a:t>
            </a:fld>
            <a:endParaRPr lang="en-US"/>
          </a:p>
        </p:txBody>
      </p:sp>
    </p:spTree>
    <p:extLst>
      <p:ext uri="{BB962C8B-B14F-4D97-AF65-F5344CB8AC3E}">
        <p14:creationId xmlns:p14="http://schemas.microsoft.com/office/powerpoint/2010/main" val="207052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870B9-2FDB-42DF-B7BD-F70E942C8BBE}" type="slidenum">
              <a:rPr lang="en-US" smtClean="0"/>
              <a:t>41</a:t>
            </a:fld>
            <a:endParaRPr lang="en-US"/>
          </a:p>
        </p:txBody>
      </p:sp>
    </p:spTree>
    <p:extLst>
      <p:ext uri="{BB962C8B-B14F-4D97-AF65-F5344CB8AC3E}">
        <p14:creationId xmlns:p14="http://schemas.microsoft.com/office/powerpoint/2010/main" val="281142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870B9-2FDB-42DF-B7BD-F70E942C8BBE}" type="slidenum">
              <a:rPr lang="en-US" smtClean="0"/>
              <a:t>42</a:t>
            </a:fld>
            <a:endParaRPr lang="en-US"/>
          </a:p>
        </p:txBody>
      </p:sp>
    </p:spTree>
    <p:extLst>
      <p:ext uri="{BB962C8B-B14F-4D97-AF65-F5344CB8AC3E}">
        <p14:creationId xmlns:p14="http://schemas.microsoft.com/office/powerpoint/2010/main" val="39023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Brief intro/engagement slide – what State are you calling in from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Poll:  What region are you calling in from:</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North</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Midwest</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South</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West</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Something else</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9</a:t>
            </a:fld>
            <a:endParaRPr lang="en-US"/>
          </a:p>
        </p:txBody>
      </p:sp>
    </p:spTree>
    <p:extLst>
      <p:ext uri="{BB962C8B-B14F-4D97-AF65-F5344CB8AC3E}">
        <p14:creationId xmlns:p14="http://schemas.microsoft.com/office/powerpoint/2010/main" val="2978739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33870B9-2FDB-42DF-B7BD-F70E942C8BBE}" type="slidenum">
              <a:rPr lang="en-US" smtClean="0"/>
              <a:t>43</a:t>
            </a:fld>
            <a:endParaRPr lang="en-US"/>
          </a:p>
        </p:txBody>
      </p:sp>
    </p:spTree>
    <p:extLst>
      <p:ext uri="{BB962C8B-B14F-4D97-AF65-F5344CB8AC3E}">
        <p14:creationId xmlns:p14="http://schemas.microsoft.com/office/powerpoint/2010/main" val="117440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Open questions for </a:t>
            </a:r>
            <a:r>
              <a:rPr lang="en-US" b="0" dirty="0" err="1"/>
              <a:t>chatbox</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58</a:t>
            </a:fld>
            <a:endParaRPr lang="en-US"/>
          </a:p>
        </p:txBody>
      </p:sp>
    </p:spTree>
    <p:extLst>
      <p:ext uri="{BB962C8B-B14F-4D97-AF65-F5344CB8AC3E}">
        <p14:creationId xmlns:p14="http://schemas.microsoft.com/office/powerpoint/2010/main" val="187744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59</a:t>
            </a:fld>
            <a:endParaRPr lang="en-US"/>
          </a:p>
        </p:txBody>
      </p:sp>
    </p:spTree>
    <p:extLst>
      <p:ext uri="{BB962C8B-B14F-4D97-AF65-F5344CB8AC3E}">
        <p14:creationId xmlns:p14="http://schemas.microsoft.com/office/powerpoint/2010/main" val="1502643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Conduct a live exercise using real data. Run Random Forest model and ask participants  to identify </a:t>
            </a:r>
            <a:r>
              <a:rPr lang="en-US" dirty="0" err="1"/>
              <a:t>FCFTs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61</a:t>
            </a:fld>
            <a:endParaRPr lang="en-US"/>
          </a:p>
        </p:txBody>
      </p:sp>
    </p:spTree>
    <p:extLst>
      <p:ext uri="{BB962C8B-B14F-4D97-AF65-F5344CB8AC3E}">
        <p14:creationId xmlns:p14="http://schemas.microsoft.com/office/powerpoint/2010/main" val="58046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 Run Random Forest model and ask participants  to identify FCFTs</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62</a:t>
            </a:fld>
            <a:endParaRPr lang="en-US"/>
          </a:p>
        </p:txBody>
      </p:sp>
    </p:spTree>
    <p:extLst>
      <p:ext uri="{BB962C8B-B14F-4D97-AF65-F5344CB8AC3E}">
        <p14:creationId xmlns:p14="http://schemas.microsoft.com/office/powerpoint/2010/main" val="731690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71</a:t>
            </a:fld>
            <a:endParaRPr lang="en-US"/>
          </a:p>
        </p:txBody>
      </p:sp>
    </p:spTree>
    <p:extLst>
      <p:ext uri="{BB962C8B-B14F-4D97-AF65-F5344CB8AC3E}">
        <p14:creationId xmlns:p14="http://schemas.microsoft.com/office/powerpoint/2010/main" val="3238972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72</a:t>
            </a:fld>
            <a:endParaRPr lang="en-US"/>
          </a:p>
        </p:txBody>
      </p:sp>
    </p:spTree>
    <p:extLst>
      <p:ext uri="{BB962C8B-B14F-4D97-AF65-F5344CB8AC3E}">
        <p14:creationId xmlns:p14="http://schemas.microsoft.com/office/powerpoint/2010/main" val="10470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73</a:t>
            </a:fld>
            <a:endParaRPr lang="en-US" dirty="0"/>
          </a:p>
        </p:txBody>
      </p:sp>
    </p:spTree>
    <p:extLst>
      <p:ext uri="{BB962C8B-B14F-4D97-AF65-F5344CB8AC3E}">
        <p14:creationId xmlns:p14="http://schemas.microsoft.com/office/powerpoint/2010/main" val="1642485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a:xfrm>
            <a:off x="367622" y="5283618"/>
            <a:ext cx="6378791" cy="4001415"/>
          </a:xfrm>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74</a:t>
            </a:fld>
            <a:endParaRPr lang="en-US" dirty="0"/>
          </a:p>
        </p:txBody>
      </p:sp>
    </p:spTree>
    <p:extLst>
      <p:ext uri="{BB962C8B-B14F-4D97-AF65-F5344CB8AC3E}">
        <p14:creationId xmlns:p14="http://schemas.microsoft.com/office/powerpoint/2010/main" val="1004414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a:xfrm>
            <a:off x="367622" y="5283618"/>
            <a:ext cx="6378791" cy="4001415"/>
          </a:xfrm>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75</a:t>
            </a:fld>
            <a:endParaRPr lang="en-US" dirty="0"/>
          </a:p>
        </p:txBody>
      </p:sp>
    </p:spTree>
    <p:extLst>
      <p:ext uri="{BB962C8B-B14F-4D97-AF65-F5344CB8AC3E}">
        <p14:creationId xmlns:p14="http://schemas.microsoft.com/office/powerpoint/2010/main" val="364929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your State use the systemic method? 	Answers: Yes/No/Not sure </a:t>
            </a:r>
          </a:p>
          <a:p>
            <a:r>
              <a:rPr lang="en-US"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Plan to have s</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pecific targeted follow-up – e.g., for those agencies who don’t use systemic, would you be willing to provide explanation of the challenges/barriers or other reasons why</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10</a:t>
            </a:fld>
            <a:endParaRPr lang="en-US"/>
          </a:p>
        </p:txBody>
      </p:sp>
    </p:spTree>
    <p:extLst>
      <p:ext uri="{BB962C8B-B14F-4D97-AF65-F5344CB8AC3E}">
        <p14:creationId xmlns:p14="http://schemas.microsoft.com/office/powerpoint/2010/main" val="1428583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pPr defTabSz="483306">
              <a:defRPr/>
            </a:pP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76</a:t>
            </a:fld>
            <a:endParaRPr lang="en-US" dirty="0"/>
          </a:p>
        </p:txBody>
      </p:sp>
    </p:spTree>
    <p:extLst>
      <p:ext uri="{BB962C8B-B14F-4D97-AF65-F5344CB8AC3E}">
        <p14:creationId xmlns:p14="http://schemas.microsoft.com/office/powerpoint/2010/main" val="3429880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pPr defTabSz="483306">
              <a:defRPr/>
            </a:pP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89</a:t>
            </a:fld>
            <a:endParaRPr lang="en-US" dirty="0"/>
          </a:p>
        </p:txBody>
      </p:sp>
    </p:spTree>
    <p:extLst>
      <p:ext uri="{BB962C8B-B14F-4D97-AF65-F5344CB8AC3E}">
        <p14:creationId xmlns:p14="http://schemas.microsoft.com/office/powerpoint/2010/main" val="4155310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Insert before summary slide</a:t>
            </a:r>
          </a:p>
          <a:p>
            <a:r>
              <a:rPr lang="en-US" dirty="0"/>
              <a:t>What is one takeaway, from today’s presentation, that you can use in your agency?</a:t>
            </a:r>
          </a:p>
          <a:p>
            <a:r>
              <a:rPr lang="en-US"/>
              <a:t>	-Open response </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95</a:t>
            </a:fld>
            <a:endParaRPr lang="en-US"/>
          </a:p>
        </p:txBody>
      </p:sp>
    </p:spTree>
    <p:extLst>
      <p:ext uri="{BB962C8B-B14F-4D97-AF65-F5344CB8AC3E}">
        <p14:creationId xmlns:p14="http://schemas.microsoft.com/office/powerpoint/2010/main" val="250163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870B9-2FDB-42DF-B7BD-F70E942C8BBE}" type="slidenum">
              <a:rPr lang="en-US" smtClean="0"/>
              <a:t>11</a:t>
            </a:fld>
            <a:endParaRPr lang="en-US"/>
          </a:p>
        </p:txBody>
      </p:sp>
    </p:spTree>
    <p:extLst>
      <p:ext uri="{BB962C8B-B14F-4D97-AF65-F5344CB8AC3E}">
        <p14:creationId xmlns:p14="http://schemas.microsoft.com/office/powerpoint/2010/main" val="2008874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0"/>
            <a:ext cx="8372476" cy="4710113"/>
          </a:xfrm>
        </p:spPr>
      </p:sp>
      <p:sp>
        <p:nvSpPr>
          <p:cNvPr id="3" name="Notes Placeholder 2"/>
          <p:cNvSpPr>
            <a:spLocks noGrp="1"/>
          </p:cNvSpPr>
          <p:nvPr>
            <p:ph type="body" idx="1"/>
          </p:nvPr>
        </p:nvSpPr>
        <p:spPr>
          <a:xfrm>
            <a:off x="255694" y="4710589"/>
            <a:ext cx="6350847" cy="5122947"/>
          </a:xfrm>
        </p:spPr>
        <p:txBody>
          <a:bodyPr>
            <a:normAutofit/>
          </a:bodyPr>
          <a:lstStyle/>
          <a:p>
            <a:pPr algn="just">
              <a:lnSpc>
                <a:spcPct val="115000"/>
              </a:lnSpc>
            </a:pPr>
            <a:endParaRPr lang="en-US" sz="1300" dirty="0">
              <a:latin typeface="Book Antiqua"/>
              <a:ea typeface="Times New Roman"/>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12</a:t>
            </a:fld>
            <a:endParaRPr lang="en-US" dirty="0"/>
          </a:p>
        </p:txBody>
      </p:sp>
    </p:spTree>
    <p:extLst>
      <p:ext uri="{BB962C8B-B14F-4D97-AF65-F5344CB8AC3E}">
        <p14:creationId xmlns:p14="http://schemas.microsoft.com/office/powerpoint/2010/main" val="64508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familiar with the term focus crash type?  Yes/No/I’ve heard it before but not sure what it means</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13</a:t>
            </a:fld>
            <a:endParaRPr lang="en-US"/>
          </a:p>
        </p:txBody>
      </p:sp>
    </p:spTree>
    <p:extLst>
      <p:ext uri="{BB962C8B-B14F-4D97-AF65-F5344CB8AC3E}">
        <p14:creationId xmlns:p14="http://schemas.microsoft.com/office/powerpoint/2010/main" val="411545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question for </a:t>
            </a:r>
            <a:r>
              <a:rPr lang="en-US" dirty="0" err="1"/>
              <a:t>chatbox</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14</a:t>
            </a:fld>
            <a:endParaRPr lang="en-US"/>
          </a:p>
        </p:txBody>
      </p:sp>
    </p:spTree>
    <p:extLst>
      <p:ext uri="{BB962C8B-B14F-4D97-AF65-F5344CB8AC3E}">
        <p14:creationId xmlns:p14="http://schemas.microsoft.com/office/powerpoint/2010/main" val="2718824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sz="1300" dirty="0">
              <a:ea typeface="Times New Roman"/>
              <a:cs typeface="Times New Roman"/>
            </a:endParaRPr>
          </a:p>
        </p:txBody>
      </p:sp>
      <p:sp>
        <p:nvSpPr>
          <p:cNvPr id="4" name="Slide Number Placeholder 3"/>
          <p:cNvSpPr>
            <a:spLocks noGrp="1"/>
          </p:cNvSpPr>
          <p:nvPr>
            <p:ph type="sldNum" sz="quarter" idx="10"/>
          </p:nvPr>
        </p:nvSpPr>
        <p:spPr/>
        <p:txBody>
          <a:bodyPr/>
          <a:lstStyle/>
          <a:p>
            <a:fld id="{C33870B9-2FDB-42DF-B7BD-F70E942C8BBE}" type="slidenum">
              <a:rPr lang="en-US" smtClean="0"/>
              <a:t>15</a:t>
            </a:fld>
            <a:endParaRPr lang="en-US"/>
          </a:p>
        </p:txBody>
      </p:sp>
    </p:spTree>
    <p:extLst>
      <p:ext uri="{BB962C8B-B14F-4D97-AF65-F5344CB8AC3E}">
        <p14:creationId xmlns:p14="http://schemas.microsoft.com/office/powerpoint/2010/main" val="374311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488950"/>
            <a:ext cx="6503987" cy="3659188"/>
          </a:xfrm>
        </p:spPr>
      </p:sp>
      <p:sp>
        <p:nvSpPr>
          <p:cNvPr id="3" name="Notes Placeholder 2"/>
          <p:cNvSpPr>
            <a:spLocks noGrp="1"/>
          </p:cNvSpPr>
          <p:nvPr>
            <p:ph type="body" idx="1"/>
          </p:nvPr>
        </p:nvSpPr>
        <p:spPr>
          <a:xfrm>
            <a:off x="734061" y="4171123"/>
            <a:ext cx="5872480" cy="4684908"/>
          </a:xfrm>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16</a:t>
            </a:fld>
            <a:endParaRPr lang="en-US" dirty="0"/>
          </a:p>
        </p:txBody>
      </p:sp>
    </p:spTree>
    <p:extLst>
      <p:ext uri="{BB962C8B-B14F-4D97-AF65-F5344CB8AC3E}">
        <p14:creationId xmlns:p14="http://schemas.microsoft.com/office/powerpoint/2010/main" val="1350605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4" name="Group 3">
            <a:extLst>
              <a:ext uri="{FF2B5EF4-FFF2-40B4-BE49-F238E27FC236}">
                <a16:creationId xmlns:a16="http://schemas.microsoft.com/office/drawing/2014/main" id="{F705200A-AC8D-4D03-B3CD-D4DE299E3777}"/>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1" name="Graphic 10">
              <a:extLst>
                <a:ext uri="{FF2B5EF4-FFF2-40B4-BE49-F238E27FC236}">
                  <a16:creationId xmlns:a16="http://schemas.microsoft.com/office/drawing/2014/main" id="{85A2FC15-D7B5-4817-9D48-6089B91EB5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2" name="Parallelogram 3">
              <a:extLst>
                <a:ext uri="{FF2B5EF4-FFF2-40B4-BE49-F238E27FC236}">
                  <a16:creationId xmlns:a16="http://schemas.microsoft.com/office/drawing/2014/main" id="{BD30292F-0126-48EC-A0D5-559810096838}"/>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6" name="Text Placeholder 7">
            <a:extLst>
              <a:ext uri="{FF2B5EF4-FFF2-40B4-BE49-F238E27FC236}">
                <a16:creationId xmlns:a16="http://schemas.microsoft.com/office/drawing/2014/main" id="{691FEF64-BF3A-405A-8FC5-DB901EAB23FE}"/>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3" name="DOT Logo" descr="US DOT logo. ">
            <a:extLst>
              <a:ext uri="{FF2B5EF4-FFF2-40B4-BE49-F238E27FC236}">
                <a16:creationId xmlns:a16="http://schemas.microsoft.com/office/drawing/2014/main" id="{32C29173-3426-4995-9EB6-DB441A3E3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8" name="TFHRC logo" descr="Turner-Fairbank Highway Research Center logo. ">
            <a:extLst>
              <a:ext uri="{FF2B5EF4-FFF2-40B4-BE49-F238E27FC236}">
                <a16:creationId xmlns:a16="http://schemas.microsoft.com/office/drawing/2014/main" id="{80EAEEB5-7259-427E-8145-25C5F8735BD2}"/>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271059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C0C-D2F1-4508-85E5-714D834A27A3}"/>
              </a:ext>
            </a:extLst>
          </p:cNvPr>
          <p:cNvSpPr>
            <a:spLocks noGrp="1"/>
          </p:cNvSpPr>
          <p:nvPr>
            <p:ph type="title"/>
          </p:nvPr>
        </p:nvSpPr>
        <p:spPr>
          <a:xfrm>
            <a:off x="838200" y="669924"/>
            <a:ext cx="10515600" cy="1020764"/>
          </a:xfrm>
        </p:spPr>
        <p:txBody>
          <a:bodyPr/>
          <a:lstStyle/>
          <a:p>
            <a:r>
              <a:rPr lang="en-US"/>
              <a:t>Click to edit Master title style</a:t>
            </a:r>
            <a:endParaRPr lang="en-US" dirty="0"/>
          </a:p>
        </p:txBody>
      </p:sp>
    </p:spTree>
    <p:extLst>
      <p:ext uri="{BB962C8B-B14F-4D97-AF65-F5344CB8AC3E}">
        <p14:creationId xmlns:p14="http://schemas.microsoft.com/office/powerpoint/2010/main" val="314943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2"/>
                </a:solidFill>
              </a:defRPr>
            </a:lvl1pPr>
          </a:lstStyle>
          <a:p>
            <a:r>
              <a:rPr lang="en-US" dirty="0"/>
              <a:t>Question?</a:t>
            </a:r>
          </a:p>
        </p:txBody>
      </p:sp>
      <p:grpSp>
        <p:nvGrpSpPr>
          <p:cNvPr id="4" name="Group 3">
            <a:extLst>
              <a:ext uri="{FF2B5EF4-FFF2-40B4-BE49-F238E27FC236}">
                <a16:creationId xmlns:a16="http://schemas.microsoft.com/office/drawing/2014/main" id="{AC0567C8-BDC3-4545-ADC9-25AC5F356CDE}"/>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12" name="Graphic 11">
              <a:extLst>
                <a:ext uri="{FF2B5EF4-FFF2-40B4-BE49-F238E27FC236}">
                  <a16:creationId xmlns:a16="http://schemas.microsoft.com/office/drawing/2014/main" id="{FEBE3D78-D149-4E37-B30F-31F43E763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3" name="Parallelogram 3">
              <a:extLst>
                <a:ext uri="{FF2B5EF4-FFF2-40B4-BE49-F238E27FC236}">
                  <a16:creationId xmlns:a16="http://schemas.microsoft.com/office/drawing/2014/main" id="{CF8A2703-32E7-48F7-8EAB-DDE56976D302}"/>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Turner-Fairbank Highway Research Center logo. ">
            <a:extLst>
              <a:ext uri="{FF2B5EF4-FFF2-40B4-BE49-F238E27FC236}">
                <a16:creationId xmlns:a16="http://schemas.microsoft.com/office/drawing/2014/main" id="{FA1673A2-91EA-4ADE-9F52-CDFB440870C1}"/>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20" name="Slide Number Placeholder 5">
            <a:extLst>
              <a:ext uri="{FF2B5EF4-FFF2-40B4-BE49-F238E27FC236}">
                <a16:creationId xmlns:a16="http://schemas.microsoft.com/office/drawing/2014/main" id="{D0ED944B-9025-4104-A82F-35B4191AE708}"/>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8067F384-ED66-4650-B890-AB592FCB4E1F}"/>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EE010B18-034D-40CD-86A7-C7BA9B039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A0CA17C6-759A-4EAD-9AA0-6F57E42B441E}"/>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A53A6F08-6311-4F3E-ACF1-E284BBD68743}"/>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42927683-1E15-44ED-8451-597F83F77AF2}"/>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9A55C325-034C-47AE-93CF-34F6F1A944FC}"/>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123389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2"/>
                </a:solidFill>
              </a:defRPr>
            </a:lvl1pPr>
          </a:lstStyle>
          <a:p>
            <a:r>
              <a:rPr lang="en-US" dirty="0"/>
              <a:t>Contact</a:t>
            </a:r>
          </a:p>
        </p:txBody>
      </p:sp>
      <p:grpSp>
        <p:nvGrpSpPr>
          <p:cNvPr id="13" name="Group 12">
            <a:extLst>
              <a:ext uri="{FF2B5EF4-FFF2-40B4-BE49-F238E27FC236}">
                <a16:creationId xmlns:a16="http://schemas.microsoft.com/office/drawing/2014/main" id="{01320DA3-403D-43D1-866D-D9A323A3C549}"/>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39E664AD-A3B6-4503-BB54-AE24F8BB6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117A97EA-6D25-4701-92A4-BB313793BC73}"/>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04848C"/>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04848C"/>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CCEC0977-A8C7-4222-B63A-8B6A402CD421}"/>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D75D65A8-9BC2-41F9-9D2C-53A203AE80C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44AF6979-A91F-416A-8519-C71FDD0118CA}"/>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277149BD-AC6D-44A6-8211-EEBCDBFD65DF}"/>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B4F0204F-3B30-4B01-95F5-3AC7226D8383}"/>
              </a:ext>
            </a:extLst>
          </p:cNvPr>
          <p:cNvSpPr>
            <a:spLocks noGrp="1"/>
          </p:cNvSpPr>
          <p:nvPr>
            <p:ph type="sldNum" sz="quarter" idx="15"/>
          </p:nvPr>
        </p:nvSpPr>
        <p:spPr>
          <a:xfrm>
            <a:off x="11012856" y="638059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72BDE916-CBF3-475A-B863-75E9C1D20423}"/>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rPr>
              <a:t>© </a:t>
            </a:r>
            <a:r>
              <a:rPr lang="en-US" sz="900" dirty="0" err="1">
                <a:solidFill>
                  <a:schemeClr val="bg1"/>
                </a:solidFill>
              </a:rPr>
              <a:t>Peeterv</a:t>
            </a:r>
            <a:r>
              <a:rPr lang="en-US" sz="900" dirty="0">
                <a:solidFill>
                  <a:schemeClr val="bg1"/>
                </a:solidFill>
              </a:rPr>
              <a:t> / iStock.</a:t>
            </a:r>
          </a:p>
        </p:txBody>
      </p:sp>
    </p:spTree>
    <p:extLst>
      <p:ext uri="{BB962C8B-B14F-4D97-AF65-F5344CB8AC3E}">
        <p14:creationId xmlns:p14="http://schemas.microsoft.com/office/powerpoint/2010/main" val="3533374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6" name="Text Placeholder 7">
            <a:extLst>
              <a:ext uri="{FF2B5EF4-FFF2-40B4-BE49-F238E27FC236}">
                <a16:creationId xmlns:a16="http://schemas.microsoft.com/office/drawing/2014/main" id="{DA77E81E-B690-454D-8DE9-3467E59C626F}"/>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7" name="DOT Logo" descr="US DOT logo. ">
            <a:extLst>
              <a:ext uri="{FF2B5EF4-FFF2-40B4-BE49-F238E27FC236}">
                <a16:creationId xmlns:a16="http://schemas.microsoft.com/office/drawing/2014/main" id="{6D773047-D54F-4639-B518-1AA13F7420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8" name="TFHRC logo" descr="Turner-Fairbank Highway Research Center logo. ">
            <a:extLst>
              <a:ext uri="{FF2B5EF4-FFF2-40B4-BE49-F238E27FC236}">
                <a16:creationId xmlns:a16="http://schemas.microsoft.com/office/drawing/2014/main" id="{59484B2B-8496-4395-B4FF-A0653DA770C2}"/>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146327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C00A7685-5801-4F8E-847C-463C26E70667}"/>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32F71986-A74E-432A-B91F-0DB2655B8C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8942CCF4-34FC-4614-A46C-0B75905750E3}"/>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297C3522-1199-4F81-87AF-D355AC28288C}"/>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pic>
        <p:nvPicPr>
          <p:cNvPr id="18" name="DOT Logo" descr="US DOT logo. ">
            <a:extLst>
              <a:ext uri="{FF2B5EF4-FFF2-40B4-BE49-F238E27FC236}">
                <a16:creationId xmlns:a16="http://schemas.microsoft.com/office/drawing/2014/main" id="{EEF68D37-4E74-4FB0-BF4D-4A6CD8E93D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21" name="TFHRC logo" descr="Turner-Fairbank Highway Research Center logo. ">
            <a:extLst>
              <a:ext uri="{FF2B5EF4-FFF2-40B4-BE49-F238E27FC236}">
                <a16:creationId xmlns:a16="http://schemas.microsoft.com/office/drawing/2014/main" id="{A52B6CE0-2B02-4A99-A9CA-986285143BA0}"/>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1265898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3" name="Text Placeholder 7">
            <a:extLst>
              <a:ext uri="{FF2B5EF4-FFF2-40B4-BE49-F238E27FC236}">
                <a16:creationId xmlns:a16="http://schemas.microsoft.com/office/drawing/2014/main" id="{902557FE-0896-4A2C-BC07-BA663C5071D4}"/>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2" name="DOT logo" descr="US DOT logo. ">
            <a:extLst>
              <a:ext uri="{FF2B5EF4-FFF2-40B4-BE49-F238E27FC236}">
                <a16:creationId xmlns:a16="http://schemas.microsoft.com/office/drawing/2014/main" id="{F3FAB33D-804A-48AD-9C39-1657AD5568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CA4CD00E-D617-4235-8058-261805FFA2B4}"/>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29210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1777B"/>
              </a:solidFill>
            </a:endParaRPr>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2" name="TextBox 11">
            <a:extLst>
              <a:ext uri="{FF2B5EF4-FFF2-40B4-BE49-F238E27FC236}">
                <a16:creationId xmlns:a16="http://schemas.microsoft.com/office/drawing/2014/main" id="{B375FE40-C72B-4663-927C-B2029A30F13A}"/>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Arial" panose="020B0604020202020204" pitchFamily="34" charset="0"/>
                <a:cs typeface="Arial" panose="020B0604020202020204" pitchFamily="34" charset="0"/>
              </a:rPr>
              <a:t>© </a:t>
            </a:r>
            <a:r>
              <a:rPr lang="en-US" sz="900" i="1" dirty="0" err="1">
                <a:solidFill>
                  <a:schemeClr val="bg1"/>
                </a:solidFill>
                <a:latin typeface="Arial" panose="020B0604020202020204" pitchFamily="34" charset="0"/>
                <a:cs typeface="Arial" panose="020B0604020202020204" pitchFamily="34" charset="0"/>
              </a:rPr>
              <a:t>USchools</a:t>
            </a:r>
            <a:r>
              <a:rPr lang="en-US" sz="900" i="1" dirty="0">
                <a:solidFill>
                  <a:schemeClr val="bg1"/>
                </a:solidFill>
                <a:latin typeface="Arial" panose="020B0604020202020204" pitchFamily="34" charset="0"/>
                <a:cs typeface="Arial" panose="020B0604020202020204" pitchFamily="34" charset="0"/>
              </a:rPr>
              <a:t> / iStock.</a:t>
            </a:r>
          </a:p>
        </p:txBody>
      </p:sp>
      <p:pic>
        <p:nvPicPr>
          <p:cNvPr id="13" name="DOT logo" descr="US DOT logo. ">
            <a:extLst>
              <a:ext uri="{FF2B5EF4-FFF2-40B4-BE49-F238E27FC236}">
                <a16:creationId xmlns:a16="http://schemas.microsoft.com/office/drawing/2014/main" id="{D18F46DA-5F97-44C7-91FF-D3348617C4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BDD850FC-CA38-45C7-819D-1893E9629838}"/>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311679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61777B"/>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42FE8BD3-CAA2-4CE3-83F4-2F2325852E3D}"/>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3" name="Group 12">
            <a:extLst>
              <a:ext uri="{FF2B5EF4-FFF2-40B4-BE49-F238E27FC236}">
                <a16:creationId xmlns:a16="http://schemas.microsoft.com/office/drawing/2014/main" id="{CD2574F0-9A43-40AB-A557-7DF25893EAD6}"/>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512365F4-9420-4E28-9FC8-056F3EE7C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525BE728-E95E-479E-A9EB-BF689AC8FB33}"/>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descr="U.S. Department of Transportation, Federal Highway Administration logo. ">
            <a:extLst>
              <a:ext uri="{FF2B5EF4-FFF2-40B4-BE49-F238E27FC236}">
                <a16:creationId xmlns:a16="http://schemas.microsoft.com/office/drawing/2014/main" id="{B5DB619D-2C5D-4C27-9489-E3D9B21B77B7}"/>
              </a:ext>
            </a:extLst>
          </p:cNvPr>
          <p:cNvGrpSpPr/>
          <p:nvPr userDrawn="1"/>
        </p:nvGrpSpPr>
        <p:grpSpPr>
          <a:xfrm>
            <a:off x="328719" y="6295114"/>
            <a:ext cx="1110196" cy="435762"/>
            <a:chOff x="290022" y="6147173"/>
            <a:chExt cx="1512938" cy="593842"/>
          </a:xfrm>
        </p:grpSpPr>
        <p:sp>
          <p:nvSpPr>
            <p:cNvPr id="20" name="Rectangle 19">
              <a:extLst>
                <a:ext uri="{FF2B5EF4-FFF2-40B4-BE49-F238E27FC236}">
                  <a16:creationId xmlns:a16="http://schemas.microsoft.com/office/drawing/2014/main" id="{BD81F3C2-0D5A-4D09-98EF-A62FFC93DC71}"/>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US DOT logo. ">
              <a:extLst>
                <a:ext uri="{FF2B5EF4-FFF2-40B4-BE49-F238E27FC236}">
                  <a16:creationId xmlns:a16="http://schemas.microsoft.com/office/drawing/2014/main" id="{F39583AD-A212-42B6-8631-7377DAE2573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2" name="Picture 21" descr="Turner-Fairbank Highway Research Center logo. ">
            <a:extLst>
              <a:ext uri="{FF2B5EF4-FFF2-40B4-BE49-F238E27FC236}">
                <a16:creationId xmlns:a16="http://schemas.microsoft.com/office/drawing/2014/main" id="{0186BAED-F467-45CD-B512-BFE2527046DF}"/>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129215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61777B"/>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567FD77F-1873-454E-BD51-CF0A376ECAAA}"/>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22" name="Group 21" descr="U.S. Department of Transportation, Federal Highway Administration logo. ">
            <a:extLst>
              <a:ext uri="{FF2B5EF4-FFF2-40B4-BE49-F238E27FC236}">
                <a16:creationId xmlns:a16="http://schemas.microsoft.com/office/drawing/2014/main" id="{3596A618-0101-4883-BED4-7A23CB9F4EEF}"/>
              </a:ext>
            </a:extLst>
          </p:cNvPr>
          <p:cNvGrpSpPr/>
          <p:nvPr userDrawn="1"/>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FC6A37B5-C01E-453D-8497-6CE8FC5C947E}"/>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089A9753-76A3-4AD5-95B3-316E3829BAB1}"/>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5" name="Picture 24" descr="Turner-Fairbank Highway Research Center logo. ">
            <a:extLst>
              <a:ext uri="{FF2B5EF4-FFF2-40B4-BE49-F238E27FC236}">
                <a16:creationId xmlns:a16="http://schemas.microsoft.com/office/drawing/2014/main" id="{414F39EC-04B6-47E0-9C12-625A57A0809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144321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6177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6177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F91CF49A-4F87-43A3-B478-8FE6E664F4F7}"/>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D11BBA33-91DC-443C-B770-08B6972E706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3FA10F9B-F5C7-4742-94B1-8C58D00C1E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D7EBBA57-EED8-4D29-A0C9-EA0B36BEF6A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06E26252-B784-4FA8-8D18-41514A84120D}"/>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77C4B55D-B222-4B8F-942F-9FBD23A4446E}"/>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179E58CD-40F5-460F-9AF5-D33DCE63224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95B8A01E-7150-41B5-A347-F747742256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267393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24" name="Picture Placeholder 16" descr="Various icons representing highway research and technology overlay a blurred street and traffic background. ">
            <a:extLst>
              <a:ext uri="{FF2B5EF4-FFF2-40B4-BE49-F238E27FC236}">
                <a16:creationId xmlns:a16="http://schemas.microsoft.com/office/drawing/2014/main" id="{BC264C99-4F34-49FB-9740-09BA1B94C1D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83EAA97C-895E-45E4-BD2F-3647D34F78DF}"/>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2F9AEAE6-22D1-45F4-9EA6-FC658A4B76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8F200F08-91AA-438F-AB80-D6F41281C45D}"/>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ED3D3A22-51D2-4D4F-88A6-D99C5C3A09F1}"/>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pic>
        <p:nvPicPr>
          <p:cNvPr id="19" name="DOT Logo" descr="US DOT logo. ">
            <a:extLst>
              <a:ext uri="{FF2B5EF4-FFF2-40B4-BE49-F238E27FC236}">
                <a16:creationId xmlns:a16="http://schemas.microsoft.com/office/drawing/2014/main" id="{134846AB-753D-40C1-8928-2685F5C08A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21" name="TFHRC logo" descr="Turner-Fairbank Highway Research Center logo. ">
            <a:extLst>
              <a:ext uri="{FF2B5EF4-FFF2-40B4-BE49-F238E27FC236}">
                <a16:creationId xmlns:a16="http://schemas.microsoft.com/office/drawing/2014/main" id="{5314D7AE-C97B-40ED-882B-803F0E37E95C}"/>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4226228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60D905B-2BC0-4D93-B98A-138ACBD2D42B}"/>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FF2E1F86-B5C3-49DB-9B24-BBCDAEB8C563}"/>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CEB8FC75-84DE-46B7-83C1-B4078E148AE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p>
        </p:txBody>
      </p:sp>
      <p:sp>
        <p:nvSpPr>
          <p:cNvPr id="22" name="Text Placeholder 4">
            <a:extLst>
              <a:ext uri="{FF2B5EF4-FFF2-40B4-BE49-F238E27FC236}">
                <a16:creationId xmlns:a16="http://schemas.microsoft.com/office/drawing/2014/main" id="{C130781D-2CEA-4DFA-8A42-D8ED39999FE5}"/>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58D335EE-804F-4A78-9A85-D37D6E54DA87}"/>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2044B57-E736-438D-8353-C3AAEDD0D48C}"/>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7">
            <a:extLst>
              <a:ext uri="{FF2B5EF4-FFF2-40B4-BE49-F238E27FC236}">
                <a16:creationId xmlns:a16="http://schemas.microsoft.com/office/drawing/2014/main" id="{962D0C2E-9C89-46C8-BEC1-E6082E816EE4}"/>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17" name="Slide Number Placeholder 5">
            <a:extLst>
              <a:ext uri="{FF2B5EF4-FFF2-40B4-BE49-F238E27FC236}">
                <a16:creationId xmlns:a16="http://schemas.microsoft.com/office/drawing/2014/main" id="{13FD9FEC-5E73-46D6-A3B0-71C9D18A026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0E3115A8-B678-4773-9ABF-5FDA861ACC3A}"/>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CB789FCE-758B-462A-99C8-28B4547758C5}"/>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B1059CD0-1BFE-4437-9FA5-28FD1CB4A26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A8113E82-5A33-4362-9C96-B68953BB0A3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2578531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p>
        </p:txBody>
      </p:sp>
      <p:sp>
        <p:nvSpPr>
          <p:cNvPr id="15" name="Slide Number Placeholder 5">
            <a:extLst>
              <a:ext uri="{FF2B5EF4-FFF2-40B4-BE49-F238E27FC236}">
                <a16:creationId xmlns:a16="http://schemas.microsoft.com/office/drawing/2014/main" id="{61269F03-7854-4150-AA5F-CE607F1932BC}"/>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808C02A2-5FC4-4C98-947E-6F12B69AC1E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7C137A00-9DD9-4CD6-A521-3EA858ECC6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1683BA8E-9E17-4263-8103-0FCD02F2FF8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EC541B36-DAD0-4A2B-B0F5-79D888B1B605}"/>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A1AB7C96-177E-42E4-8F74-A7795B2E8F00}"/>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491295B5-44DA-4BB7-A1B5-CCC7F31C02D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DBDBDEFF-3E4A-40A9-82DE-03539AC02D38}"/>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653343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BE4A-6C9F-48CD-AF1A-843091EACFEC}"/>
              </a:ext>
            </a:extLst>
          </p:cNvPr>
          <p:cNvSpPr>
            <a:spLocks noGrp="1"/>
          </p:cNvSpPr>
          <p:nvPr>
            <p:ph type="title"/>
          </p:nvPr>
        </p:nvSpPr>
        <p:spPr>
          <a:xfrm>
            <a:off x="838200" y="669924"/>
            <a:ext cx="10515600" cy="1020764"/>
          </a:xfrm>
        </p:spPr>
        <p:txBody>
          <a:bodyPr/>
          <a:lstStyle/>
          <a:p>
            <a:r>
              <a:rPr lang="en-US"/>
              <a:t>Click to edit Master title style</a:t>
            </a:r>
          </a:p>
        </p:txBody>
      </p:sp>
    </p:spTree>
    <p:extLst>
      <p:ext uri="{BB962C8B-B14F-4D97-AF65-F5344CB8AC3E}">
        <p14:creationId xmlns:p14="http://schemas.microsoft.com/office/powerpoint/2010/main" val="1134579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5"/>
                </a:solidFill>
              </a:defRPr>
            </a:lvl1pPr>
          </a:lstStyle>
          <a:p>
            <a:r>
              <a:rPr lang="en-US" dirty="0"/>
              <a:t>Question?</a:t>
            </a:r>
          </a:p>
        </p:txBody>
      </p:sp>
      <p:grpSp>
        <p:nvGrpSpPr>
          <p:cNvPr id="7" name="Group 6">
            <a:extLst>
              <a:ext uri="{FF2B5EF4-FFF2-40B4-BE49-F238E27FC236}">
                <a16:creationId xmlns:a16="http://schemas.microsoft.com/office/drawing/2014/main" id="{FF1564C8-888A-43B9-B084-146C2AD9C976}"/>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F5EE9F09-7C4A-4E8A-9160-C52B185F04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363E547C-B6F9-487E-A7D0-931D8DEFF8DA}"/>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Turner-Fairbank Highway Research Center logo. ">
            <a:extLst>
              <a:ext uri="{FF2B5EF4-FFF2-40B4-BE49-F238E27FC236}">
                <a16:creationId xmlns:a16="http://schemas.microsoft.com/office/drawing/2014/main" id="{610F8581-89D1-463E-8188-1E7E006FA63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24" name="Slide Number Placeholder 5">
            <a:extLst>
              <a:ext uri="{FF2B5EF4-FFF2-40B4-BE49-F238E27FC236}">
                <a16:creationId xmlns:a16="http://schemas.microsoft.com/office/drawing/2014/main" id="{0660028F-B881-4264-8A78-4106487C288F}"/>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5" name="Group 24">
            <a:extLst>
              <a:ext uri="{FF2B5EF4-FFF2-40B4-BE49-F238E27FC236}">
                <a16:creationId xmlns:a16="http://schemas.microsoft.com/office/drawing/2014/main" id="{3DDDD60E-FFE1-4BCE-B161-7FB5B58CC319}"/>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6" name="Graphic 25">
              <a:extLst>
                <a:ext uri="{FF2B5EF4-FFF2-40B4-BE49-F238E27FC236}">
                  <a16:creationId xmlns:a16="http://schemas.microsoft.com/office/drawing/2014/main" id="{673D3BFB-2371-4AF9-BE81-316D083CF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27" name="Parallelogram 3">
              <a:extLst>
                <a:ext uri="{FF2B5EF4-FFF2-40B4-BE49-F238E27FC236}">
                  <a16:creationId xmlns:a16="http://schemas.microsoft.com/office/drawing/2014/main" id="{0F720AAA-635C-4AE5-9339-6697D24EB31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descr="U.S. Department of Transportation, Federal Highway Administration logo. ">
            <a:extLst>
              <a:ext uri="{FF2B5EF4-FFF2-40B4-BE49-F238E27FC236}">
                <a16:creationId xmlns:a16="http://schemas.microsoft.com/office/drawing/2014/main" id="{6D032A1B-87D1-435B-BE3D-B84621CD9BD6}"/>
              </a:ext>
            </a:extLst>
          </p:cNvPr>
          <p:cNvGrpSpPr/>
          <p:nvPr userDrawn="1"/>
        </p:nvGrpSpPr>
        <p:grpSpPr>
          <a:xfrm>
            <a:off x="328719" y="6295114"/>
            <a:ext cx="1110196" cy="435762"/>
            <a:chOff x="290022" y="6147173"/>
            <a:chExt cx="1512938" cy="593842"/>
          </a:xfrm>
        </p:grpSpPr>
        <p:sp>
          <p:nvSpPr>
            <p:cNvPr id="29" name="Rectangle 28">
              <a:extLst>
                <a:ext uri="{FF2B5EF4-FFF2-40B4-BE49-F238E27FC236}">
                  <a16:creationId xmlns:a16="http://schemas.microsoft.com/office/drawing/2014/main" id="{205728D4-E04F-4383-86C4-C72A0F1F44FF}"/>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US DOT logo. ">
              <a:extLst>
                <a:ext uri="{FF2B5EF4-FFF2-40B4-BE49-F238E27FC236}">
                  <a16:creationId xmlns:a16="http://schemas.microsoft.com/office/drawing/2014/main" id="{E80868B0-B0F2-4177-8301-9469720D03F6}"/>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487537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5"/>
                </a:solidFill>
              </a:defRPr>
            </a:lvl1pPr>
          </a:lstStyle>
          <a:p>
            <a:r>
              <a:rPr lang="en-US" dirty="0"/>
              <a:t>Contact</a:t>
            </a:r>
          </a:p>
        </p:txBody>
      </p:sp>
      <p:grpSp>
        <p:nvGrpSpPr>
          <p:cNvPr id="13" name="Group 12">
            <a:extLst>
              <a:ext uri="{FF2B5EF4-FFF2-40B4-BE49-F238E27FC236}">
                <a16:creationId xmlns:a16="http://schemas.microsoft.com/office/drawing/2014/main" id="{CD9F0A12-AF34-41CD-A122-4571A3183751}"/>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60895BE0-B04A-40B0-86FE-AD935A2742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6DADD25C-69FF-4178-AFF1-AAAD7B9BE48C}"/>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61777B"/>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61777B"/>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F6B3DC02-DC2A-43B2-9211-8E3EE2DFC25C}"/>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75B475CC-552B-4C8C-A70D-7BE6E85B6FD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209730DA-1043-4BAF-8150-58C2D688F56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5A5708F9-59BB-41D4-AE50-5633027E88AC}"/>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7F035025-A3CB-4EB4-980F-C428B1985710}"/>
              </a:ext>
            </a:extLst>
          </p:cNvPr>
          <p:cNvSpPr>
            <a:spLocks noGrp="1"/>
          </p:cNvSpPr>
          <p:nvPr>
            <p:ph type="sldNum" sz="quarter" idx="15"/>
          </p:nvPr>
        </p:nvSpPr>
        <p:spPr>
          <a:xfrm>
            <a:off x="11149048" y="638291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EFFB055C-7EFB-4C80-BF72-D1C3D651508F}"/>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Peeterv</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20781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4" name="Text Placeholder 7">
            <a:extLst>
              <a:ext uri="{FF2B5EF4-FFF2-40B4-BE49-F238E27FC236}">
                <a16:creationId xmlns:a16="http://schemas.microsoft.com/office/drawing/2014/main" id="{CDD93C29-D021-4695-A9D7-07B49012D222}"/>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7" name="DOT Logo" descr="US DOT logo. ">
            <a:extLst>
              <a:ext uri="{FF2B5EF4-FFF2-40B4-BE49-F238E27FC236}">
                <a16:creationId xmlns:a16="http://schemas.microsoft.com/office/drawing/2014/main" id="{1F67CA4A-8A78-4327-8C05-5F750FF9DE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8" name="TFHRC logo" descr="Turner-Fairbank Highway Research Center logo. ">
            <a:extLst>
              <a:ext uri="{FF2B5EF4-FFF2-40B4-BE49-F238E27FC236}">
                <a16:creationId xmlns:a16="http://schemas.microsoft.com/office/drawing/2014/main" id="{ECAD07EC-8CE1-40D7-A579-36526C4266E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391623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3ACAE380-79AB-479D-8E06-AE463A235038}"/>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45975335-F9C8-4098-ABF4-67A1C0E08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75E92997-D3F1-44B4-8EEC-BEF1800FA271}"/>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3B97C6E8-7A99-4C7E-8338-544D4783FA0C}"/>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pic>
        <p:nvPicPr>
          <p:cNvPr id="18" name="DOT Logo" descr="US DOT logo. ">
            <a:extLst>
              <a:ext uri="{FF2B5EF4-FFF2-40B4-BE49-F238E27FC236}">
                <a16:creationId xmlns:a16="http://schemas.microsoft.com/office/drawing/2014/main" id="{EEBB881E-49F9-4BF2-9FE3-EBD3E17985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21" name="TFHRC logo" descr="Turner-Fairbank Highway Research Center logo. ">
            <a:extLst>
              <a:ext uri="{FF2B5EF4-FFF2-40B4-BE49-F238E27FC236}">
                <a16:creationId xmlns:a16="http://schemas.microsoft.com/office/drawing/2014/main" id="{5CE77760-39C0-41B0-A0C0-E6AA08CDB6F4}"/>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2890133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3" name="Text Placeholder 7">
            <a:extLst>
              <a:ext uri="{FF2B5EF4-FFF2-40B4-BE49-F238E27FC236}">
                <a16:creationId xmlns:a16="http://schemas.microsoft.com/office/drawing/2014/main" id="{C3163D01-6226-4C87-A471-44905ABE4F18}"/>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2" name="DOT logo" descr="US DOT logo. ">
            <a:extLst>
              <a:ext uri="{FF2B5EF4-FFF2-40B4-BE49-F238E27FC236}">
                <a16:creationId xmlns:a16="http://schemas.microsoft.com/office/drawing/2014/main" id="{AABB8E0E-48A6-40D7-AAED-2C53DD247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22AD9C08-96E8-4A25-9570-8E44A4F5FB2F}"/>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299452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1777B"/>
              </a:solidFill>
            </a:endParaRPr>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2" name="TextBox 11">
            <a:extLst>
              <a:ext uri="{FF2B5EF4-FFF2-40B4-BE49-F238E27FC236}">
                <a16:creationId xmlns:a16="http://schemas.microsoft.com/office/drawing/2014/main" id="{E919C6AF-74BF-48E7-B094-BF7BE16BF9D6}"/>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pic>
        <p:nvPicPr>
          <p:cNvPr id="13" name="DOT logo" descr="US DOT logo. ">
            <a:extLst>
              <a:ext uri="{FF2B5EF4-FFF2-40B4-BE49-F238E27FC236}">
                <a16:creationId xmlns:a16="http://schemas.microsoft.com/office/drawing/2014/main" id="{93E75C85-B7B7-4A72-8216-8851C5EC2A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1FADB2FF-0DFB-4456-A10D-D08B85FBF2FF}"/>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3945872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30775F"/>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EE2D7728-5253-47A9-B7C3-3511855924F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3" name="Group 12">
            <a:extLst>
              <a:ext uri="{FF2B5EF4-FFF2-40B4-BE49-F238E27FC236}">
                <a16:creationId xmlns:a16="http://schemas.microsoft.com/office/drawing/2014/main" id="{55FCE990-11DE-4994-8711-ECC9C8DE104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74E57C86-A67B-4B07-BE3E-5470585B9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AEEDF950-4E91-4147-925F-C6E69BC389A4}"/>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descr="U.S. Department of Transportation, Federal Highway Administration logo. ">
            <a:extLst>
              <a:ext uri="{FF2B5EF4-FFF2-40B4-BE49-F238E27FC236}">
                <a16:creationId xmlns:a16="http://schemas.microsoft.com/office/drawing/2014/main" id="{CA6B90E4-F461-40DB-B4CB-113710844E5C}"/>
              </a:ext>
            </a:extLst>
          </p:cNvPr>
          <p:cNvGrpSpPr/>
          <p:nvPr userDrawn="1"/>
        </p:nvGrpSpPr>
        <p:grpSpPr>
          <a:xfrm>
            <a:off x="328719" y="6295114"/>
            <a:ext cx="1110196" cy="435762"/>
            <a:chOff x="290022" y="6147173"/>
            <a:chExt cx="1512938" cy="593842"/>
          </a:xfrm>
        </p:grpSpPr>
        <p:sp>
          <p:nvSpPr>
            <p:cNvPr id="20" name="Rectangle 19">
              <a:extLst>
                <a:ext uri="{FF2B5EF4-FFF2-40B4-BE49-F238E27FC236}">
                  <a16:creationId xmlns:a16="http://schemas.microsoft.com/office/drawing/2014/main" id="{445E8FD0-B3B3-47FC-ABE2-EDE88B2EA14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US DOT logo. ">
              <a:extLst>
                <a:ext uri="{FF2B5EF4-FFF2-40B4-BE49-F238E27FC236}">
                  <a16:creationId xmlns:a16="http://schemas.microsoft.com/office/drawing/2014/main" id="{2F2D5E18-8586-417C-8FF2-24C479B0E063}"/>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2" name="Picture 21" descr="Turner-Fairbank Highway Research Center logo. ">
            <a:extLst>
              <a:ext uri="{FF2B5EF4-FFF2-40B4-BE49-F238E27FC236}">
                <a16:creationId xmlns:a16="http://schemas.microsoft.com/office/drawing/2014/main" id="{3D6BE1C7-1F21-4618-9507-A188F77A0B7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70258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grpSp>
        <p:nvGrpSpPr>
          <p:cNvPr id="9" name="Group 8">
            <a:extLst>
              <a:ext uri="{FF2B5EF4-FFF2-40B4-BE49-F238E27FC236}">
                <a16:creationId xmlns:a16="http://schemas.microsoft.com/office/drawing/2014/main" id="{2ADF576F-F650-4C8A-A874-77F66E3D3CBD}"/>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10" name="Graphic 9">
              <a:extLst>
                <a:ext uri="{FF2B5EF4-FFF2-40B4-BE49-F238E27FC236}">
                  <a16:creationId xmlns:a16="http://schemas.microsoft.com/office/drawing/2014/main" id="{F01243BA-6EE5-4226-B535-27F2F1BF5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2" name="Parallelogram 3">
              <a:extLst>
                <a:ext uri="{FF2B5EF4-FFF2-40B4-BE49-F238E27FC236}">
                  <a16:creationId xmlns:a16="http://schemas.microsoft.com/office/drawing/2014/main" id="{E7A65386-E687-4B2A-AC82-5A18555CFA92}"/>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 Placeholder 7">
            <a:extLst>
              <a:ext uri="{FF2B5EF4-FFF2-40B4-BE49-F238E27FC236}">
                <a16:creationId xmlns:a16="http://schemas.microsoft.com/office/drawing/2014/main" id="{AE8A8104-E515-4E3B-8BD6-AE5D563A1A54}"/>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3" name="DOT logo" descr="US DOT logo. ">
            <a:extLst>
              <a:ext uri="{FF2B5EF4-FFF2-40B4-BE49-F238E27FC236}">
                <a16:creationId xmlns:a16="http://schemas.microsoft.com/office/drawing/2014/main" id="{42CB7CFA-4266-40F8-AD62-FCC2509623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7" name="TFHRC Logo" descr="Turner-Fairbank Highway Research Center logo. ">
            <a:extLst>
              <a:ext uri="{FF2B5EF4-FFF2-40B4-BE49-F238E27FC236}">
                <a16:creationId xmlns:a16="http://schemas.microsoft.com/office/drawing/2014/main" id="{FA2103A8-9FE5-425F-A204-E3D762DDDA43}"/>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2004148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30775F"/>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D8C3D274-8821-4613-8172-CE63008CB4BF}"/>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22" name="Group 21" descr="U.S. Department of Transportation, Federal Highway Administration logo. ">
            <a:extLst>
              <a:ext uri="{FF2B5EF4-FFF2-40B4-BE49-F238E27FC236}">
                <a16:creationId xmlns:a16="http://schemas.microsoft.com/office/drawing/2014/main" id="{0F52510A-D0E0-4A48-BF23-AAD814500D1D}"/>
              </a:ext>
            </a:extLst>
          </p:cNvPr>
          <p:cNvGrpSpPr/>
          <p:nvPr userDrawn="1"/>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6565F3DD-5728-440D-A3E7-ECE0F4486D2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317C100C-03C4-4EBD-890D-048B00AF724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5" name="Picture 24" descr="Turner-Fairbank Highway Research Center logo. ">
            <a:extLst>
              <a:ext uri="{FF2B5EF4-FFF2-40B4-BE49-F238E27FC236}">
                <a16:creationId xmlns:a16="http://schemas.microsoft.com/office/drawing/2014/main" id="{3237ED48-44CE-41AA-8FD1-6781A2C77929}"/>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532552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lvl1pPr>
              <a:defRPr>
                <a:solidFill>
                  <a:schemeClr val="accent6"/>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3077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3077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69252078-813C-4A6C-956D-77291C8AA4AA}"/>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38D7DAF1-5B5C-495C-9469-EFE2F93DC93B}"/>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0DEBBEB3-9B8E-4482-9F92-6623F37CF8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9B799DE4-4B18-4270-B426-B2A874BBBC3C}"/>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B6B59236-D7A8-4B26-81E1-B6AF7D8B8623}"/>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1959E831-1A48-4D04-9CF6-A7DC61F9515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7A7F6669-922F-4E52-A2EC-88F9A63C5D27}"/>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79EC62D2-B5B5-4900-A3B1-C34A1A72F05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789681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442912-2572-40D1-BC2F-D90675E7EFC3}"/>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8E316845-E9A0-4AED-AD08-069C7F589186}"/>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61BD7391-D9C0-47AA-9D11-8D7F128E920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p>
        </p:txBody>
      </p:sp>
      <p:sp>
        <p:nvSpPr>
          <p:cNvPr id="22" name="Text Placeholder 4">
            <a:extLst>
              <a:ext uri="{FF2B5EF4-FFF2-40B4-BE49-F238E27FC236}">
                <a16:creationId xmlns:a16="http://schemas.microsoft.com/office/drawing/2014/main" id="{EFEC8535-EC22-47CD-87FD-5A45C49A5D75}"/>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821CDD94-412E-4E6F-A2E0-DC65B114B4ED}"/>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FB06730-B5AB-4065-ACE1-75451BC383B8}"/>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7">
            <a:extLst>
              <a:ext uri="{FF2B5EF4-FFF2-40B4-BE49-F238E27FC236}">
                <a16:creationId xmlns:a16="http://schemas.microsoft.com/office/drawing/2014/main" id="{B67E2712-D6A5-4AFD-91DA-1780E440EBD9}"/>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17" name="Slide Number Placeholder 5">
            <a:extLst>
              <a:ext uri="{FF2B5EF4-FFF2-40B4-BE49-F238E27FC236}">
                <a16:creationId xmlns:a16="http://schemas.microsoft.com/office/drawing/2014/main" id="{41542EA0-779B-4F1B-8DF6-1551E457269A}"/>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FB0C1A50-D945-4937-84FC-AD3A18A1A5C3}"/>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27749978-429B-4E06-BB69-38C4434CAC5D}"/>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CB430189-A265-4360-A9CD-CEC5ED81C98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84B13E31-21FF-4C80-AE8B-7F4A56CE950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2761692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DD5FD9F2-654E-470A-ADB1-58CF1291E787}"/>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DCA93750-1E12-47CD-8A0B-B89BA8A57853}"/>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70B97FF6-76BE-4C11-97EC-A0D32AA07E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7F8656CF-D3DA-49EF-9E0D-D9662B25F585}"/>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5E378E66-5C2E-4A8D-B2A7-C337BC6D6CFD}"/>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5BB73734-7B31-4CE6-9158-F7E2BF7ED7A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E413A623-EC18-46C5-A40D-F0B87CCC5A1A}"/>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CBCFFEB7-C455-4AAE-9BB0-3B6D824AAF5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2276597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8475-907A-4422-9A2E-67A8DD07BB0D}"/>
              </a:ext>
            </a:extLst>
          </p:cNvPr>
          <p:cNvSpPr>
            <a:spLocks noGrp="1"/>
          </p:cNvSpPr>
          <p:nvPr>
            <p:ph type="title"/>
          </p:nvPr>
        </p:nvSpPr>
        <p:spPr>
          <a:xfrm>
            <a:off x="838200" y="669924"/>
            <a:ext cx="10515600" cy="1020764"/>
          </a:xfrm>
        </p:spPr>
        <p:txBody>
          <a:bodyPr/>
          <a:lstStyle>
            <a:lvl1pPr>
              <a:defRPr>
                <a:solidFill>
                  <a:schemeClr val="accent6"/>
                </a:solidFill>
              </a:defRPr>
            </a:lvl1pPr>
          </a:lstStyle>
          <a:p>
            <a:r>
              <a:rPr lang="en-US"/>
              <a:t>Click to edit Master title style</a:t>
            </a:r>
            <a:endParaRPr lang="en-US" dirty="0"/>
          </a:p>
        </p:txBody>
      </p:sp>
    </p:spTree>
    <p:extLst>
      <p:ext uri="{BB962C8B-B14F-4D97-AF65-F5344CB8AC3E}">
        <p14:creationId xmlns:p14="http://schemas.microsoft.com/office/powerpoint/2010/main" val="2217293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6"/>
                </a:solidFill>
              </a:defRPr>
            </a:lvl1pPr>
          </a:lstStyle>
          <a:p>
            <a:r>
              <a:rPr lang="en-US" dirty="0"/>
              <a:t>Question?</a:t>
            </a:r>
          </a:p>
        </p:txBody>
      </p:sp>
      <p:grpSp>
        <p:nvGrpSpPr>
          <p:cNvPr id="7" name="Group 6">
            <a:extLst>
              <a:ext uri="{FF2B5EF4-FFF2-40B4-BE49-F238E27FC236}">
                <a16:creationId xmlns:a16="http://schemas.microsoft.com/office/drawing/2014/main" id="{BB36C60A-2C5D-47D2-B8C8-ABB6312E5FA1}"/>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D1548DA4-0C57-44DB-9A2A-1C8DF7E06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8C3E9108-C3C9-4CCA-82A3-8E27D56DC331}"/>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Turner-Fairbank Highway Research Center logo. ">
            <a:extLst>
              <a:ext uri="{FF2B5EF4-FFF2-40B4-BE49-F238E27FC236}">
                <a16:creationId xmlns:a16="http://schemas.microsoft.com/office/drawing/2014/main" id="{1B5D163D-3A3D-4F1D-A92C-AC417B8368B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16" name="Slide Number Placeholder 5">
            <a:extLst>
              <a:ext uri="{FF2B5EF4-FFF2-40B4-BE49-F238E27FC236}">
                <a16:creationId xmlns:a16="http://schemas.microsoft.com/office/drawing/2014/main" id="{6D3A1EFE-C81B-4C03-8F4D-80AE7A383D0F}"/>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9C4FC1FA-73D1-4D6D-8974-FC7DE43CF58B}"/>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D553A641-3CBD-4D62-87F3-50B6C51589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CBCC6A76-65A6-42C4-A0F2-811BA5B919F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6CE91619-31DA-4ACB-9DE1-275F7FAA33BB}"/>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7D1059F4-1D19-4D6E-92AC-1353D5F4AD7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46C53417-D45D-4DB9-8748-EBEA6CC81C84}"/>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739057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6"/>
                </a:solidFill>
              </a:defRPr>
            </a:lvl1pPr>
          </a:lstStyle>
          <a:p>
            <a:r>
              <a:rPr lang="en-US" dirty="0"/>
              <a:t>Contact</a:t>
            </a:r>
          </a:p>
        </p:txBody>
      </p:sp>
      <p:grpSp>
        <p:nvGrpSpPr>
          <p:cNvPr id="13" name="Group 12">
            <a:extLst>
              <a:ext uri="{FF2B5EF4-FFF2-40B4-BE49-F238E27FC236}">
                <a16:creationId xmlns:a16="http://schemas.microsoft.com/office/drawing/2014/main" id="{3C28FABC-CBC7-44A6-81B3-34D4DFCAEB74}"/>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91890332-4FFE-4C98-9AB0-206FD8D8A1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40C8AF5B-B3A5-40A2-A384-CE2EA50A75D1}"/>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30775F"/>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30775F"/>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86999BFF-966E-430D-B1BD-D0173E075EDC}"/>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3B001037-484F-4477-A1A2-41D6369FD87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23B149AA-53A6-4680-A479-97ACE3401185}"/>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AB64C10F-23C3-4145-BF28-F693F4C9C9E9}"/>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F69535C8-3E85-4D02-9C9A-581C079BCE9A}"/>
              </a:ext>
            </a:extLst>
          </p:cNvPr>
          <p:cNvSpPr>
            <a:spLocks noGrp="1"/>
          </p:cNvSpPr>
          <p:nvPr>
            <p:ph type="sldNum" sz="quarter" idx="15"/>
          </p:nvPr>
        </p:nvSpPr>
        <p:spPr>
          <a:xfrm>
            <a:off x="11145290" y="6382043"/>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EA793FA8-D3ED-4F0D-BA5B-376E325282DA}"/>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Peeterv</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1573319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4" name="Text Placeholder 7">
            <a:extLst>
              <a:ext uri="{FF2B5EF4-FFF2-40B4-BE49-F238E27FC236}">
                <a16:creationId xmlns:a16="http://schemas.microsoft.com/office/drawing/2014/main" id="{B84F69AC-6496-469E-91D1-868428653C1C}"/>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7" name="DOT Logo" descr="US DOT logo. ">
            <a:extLst>
              <a:ext uri="{FF2B5EF4-FFF2-40B4-BE49-F238E27FC236}">
                <a16:creationId xmlns:a16="http://schemas.microsoft.com/office/drawing/2014/main" id="{504B6616-E678-4E73-9DD9-FE84FA302C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8" name="TFHRC logo" descr="Turner-Fairbank Highway Research Center logo. ">
            <a:extLst>
              <a:ext uri="{FF2B5EF4-FFF2-40B4-BE49-F238E27FC236}">
                <a16:creationId xmlns:a16="http://schemas.microsoft.com/office/drawing/2014/main" id="{B7B8E065-401D-4B7F-82FF-3FD08AFA9BEB}"/>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3121546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BAD5B3C9-DC90-4E37-9DC3-8DC568B4FA4B}"/>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480FEA61-7DC0-4B75-A464-B6427B12E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ED62C099-7313-4EF1-97D6-C5FCD65F0B73}"/>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0B372EB-5228-4072-A7BF-A97AADE5FBAB}"/>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pic>
        <p:nvPicPr>
          <p:cNvPr id="22" name="DOT Logo" descr="US DOT logo. ">
            <a:extLst>
              <a:ext uri="{FF2B5EF4-FFF2-40B4-BE49-F238E27FC236}">
                <a16:creationId xmlns:a16="http://schemas.microsoft.com/office/drawing/2014/main" id="{F1860ECF-C071-4BD6-8425-E624C18020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23" name="TFHRC logo" descr="Turner-Fairbank Highway Research Center logo. ">
            <a:extLst>
              <a:ext uri="{FF2B5EF4-FFF2-40B4-BE49-F238E27FC236}">
                <a16:creationId xmlns:a16="http://schemas.microsoft.com/office/drawing/2014/main" id="{73DC8650-64C9-4B5C-AEC3-8F9067CB73E2}"/>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4071567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3" name="Text Placeholder 7">
            <a:extLst>
              <a:ext uri="{FF2B5EF4-FFF2-40B4-BE49-F238E27FC236}">
                <a16:creationId xmlns:a16="http://schemas.microsoft.com/office/drawing/2014/main" id="{D5EF5A86-4650-4C4B-99D2-FBEA005E81AE}"/>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2" name="DOT logo" descr="US DOT logo. ">
            <a:extLst>
              <a:ext uri="{FF2B5EF4-FFF2-40B4-BE49-F238E27FC236}">
                <a16:creationId xmlns:a16="http://schemas.microsoft.com/office/drawing/2014/main" id="{BAD2895A-10A3-49EC-B56A-32D24D3D9A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E55BB9F5-ED55-4633-87DC-447EBC18E1A3}"/>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379598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0" descr="Various icons representing highway research and technology overlay a blurred street and traffic background. ">
            <a:extLst>
              <a:ext uri="{FF2B5EF4-FFF2-40B4-BE49-F238E27FC236}">
                <a16:creationId xmlns:a16="http://schemas.microsoft.com/office/drawing/2014/main" id="{F4BF55A3-4D20-4623-8615-64353D46D0F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Box 13">
            <a:extLst>
              <a:ext uri="{FF2B5EF4-FFF2-40B4-BE49-F238E27FC236}">
                <a16:creationId xmlns:a16="http://schemas.microsoft.com/office/drawing/2014/main" id="{5E9F36DA-85AD-4100-9016-99ACB1EB99D1}"/>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pic>
        <p:nvPicPr>
          <p:cNvPr id="15" name="DOT logo" descr="US DOT logo. ">
            <a:extLst>
              <a:ext uri="{FF2B5EF4-FFF2-40B4-BE49-F238E27FC236}">
                <a16:creationId xmlns:a16="http://schemas.microsoft.com/office/drawing/2014/main" id="{E9EDC880-63F6-4851-81AF-2260040A9B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13A6A2E1-8E4B-49F8-BB80-A7CAAFDDBFA5}"/>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662514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2" name="TextBox 11">
            <a:extLst>
              <a:ext uri="{FF2B5EF4-FFF2-40B4-BE49-F238E27FC236}">
                <a16:creationId xmlns:a16="http://schemas.microsoft.com/office/drawing/2014/main" id="{925CF220-E090-4616-9ACC-797CA555CC33}"/>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pic>
        <p:nvPicPr>
          <p:cNvPr id="13" name="DOT logo" descr="US DOT logo. ">
            <a:extLst>
              <a:ext uri="{FF2B5EF4-FFF2-40B4-BE49-F238E27FC236}">
                <a16:creationId xmlns:a16="http://schemas.microsoft.com/office/drawing/2014/main" id="{FF1CB319-8494-4297-97C8-7A22D45D8B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193CCE04-95E1-485E-B9EB-32244D98659F}"/>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999707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79727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42C0AFE5-8F62-4B4F-92AA-5DED932AE983}"/>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3" name="Group 12">
            <a:extLst>
              <a:ext uri="{FF2B5EF4-FFF2-40B4-BE49-F238E27FC236}">
                <a16:creationId xmlns:a16="http://schemas.microsoft.com/office/drawing/2014/main" id="{47CA1F1B-DDA4-45AE-96C7-C699839C69E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AFD924E9-98ED-410C-B243-4F0DB5F5D1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C12FF580-2980-43E0-9761-312CA969FCE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descr="U.S. Department of Transportation, Federal Highway Administration logo. ">
            <a:extLst>
              <a:ext uri="{FF2B5EF4-FFF2-40B4-BE49-F238E27FC236}">
                <a16:creationId xmlns:a16="http://schemas.microsoft.com/office/drawing/2014/main" id="{8F144BAA-7EF4-4010-A02A-CC62E1267DC7}"/>
              </a:ext>
            </a:extLst>
          </p:cNvPr>
          <p:cNvGrpSpPr/>
          <p:nvPr userDrawn="1"/>
        </p:nvGrpSpPr>
        <p:grpSpPr>
          <a:xfrm>
            <a:off x="328719" y="6295114"/>
            <a:ext cx="1110196" cy="435762"/>
            <a:chOff x="290022" y="6147173"/>
            <a:chExt cx="1512938" cy="593842"/>
          </a:xfrm>
        </p:grpSpPr>
        <p:sp>
          <p:nvSpPr>
            <p:cNvPr id="20" name="Rectangle 19">
              <a:extLst>
                <a:ext uri="{FF2B5EF4-FFF2-40B4-BE49-F238E27FC236}">
                  <a16:creationId xmlns:a16="http://schemas.microsoft.com/office/drawing/2014/main" id="{C9F91EA9-165C-4E5E-A29F-05DDED66C0A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US DOT logo. ">
              <a:extLst>
                <a:ext uri="{FF2B5EF4-FFF2-40B4-BE49-F238E27FC236}">
                  <a16:creationId xmlns:a16="http://schemas.microsoft.com/office/drawing/2014/main" id="{78F0EF06-60A2-4C05-BEEF-C7D2FF0D5D1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2" name="Picture 21" descr="Turner-Fairbank Highway Research Center logo. ">
            <a:extLst>
              <a:ext uri="{FF2B5EF4-FFF2-40B4-BE49-F238E27FC236}">
                <a16:creationId xmlns:a16="http://schemas.microsoft.com/office/drawing/2014/main" id="{E6B53499-CD39-44B2-9657-4FCF0A0414DC}"/>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4064246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79727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E1261B0B-9E0B-4642-AEE5-FFED347F7504}"/>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22" name="Group 21" descr="U.S. Department of Transportation, Federal Highway Administration logo. ">
            <a:extLst>
              <a:ext uri="{FF2B5EF4-FFF2-40B4-BE49-F238E27FC236}">
                <a16:creationId xmlns:a16="http://schemas.microsoft.com/office/drawing/2014/main" id="{4D1029DF-8834-4E59-8387-604784BD79FE}"/>
              </a:ext>
            </a:extLst>
          </p:cNvPr>
          <p:cNvGrpSpPr/>
          <p:nvPr userDrawn="1"/>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804331D3-BBDC-4F57-BD62-59F52D533222}"/>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31BB333B-1713-41BE-83B4-BDA9BFA8282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5" name="Picture 24" descr="Turner-Fairbank Highway Research Center logo. ">
            <a:extLst>
              <a:ext uri="{FF2B5EF4-FFF2-40B4-BE49-F238E27FC236}">
                <a16:creationId xmlns:a16="http://schemas.microsoft.com/office/drawing/2014/main" id="{7F5336DF-3649-4E33-8C41-D41A75EA7BD7}"/>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1692489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25C11F8B-0722-4810-9A17-6CB0A15077B4}"/>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CD2B789E-2467-44BC-BAB7-DE6B0DB1D4C9}"/>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0126E15A-C23C-4C76-87BB-0CECF1D279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29CA6DB3-6DFD-4BF1-8B05-4C3C26675A3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6998792A-E4C6-4439-86FC-581B5BA9EA47}"/>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8AD3253F-D1D4-45C8-A25E-621285BCE46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FEC7D3FB-60DA-4851-A826-3D7AAA470D9F}"/>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59B5B771-FC2B-462C-A2DE-139EFD90336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1061707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9A9E040-5551-4F47-8B12-DD660CCB0544}"/>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BD59A225-8AD7-492B-A3DD-179B7FE58009}"/>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07FA2B6-B5B2-40F2-AD2E-6C18B6707ADC}"/>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22" name="Text Placeholder 4">
            <a:extLst>
              <a:ext uri="{FF2B5EF4-FFF2-40B4-BE49-F238E27FC236}">
                <a16:creationId xmlns:a16="http://schemas.microsoft.com/office/drawing/2014/main" id="{FE7CB274-4296-4D10-9D72-4C979ACC6BE7}"/>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F1155325-D298-4107-9E01-7DA3681CF8A7}"/>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4F24EEF-4FA4-41F3-9BB9-7D199556E154}"/>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7">
            <a:extLst>
              <a:ext uri="{FF2B5EF4-FFF2-40B4-BE49-F238E27FC236}">
                <a16:creationId xmlns:a16="http://schemas.microsoft.com/office/drawing/2014/main" id="{0E3FFAB3-4D2E-45E8-B2BA-AF28D28E0852}"/>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17" name="Slide Number Placeholder 5">
            <a:extLst>
              <a:ext uri="{FF2B5EF4-FFF2-40B4-BE49-F238E27FC236}">
                <a16:creationId xmlns:a16="http://schemas.microsoft.com/office/drawing/2014/main" id="{5F58F14A-15A6-456A-A71F-E1BF2950DC1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E21E4769-E03D-4033-A79F-F15BC38B046B}"/>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2D7A52D0-322D-4AC1-BAD2-DF5C0D618C54}"/>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96C6C4D2-9470-4F48-A471-BB981D0277F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41D30AF1-7C45-49FD-8E64-218CF04F345B}"/>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190766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014538E3-6F2C-49FD-8B49-11317497B86D}"/>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748A429A-5835-4231-9606-E4F4A33A3FC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4B7ADF1C-4EDB-41D8-9852-176D8152AA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3259516C-C183-4079-B898-345FF8A980A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012F73E2-6374-465A-8538-9ABF6C7D9D40}"/>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A8B5B61C-CC3F-4972-953F-74BB5731523F}"/>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D5455C69-A320-40ED-A1E1-814DCEC22DCA}"/>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3B8CEAD0-6FB7-4618-A172-2976E2AA5651}"/>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1288533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E8AC-DA64-4BFD-86FD-F5042AA8F4C5}"/>
              </a:ext>
            </a:extLst>
          </p:cNvPr>
          <p:cNvSpPr>
            <a:spLocks noGrp="1"/>
          </p:cNvSpPr>
          <p:nvPr>
            <p:ph type="title"/>
          </p:nvPr>
        </p:nvSpPr>
        <p:spPr>
          <a:xfrm>
            <a:off x="838200" y="669924"/>
            <a:ext cx="10515600" cy="1020764"/>
          </a:xfrm>
        </p:spPr>
        <p:txBody>
          <a:bodyPr/>
          <a:lstStyle/>
          <a:p>
            <a:r>
              <a:rPr lang="en-US"/>
              <a:t>Click to edit Master title style</a:t>
            </a:r>
          </a:p>
        </p:txBody>
      </p:sp>
    </p:spTree>
    <p:extLst>
      <p:ext uri="{BB962C8B-B14F-4D97-AF65-F5344CB8AC3E}">
        <p14:creationId xmlns:p14="http://schemas.microsoft.com/office/powerpoint/2010/main" val="3199104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4"/>
                </a:solidFill>
              </a:defRPr>
            </a:lvl1pPr>
          </a:lstStyle>
          <a:p>
            <a:r>
              <a:rPr lang="en-US" dirty="0"/>
              <a:t>Question?</a:t>
            </a:r>
          </a:p>
        </p:txBody>
      </p:sp>
      <p:grpSp>
        <p:nvGrpSpPr>
          <p:cNvPr id="7" name="Group 6">
            <a:extLst>
              <a:ext uri="{FF2B5EF4-FFF2-40B4-BE49-F238E27FC236}">
                <a16:creationId xmlns:a16="http://schemas.microsoft.com/office/drawing/2014/main" id="{DCC34A47-9A8A-4143-8A10-8F941C8D3610}"/>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AC5B7C18-0F87-4620-AF75-4C30FEBC8D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680AE8E1-E5F6-4D2C-84E6-EA5FA9784A84}"/>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Turner-Fairbank Highway Research Center logo. ">
            <a:extLst>
              <a:ext uri="{FF2B5EF4-FFF2-40B4-BE49-F238E27FC236}">
                <a16:creationId xmlns:a16="http://schemas.microsoft.com/office/drawing/2014/main" id="{7C75A7B4-F77C-4384-B3C4-B1E5D3915BD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16" name="Slide Number Placeholder 5">
            <a:extLst>
              <a:ext uri="{FF2B5EF4-FFF2-40B4-BE49-F238E27FC236}">
                <a16:creationId xmlns:a16="http://schemas.microsoft.com/office/drawing/2014/main" id="{1143C5A1-090C-4D96-B81D-1152E53FF877}"/>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931F6887-1EB2-4408-9B16-99A377DDFFC3}"/>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F6D40A35-DB05-4056-B62B-34E85CB2F9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63346959-8E6A-4C30-AEC7-45ADC708DF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CD480E4F-CB83-42A1-BC0A-0A52F6FC5362}"/>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8204AB63-5C6C-47B4-A863-E4150CD3F7CC}"/>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C813FA80-1524-409F-8A07-7CB1D61500E1}"/>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825368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4"/>
                </a:solidFill>
              </a:defRPr>
            </a:lvl1pPr>
          </a:lstStyle>
          <a:p>
            <a:r>
              <a:rPr lang="en-US" dirty="0"/>
              <a:t>Contact</a:t>
            </a:r>
          </a:p>
        </p:txBody>
      </p:sp>
      <p:grpSp>
        <p:nvGrpSpPr>
          <p:cNvPr id="13" name="Group 12">
            <a:extLst>
              <a:ext uri="{FF2B5EF4-FFF2-40B4-BE49-F238E27FC236}">
                <a16:creationId xmlns:a16="http://schemas.microsoft.com/office/drawing/2014/main" id="{B17B0E2F-6F40-49F1-8F6D-9A2666D739C0}"/>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42226AD1-01B8-48C7-A899-8ABE8E06F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2E7DDC00-655E-43CA-890A-BAC2CCCEB02E}"/>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chemeClr val="accent4"/>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chemeClr val="accent4"/>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CE43E228-7A4B-4D12-9CF2-084EEE9261AF}"/>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247B0E93-0852-4E4D-A206-206418BAB18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814F1062-E159-481C-8815-4B22FB74A41B}"/>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83EC1499-FAF0-481C-878A-B7A063850BDE}"/>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D85A20CE-CE63-4500-A8B7-410976FC412C}"/>
              </a:ext>
            </a:extLst>
          </p:cNvPr>
          <p:cNvSpPr>
            <a:spLocks noGrp="1"/>
          </p:cNvSpPr>
          <p:nvPr>
            <p:ph type="sldNum" sz="quarter" idx="15"/>
          </p:nvPr>
        </p:nvSpPr>
        <p:spPr>
          <a:xfrm>
            <a:off x="11145290" y="638291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359852C4-0730-4B1B-98F2-136FA4061E59}"/>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Peeterv</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4039887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p:nvSpPr>
        <p:spPr>
          <a:xfrm>
            <a:off x="0" y="-4761"/>
            <a:ext cx="7353300" cy="6857999"/>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4" name="Group 3">
            <a:extLst>
              <a:ext uri="{FF2B5EF4-FFF2-40B4-BE49-F238E27FC236}">
                <a16:creationId xmlns:a16="http://schemas.microsoft.com/office/drawing/2014/main" id="{F705200A-AC8D-4D03-B3CD-D4DE299E3777}"/>
              </a:ext>
              <a:ext uri="{C183D7F6-B498-43B3-948B-1728B52AA6E4}">
                <adec:decorative xmlns:adec="http://schemas.microsoft.com/office/drawing/2017/decorative" val="1"/>
              </a:ext>
            </a:extLst>
          </p:cNvPr>
          <p:cNvGrpSpPr/>
          <p:nvPr/>
        </p:nvGrpSpPr>
        <p:grpSpPr>
          <a:xfrm>
            <a:off x="-10274" y="4208190"/>
            <a:ext cx="7172961" cy="67184"/>
            <a:chOff x="-10274" y="4208190"/>
            <a:chExt cx="7172961" cy="67184"/>
          </a:xfrm>
        </p:grpSpPr>
        <p:pic>
          <p:nvPicPr>
            <p:cNvPr id="11" name="Graphic 10">
              <a:extLst>
                <a:ext uri="{FF2B5EF4-FFF2-40B4-BE49-F238E27FC236}">
                  <a16:creationId xmlns:a16="http://schemas.microsoft.com/office/drawing/2014/main" id="{85A2FC15-D7B5-4817-9D48-6089B91EB5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2" name="Parallelogram 3">
              <a:extLst>
                <a:ext uri="{FF2B5EF4-FFF2-40B4-BE49-F238E27FC236}">
                  <a16:creationId xmlns:a16="http://schemas.microsoft.com/office/drawing/2014/main" id="{BD30292F-0126-48EC-A0D5-559810096838}"/>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8" name="Text Placeholder 7">
            <a:extLst>
              <a:ext uri="{FF2B5EF4-FFF2-40B4-BE49-F238E27FC236}">
                <a16:creationId xmlns:a16="http://schemas.microsoft.com/office/drawing/2014/main" id="{53FEC3E7-AFE5-4D28-8F87-1BBD190865DD}"/>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4" name="DOT Logo" descr="US DOT logo. ">
            <a:extLst>
              <a:ext uri="{FF2B5EF4-FFF2-40B4-BE49-F238E27FC236}">
                <a16:creationId xmlns:a16="http://schemas.microsoft.com/office/drawing/2014/main" id="{7D9DA8E2-5FD5-42DC-98D4-3E3E92F540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0C9FBFB1-EC18-4F62-ABDD-F879B86B8F0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2546620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AFEC9AC3-2B57-4B4A-98ED-3AF0368DC675}"/>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7CA6163F-1133-4829-B06F-1BDE60A8C6C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C0E2A0A6-86CB-40A1-96AB-F3EF7E877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4C7CD985-BEF2-448F-9300-47C569A0604A}"/>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A160DA99-CB6B-4911-BF54-9AEAE675677A}"/>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F9F78CAF-B64D-4C0F-B0DA-ECA9FCCB85EA}"/>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B2FC12B8-6112-41E3-B446-5B1F2F54477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8C4B2BFD-4A1A-4410-B289-4CDD14196DBF}"/>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639369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p:nvSpPr>
        <p:spPr>
          <a:xfrm>
            <a:off x="0" y="9525"/>
            <a:ext cx="12192000" cy="6848475"/>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24" name="Picture Placeholder 16" descr="Various icons representing highway research and technology overlay a blurred street and traffic background. ">
            <a:extLst>
              <a:ext uri="{FF2B5EF4-FFF2-40B4-BE49-F238E27FC236}">
                <a16:creationId xmlns:a16="http://schemas.microsoft.com/office/drawing/2014/main" id="{BC264C99-4F34-49FB-9740-09BA1B94C1D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1" name="Group 10">
            <a:extLst>
              <a:ext uri="{FF2B5EF4-FFF2-40B4-BE49-F238E27FC236}">
                <a16:creationId xmlns:a16="http://schemas.microsoft.com/office/drawing/2014/main" id="{91A58D33-9B11-492B-93B3-BB9ECD2C07BD}"/>
              </a:ext>
              <a:ext uri="{C183D7F6-B498-43B3-948B-1728B52AA6E4}">
                <adec:decorative xmlns:adec="http://schemas.microsoft.com/office/drawing/2017/decorative" val="1"/>
              </a:ext>
            </a:extLst>
          </p:cNvPr>
          <p:cNvGrpSpPr/>
          <p:nvPr/>
        </p:nvGrpSpPr>
        <p:grpSpPr>
          <a:xfrm>
            <a:off x="-10274" y="4208190"/>
            <a:ext cx="7172961" cy="67184"/>
            <a:chOff x="-10274" y="4208190"/>
            <a:chExt cx="7172961" cy="67184"/>
          </a:xfrm>
        </p:grpSpPr>
        <p:pic>
          <p:nvPicPr>
            <p:cNvPr id="12" name="Graphic 11">
              <a:extLst>
                <a:ext uri="{FF2B5EF4-FFF2-40B4-BE49-F238E27FC236}">
                  <a16:creationId xmlns:a16="http://schemas.microsoft.com/office/drawing/2014/main" id="{84F788C1-658D-4523-88A2-00CF2F213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3" name="Parallelogram 3">
              <a:extLst>
                <a:ext uri="{FF2B5EF4-FFF2-40B4-BE49-F238E27FC236}">
                  <a16:creationId xmlns:a16="http://schemas.microsoft.com/office/drawing/2014/main" id="{03353B6B-80B3-4859-8921-B8A39567CF3E}"/>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D92F259-19AA-4BD2-93B8-A8D06C342524}"/>
              </a:ext>
            </a:extLst>
          </p:cNvPr>
          <p:cNvSpPr txBox="1"/>
          <p:nvPr/>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pic>
        <p:nvPicPr>
          <p:cNvPr id="16" name="DOT Logo" descr="US DOT logo. ">
            <a:extLst>
              <a:ext uri="{FF2B5EF4-FFF2-40B4-BE49-F238E27FC236}">
                <a16:creationId xmlns:a16="http://schemas.microsoft.com/office/drawing/2014/main" id="{3CB03772-0F01-4A84-B56C-98E46B2233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8" name="TFHRC logo" descr="Turner-Fairbank Highway Research Center logo. ">
            <a:extLst>
              <a:ext uri="{FF2B5EF4-FFF2-40B4-BE49-F238E27FC236}">
                <a16:creationId xmlns:a16="http://schemas.microsoft.com/office/drawing/2014/main" id="{3228948F-4B87-408F-A9C0-235A50CC4B43}"/>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4211153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3457574"/>
            <a:ext cx="12192000" cy="3400425"/>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grpSp>
        <p:nvGrpSpPr>
          <p:cNvPr id="9" name="Group 8">
            <a:extLst>
              <a:ext uri="{FF2B5EF4-FFF2-40B4-BE49-F238E27FC236}">
                <a16:creationId xmlns:a16="http://schemas.microsoft.com/office/drawing/2014/main" id="{2ADF576F-F650-4C8A-A874-77F66E3D3CBD}"/>
              </a:ext>
              <a:ext uri="{C183D7F6-B498-43B3-948B-1728B52AA6E4}">
                <adec:decorative xmlns:adec="http://schemas.microsoft.com/office/drawing/2017/decorative" val="1"/>
              </a:ext>
            </a:extLst>
          </p:cNvPr>
          <p:cNvGrpSpPr/>
          <p:nvPr/>
        </p:nvGrpSpPr>
        <p:grpSpPr>
          <a:xfrm>
            <a:off x="-9098" y="3466434"/>
            <a:ext cx="12210196" cy="64008"/>
            <a:chOff x="-9098" y="3444238"/>
            <a:chExt cx="12210196" cy="64008"/>
          </a:xfrm>
        </p:grpSpPr>
        <p:pic>
          <p:nvPicPr>
            <p:cNvPr id="10" name="Graphic 9">
              <a:extLst>
                <a:ext uri="{FF2B5EF4-FFF2-40B4-BE49-F238E27FC236}">
                  <a16:creationId xmlns:a16="http://schemas.microsoft.com/office/drawing/2014/main" id="{F01243BA-6EE5-4226-B535-27F2F1BF5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2" name="Parallelogram 3">
              <a:extLst>
                <a:ext uri="{FF2B5EF4-FFF2-40B4-BE49-F238E27FC236}">
                  <a16:creationId xmlns:a16="http://schemas.microsoft.com/office/drawing/2014/main" id="{E7A65386-E687-4B2A-AC82-5A18555CFA92}"/>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 Placeholder 7">
            <a:extLst>
              <a:ext uri="{FF2B5EF4-FFF2-40B4-BE49-F238E27FC236}">
                <a16:creationId xmlns:a16="http://schemas.microsoft.com/office/drawing/2014/main" id="{A8D1C52B-0DC5-48E0-8122-46704D684BCF}"/>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3" name="DOT logo" descr="US DOT logo. ">
            <a:extLst>
              <a:ext uri="{FF2B5EF4-FFF2-40B4-BE49-F238E27FC236}">
                <a16:creationId xmlns:a16="http://schemas.microsoft.com/office/drawing/2014/main" id="{47F0BA5C-C584-479F-8D9E-585C098712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7" name="TFHRC Logo" descr="Turner-Fairbank Highway Research Center logo. ">
            <a:extLst>
              <a:ext uri="{FF2B5EF4-FFF2-40B4-BE49-F238E27FC236}">
                <a16:creationId xmlns:a16="http://schemas.microsoft.com/office/drawing/2014/main" id="{8470AA1A-C817-4994-ABC4-C329FF44C467}"/>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478253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9525"/>
            <a:ext cx="12192000" cy="6848475"/>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0" descr="Various icons representing highway research and technology overlay a blurred street and traffic background. ">
            <a:extLst>
              <a:ext uri="{FF2B5EF4-FFF2-40B4-BE49-F238E27FC236}">
                <a16:creationId xmlns:a16="http://schemas.microsoft.com/office/drawing/2014/main" id="{F4BF55A3-4D20-4623-8615-64353D46D0F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Box 13">
            <a:extLst>
              <a:ext uri="{FF2B5EF4-FFF2-40B4-BE49-F238E27FC236}">
                <a16:creationId xmlns:a16="http://schemas.microsoft.com/office/drawing/2014/main" id="{0CB24D6A-0F5D-4693-B271-3BE20D1BC03C}"/>
              </a:ext>
            </a:extLst>
          </p:cNvPr>
          <p:cNvSpPr txBox="1"/>
          <p:nvPr/>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pic>
        <p:nvPicPr>
          <p:cNvPr id="15" name="DOT logo" descr="US DOT logo. ">
            <a:extLst>
              <a:ext uri="{FF2B5EF4-FFF2-40B4-BE49-F238E27FC236}">
                <a16:creationId xmlns:a16="http://schemas.microsoft.com/office/drawing/2014/main" id="{7AC0FEFD-4549-42F8-96E6-3402708FE7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5CF08B5A-4331-4B49-BC1C-26C2E477E277}"/>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333551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rgbClr val="1D3B6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chemeClr val="bg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D455D0F4-BBAC-42EB-BE77-EEA091D0386E}"/>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4" name="Group 13">
            <a:extLst>
              <a:ext uri="{FF2B5EF4-FFF2-40B4-BE49-F238E27FC236}">
                <a16:creationId xmlns:a16="http://schemas.microsoft.com/office/drawing/2014/main" id="{55F45FB2-17F1-4C4B-9F96-B092E24E334E}"/>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5" name="Graphic 14">
              <a:extLst>
                <a:ext uri="{FF2B5EF4-FFF2-40B4-BE49-F238E27FC236}">
                  <a16:creationId xmlns:a16="http://schemas.microsoft.com/office/drawing/2014/main" id="{F68D98FD-69CD-4C08-9A82-97B84D2A4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BE14F5D6-F265-467D-983D-C9E491936F96}"/>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Turner-Fairbank Highway Research Center logo. ">
            <a:extLst>
              <a:ext uri="{FF2B5EF4-FFF2-40B4-BE49-F238E27FC236}">
                <a16:creationId xmlns:a16="http://schemas.microsoft.com/office/drawing/2014/main" id="{861136C2-13A3-4C2B-A523-55B060F9F691}"/>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22" name="Group 21" descr="U.S. Department of Transportation, Federal Highway Administration logo. ">
            <a:extLst>
              <a:ext uri="{FF2B5EF4-FFF2-40B4-BE49-F238E27FC236}">
                <a16:creationId xmlns:a16="http://schemas.microsoft.com/office/drawing/2014/main" id="{52DE306C-F468-4B64-A907-6973B87F0CD1}"/>
              </a:ext>
            </a:extLst>
          </p:cNvPr>
          <p:cNvGrpSpPr/>
          <p:nvPr/>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8654BEC7-3158-427D-8334-29410EB42340}"/>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1807D796-2AFE-4AA0-B032-6E35F5FAB618}"/>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1256392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rgbClr val="1D3B6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chemeClr val="bg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endParaRPr lang="en-US" dirty="0"/>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3BC72A6C-29AB-4ACB-90A2-F0DA2D495F8C}"/>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28" name="Picture 27" descr="Turner-Fairbank Highway Research Center logo. ">
            <a:extLst>
              <a:ext uri="{FF2B5EF4-FFF2-40B4-BE49-F238E27FC236}">
                <a16:creationId xmlns:a16="http://schemas.microsoft.com/office/drawing/2014/main" id="{F4B4D238-05F4-4F07-9332-B3D1437A1687}"/>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29" name="Group 28" descr="U.S. Department of Transportation, Federal Highway Administration logo. ">
            <a:extLst>
              <a:ext uri="{FF2B5EF4-FFF2-40B4-BE49-F238E27FC236}">
                <a16:creationId xmlns:a16="http://schemas.microsoft.com/office/drawing/2014/main" id="{ECFD3CAE-B153-4E6C-A3AF-5226CFBD33C7}"/>
              </a:ext>
            </a:extLst>
          </p:cNvPr>
          <p:cNvGrpSpPr/>
          <p:nvPr/>
        </p:nvGrpSpPr>
        <p:grpSpPr>
          <a:xfrm>
            <a:off x="328719" y="6295114"/>
            <a:ext cx="1110196" cy="435762"/>
            <a:chOff x="290022" y="6147173"/>
            <a:chExt cx="1512938" cy="593842"/>
          </a:xfrm>
        </p:grpSpPr>
        <p:sp>
          <p:nvSpPr>
            <p:cNvPr id="30" name="Rectangle 29">
              <a:extLst>
                <a:ext uri="{FF2B5EF4-FFF2-40B4-BE49-F238E27FC236}">
                  <a16:creationId xmlns:a16="http://schemas.microsoft.com/office/drawing/2014/main" id="{B4459EBC-EC59-4E25-972D-1F823D0AF90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US DOT logo. ">
              <a:extLst>
                <a:ext uri="{FF2B5EF4-FFF2-40B4-BE49-F238E27FC236}">
                  <a16:creationId xmlns:a16="http://schemas.microsoft.com/office/drawing/2014/main" id="{878C214D-A1C2-458F-B803-B247D8A1E2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4037270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4079D3D3-BA86-431C-ACF1-6A6A60AFC2A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pic>
        <p:nvPicPr>
          <p:cNvPr id="29" name="Picture 28" descr="Turner-Fairbank Highway Research Center logo. ">
            <a:extLst>
              <a:ext uri="{FF2B5EF4-FFF2-40B4-BE49-F238E27FC236}">
                <a16:creationId xmlns:a16="http://schemas.microsoft.com/office/drawing/2014/main" id="{A0E6A1D3-3145-4B52-BB83-571086A587F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30" name="Group 29" descr="U.S. Department of Transportation, Federal Highway Administration logo. ">
            <a:extLst>
              <a:ext uri="{FF2B5EF4-FFF2-40B4-BE49-F238E27FC236}">
                <a16:creationId xmlns:a16="http://schemas.microsoft.com/office/drawing/2014/main" id="{F25D1991-ED60-40F3-8920-692F939AEEB2}"/>
              </a:ext>
            </a:extLst>
          </p:cNvPr>
          <p:cNvGrpSpPr/>
          <p:nvPr/>
        </p:nvGrpSpPr>
        <p:grpSpPr>
          <a:xfrm>
            <a:off x="328719" y="6295114"/>
            <a:ext cx="1110196" cy="435762"/>
            <a:chOff x="290022" y="6147173"/>
            <a:chExt cx="1512938" cy="593842"/>
          </a:xfrm>
        </p:grpSpPr>
        <p:sp>
          <p:nvSpPr>
            <p:cNvPr id="31" name="Rectangle 30">
              <a:extLst>
                <a:ext uri="{FF2B5EF4-FFF2-40B4-BE49-F238E27FC236}">
                  <a16:creationId xmlns:a16="http://schemas.microsoft.com/office/drawing/2014/main" id="{C6AF1262-2BE2-4179-B8ED-C7A84C863A41}"/>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US DOT logo. ">
              <a:extLst>
                <a:ext uri="{FF2B5EF4-FFF2-40B4-BE49-F238E27FC236}">
                  <a16:creationId xmlns:a16="http://schemas.microsoft.com/office/drawing/2014/main" id="{FF6FB3DF-31ED-4E40-8176-4F595AF71716}"/>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grpSp>
        <p:nvGrpSpPr>
          <p:cNvPr id="15" name="Group 14">
            <a:extLst>
              <a:ext uri="{FF2B5EF4-FFF2-40B4-BE49-F238E27FC236}">
                <a16:creationId xmlns:a16="http://schemas.microsoft.com/office/drawing/2014/main" id="{36B6751F-EF6F-4B5D-93B9-E9D1D2EA4FFB}"/>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6" name="Graphic 15">
              <a:extLst>
                <a:ext uri="{FF2B5EF4-FFF2-40B4-BE49-F238E27FC236}">
                  <a16:creationId xmlns:a16="http://schemas.microsoft.com/office/drawing/2014/main" id="{D7BFAB4D-CEEC-4465-AD32-45F79FE4DE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46089181-DD66-4BB8-B949-87D064111A96}"/>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3844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enter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2FC58D-6C3D-42B0-9A55-AC187DD20FF1}"/>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345678" y="1349945"/>
            <a:ext cx="3657600" cy="823912"/>
          </a:xfrm>
        </p:spPr>
        <p:txBody>
          <a:bodyPr anchor="b">
            <a:noAutofit/>
          </a:bodyPr>
          <a:lstStyle>
            <a:lvl1pPr marL="0" indent="0">
              <a:buNone/>
              <a:defRPr sz="2800" b="1">
                <a:solidFill>
                  <a:srgbClr val="1D3B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rgbClr val="1D3B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2759DE6-CD09-4E5F-95C4-C4ED6A924DD2}"/>
              </a:ext>
              <a:ext uri="{C183D7F6-B498-43B3-948B-1728B52AA6E4}">
                <adec:decorative xmlns:adec="http://schemas.microsoft.com/office/drawing/2017/decorative" val="1"/>
              </a:ext>
            </a:extLst>
          </p:cNvPr>
          <p:cNvGrpSpPr/>
          <p:nvPr/>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7">
            <a:extLst>
              <a:ext uri="{FF2B5EF4-FFF2-40B4-BE49-F238E27FC236}">
                <a16:creationId xmlns:a16="http://schemas.microsoft.com/office/drawing/2014/main" id="{16A24BC4-A15E-4BDA-8A11-216004DE52D7}"/>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6" name="Slide Number Placeholder 5">
            <a:extLst>
              <a:ext uri="{FF2B5EF4-FFF2-40B4-BE49-F238E27FC236}">
                <a16:creationId xmlns:a16="http://schemas.microsoft.com/office/drawing/2014/main" id="{55014290-36F6-433D-9C4A-A3D4832D02C3}"/>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pic>
        <p:nvPicPr>
          <p:cNvPr id="34" name="Picture 33" descr="Turner-Fairbank Highway Research Center logo. ">
            <a:extLst>
              <a:ext uri="{FF2B5EF4-FFF2-40B4-BE49-F238E27FC236}">
                <a16:creationId xmlns:a16="http://schemas.microsoft.com/office/drawing/2014/main" id="{2AF73408-C89D-48BE-A620-2789D846448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35" name="Group 34" descr="U.S. Department of Transportation, Federal Highway Administration logo. ">
            <a:extLst>
              <a:ext uri="{FF2B5EF4-FFF2-40B4-BE49-F238E27FC236}">
                <a16:creationId xmlns:a16="http://schemas.microsoft.com/office/drawing/2014/main" id="{62180BD5-5100-4623-A839-3F04AF3F2B99}"/>
              </a:ext>
            </a:extLst>
          </p:cNvPr>
          <p:cNvGrpSpPr/>
          <p:nvPr/>
        </p:nvGrpSpPr>
        <p:grpSpPr>
          <a:xfrm>
            <a:off x="328719" y="6295114"/>
            <a:ext cx="1110196" cy="435762"/>
            <a:chOff x="290022" y="6147173"/>
            <a:chExt cx="1512938" cy="593842"/>
          </a:xfrm>
        </p:grpSpPr>
        <p:sp>
          <p:nvSpPr>
            <p:cNvPr id="36" name="Rectangle 35">
              <a:extLst>
                <a:ext uri="{FF2B5EF4-FFF2-40B4-BE49-F238E27FC236}">
                  <a16:creationId xmlns:a16="http://schemas.microsoft.com/office/drawing/2014/main" id="{0BBA513A-E64F-4F1A-9A78-73F6720E2ADF}"/>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US DOT logo. ">
              <a:extLst>
                <a:ext uri="{FF2B5EF4-FFF2-40B4-BE49-F238E27FC236}">
                  <a16:creationId xmlns:a16="http://schemas.microsoft.com/office/drawing/2014/main" id="{F9FD80B2-D0DB-412D-9CD8-82EB0D974CCB}"/>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627919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67D8E4F8-2E82-4D59-ACCA-5B5389A74B71}"/>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pic>
        <p:nvPicPr>
          <p:cNvPr id="25" name="Picture 24" descr="Turner-Fairbank Highway Research Center logo. ">
            <a:extLst>
              <a:ext uri="{FF2B5EF4-FFF2-40B4-BE49-F238E27FC236}">
                <a16:creationId xmlns:a16="http://schemas.microsoft.com/office/drawing/2014/main" id="{E69CEAB1-1152-4FEB-9114-D546E89EE6F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26" name="Group 25" descr="U.S. Department of Transportation, Federal Highway Administration logo. ">
            <a:extLst>
              <a:ext uri="{FF2B5EF4-FFF2-40B4-BE49-F238E27FC236}">
                <a16:creationId xmlns:a16="http://schemas.microsoft.com/office/drawing/2014/main" id="{1FF66C21-D69C-4713-91C0-7211356CB6A9}"/>
              </a:ext>
            </a:extLst>
          </p:cNvPr>
          <p:cNvGrpSpPr/>
          <p:nvPr/>
        </p:nvGrpSpPr>
        <p:grpSpPr>
          <a:xfrm>
            <a:off x="328719" y="6295114"/>
            <a:ext cx="1110196" cy="435762"/>
            <a:chOff x="290022" y="6147173"/>
            <a:chExt cx="1512938" cy="593842"/>
          </a:xfrm>
        </p:grpSpPr>
        <p:sp>
          <p:nvSpPr>
            <p:cNvPr id="27" name="Rectangle 26">
              <a:extLst>
                <a:ext uri="{FF2B5EF4-FFF2-40B4-BE49-F238E27FC236}">
                  <a16:creationId xmlns:a16="http://schemas.microsoft.com/office/drawing/2014/main" id="{61FE575E-0CF9-4797-933D-FF61AE09433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US DOT logo. ">
              <a:extLst>
                <a:ext uri="{FF2B5EF4-FFF2-40B4-BE49-F238E27FC236}">
                  <a16:creationId xmlns:a16="http://schemas.microsoft.com/office/drawing/2014/main" id="{4113500D-FC23-431B-9AF1-8C834D846898}"/>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grpSp>
        <p:nvGrpSpPr>
          <p:cNvPr id="11" name="Group 10">
            <a:extLst>
              <a:ext uri="{FF2B5EF4-FFF2-40B4-BE49-F238E27FC236}">
                <a16:creationId xmlns:a16="http://schemas.microsoft.com/office/drawing/2014/main" id="{1C8241B2-7E71-4825-8C84-61F5788ACA62}"/>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2" name="Graphic 11">
              <a:extLst>
                <a:ext uri="{FF2B5EF4-FFF2-40B4-BE49-F238E27FC236}">
                  <a16:creationId xmlns:a16="http://schemas.microsoft.com/office/drawing/2014/main" id="{9FDC6DC4-24F8-4914-B299-0EBE02764A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2373" y="6278117"/>
              <a:ext cx="868680" cy="45720"/>
            </a:xfrm>
            <a:prstGeom prst="rect">
              <a:avLst/>
            </a:prstGeom>
          </p:spPr>
        </p:pic>
        <p:sp>
          <p:nvSpPr>
            <p:cNvPr id="13" name="Parallelogram 3">
              <a:extLst>
                <a:ext uri="{FF2B5EF4-FFF2-40B4-BE49-F238E27FC236}">
                  <a16:creationId xmlns:a16="http://schemas.microsoft.com/office/drawing/2014/main" id="{E228F25F-846D-4A6C-81F5-D619F06EE213}"/>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3931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C0C-D2F1-4508-85E5-714D834A27A3}"/>
              </a:ext>
            </a:extLst>
          </p:cNvPr>
          <p:cNvSpPr>
            <a:spLocks noGrp="1"/>
          </p:cNvSpPr>
          <p:nvPr>
            <p:ph type="title"/>
          </p:nvPr>
        </p:nvSpPr>
        <p:spPr>
          <a:xfrm>
            <a:off x="838200" y="669924"/>
            <a:ext cx="10515600" cy="1020764"/>
          </a:xfrm>
        </p:spPr>
        <p:txBody>
          <a:bodyPr/>
          <a:lstStyle/>
          <a:p>
            <a:r>
              <a:rPr lang="en-US"/>
              <a:t>Click to edit Master title style</a:t>
            </a:r>
            <a:endParaRPr lang="en-US" dirty="0"/>
          </a:p>
        </p:txBody>
      </p:sp>
    </p:spTree>
    <p:extLst>
      <p:ext uri="{BB962C8B-B14F-4D97-AF65-F5344CB8AC3E}">
        <p14:creationId xmlns:p14="http://schemas.microsoft.com/office/powerpoint/2010/main" val="4267191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rgbClr val="1D3B6B"/>
                </a:solidFill>
              </a:defRPr>
            </a:lvl1pPr>
          </a:lstStyle>
          <a:p>
            <a:r>
              <a:rPr lang="en-US" dirty="0"/>
              <a:t>Question?</a:t>
            </a:r>
          </a:p>
        </p:txBody>
      </p:sp>
      <p:grpSp>
        <p:nvGrpSpPr>
          <p:cNvPr id="4" name="Group 3">
            <a:extLst>
              <a:ext uri="{FF2B5EF4-FFF2-40B4-BE49-F238E27FC236}">
                <a16:creationId xmlns:a16="http://schemas.microsoft.com/office/drawing/2014/main" id="{AC0567C8-BDC3-4545-ADC9-25AC5F356CDE}"/>
              </a:ext>
              <a:ext uri="{C183D7F6-B498-43B3-948B-1728B52AA6E4}">
                <adec:decorative xmlns:adec="http://schemas.microsoft.com/office/drawing/2017/decorative" val="1"/>
              </a:ext>
            </a:extLst>
          </p:cNvPr>
          <p:cNvGrpSpPr/>
          <p:nvPr/>
        </p:nvGrpSpPr>
        <p:grpSpPr>
          <a:xfrm>
            <a:off x="4108447" y="3526388"/>
            <a:ext cx="3975107" cy="64008"/>
            <a:chOff x="4282183" y="3542528"/>
            <a:chExt cx="3975107" cy="64008"/>
          </a:xfrm>
        </p:grpSpPr>
        <p:pic>
          <p:nvPicPr>
            <p:cNvPr id="12" name="Graphic 11">
              <a:extLst>
                <a:ext uri="{FF2B5EF4-FFF2-40B4-BE49-F238E27FC236}">
                  <a16:creationId xmlns:a16="http://schemas.microsoft.com/office/drawing/2014/main" id="{FEBE3D78-D149-4E37-B30F-31F43E763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3" name="Parallelogram 3">
              <a:extLst>
                <a:ext uri="{FF2B5EF4-FFF2-40B4-BE49-F238E27FC236}">
                  <a16:creationId xmlns:a16="http://schemas.microsoft.com/office/drawing/2014/main" id="{CF8A2703-32E7-48F7-8EAB-DDE56976D302}"/>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Turner-Fairbank Highway Research Center logo. ">
            <a:extLst>
              <a:ext uri="{FF2B5EF4-FFF2-40B4-BE49-F238E27FC236}">
                <a16:creationId xmlns:a16="http://schemas.microsoft.com/office/drawing/2014/main" id="{12108710-35F8-4959-B366-B0EDDAD458AC}"/>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11" name="Slide Number Placeholder 5">
            <a:extLst>
              <a:ext uri="{FF2B5EF4-FFF2-40B4-BE49-F238E27FC236}">
                <a16:creationId xmlns:a16="http://schemas.microsoft.com/office/drawing/2014/main" id="{D7FCF6D5-76E4-4DD9-BFB1-1DAF222A3E7A}"/>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2" name="Group 21" descr="U.S. Department of Transportation, Federal Highway Administration logo. ">
            <a:extLst>
              <a:ext uri="{FF2B5EF4-FFF2-40B4-BE49-F238E27FC236}">
                <a16:creationId xmlns:a16="http://schemas.microsoft.com/office/drawing/2014/main" id="{7D5BDDAC-5E55-4C2D-BEE4-EC7A9D336451}"/>
              </a:ext>
            </a:extLst>
          </p:cNvPr>
          <p:cNvGrpSpPr/>
          <p:nvPr/>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3B58FAEA-784D-4384-830D-746746654094}"/>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319841EB-F01D-45A5-A9FA-617BE0262E4B}"/>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grpSp>
        <p:nvGrpSpPr>
          <p:cNvPr id="15" name="Group 14">
            <a:extLst>
              <a:ext uri="{FF2B5EF4-FFF2-40B4-BE49-F238E27FC236}">
                <a16:creationId xmlns:a16="http://schemas.microsoft.com/office/drawing/2014/main" id="{7BF1C189-F9F1-4A4B-A359-F1465873EC24}"/>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6" name="Graphic 15">
              <a:extLst>
                <a:ext uri="{FF2B5EF4-FFF2-40B4-BE49-F238E27FC236}">
                  <a16:creationId xmlns:a16="http://schemas.microsoft.com/office/drawing/2014/main" id="{4E2E990F-EAB4-4077-8AAF-BC48CF053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3A9662DA-374D-431D-8F0A-6D0686750A8B}"/>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804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01307E82-138C-4B4F-BD97-7B5664AEBAFA}"/>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31" name="Group 30" descr="U.S. Department of Transportation, Federal Highway Administration logo. ">
            <a:extLst>
              <a:ext uri="{FF2B5EF4-FFF2-40B4-BE49-F238E27FC236}">
                <a16:creationId xmlns:a16="http://schemas.microsoft.com/office/drawing/2014/main" id="{D73C39EF-AFBE-40DE-91EC-29D8D9BBAA13}"/>
              </a:ext>
            </a:extLst>
          </p:cNvPr>
          <p:cNvGrpSpPr/>
          <p:nvPr userDrawn="1"/>
        </p:nvGrpSpPr>
        <p:grpSpPr>
          <a:xfrm>
            <a:off x="328719" y="6295114"/>
            <a:ext cx="1110196" cy="435762"/>
            <a:chOff x="290022" y="6147173"/>
            <a:chExt cx="1512938" cy="593842"/>
          </a:xfrm>
        </p:grpSpPr>
        <p:sp>
          <p:nvSpPr>
            <p:cNvPr id="32" name="Rectangle 31">
              <a:extLst>
                <a:ext uri="{FF2B5EF4-FFF2-40B4-BE49-F238E27FC236}">
                  <a16:creationId xmlns:a16="http://schemas.microsoft.com/office/drawing/2014/main" id="{3E4A3B3E-A2B8-4FCC-B8B9-2FF9D7FE900D}"/>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US DOT logo. ">
              <a:extLst>
                <a:ext uri="{FF2B5EF4-FFF2-40B4-BE49-F238E27FC236}">
                  <a16:creationId xmlns:a16="http://schemas.microsoft.com/office/drawing/2014/main" id="{3A50BD21-5296-4AC0-8666-02E0F25D74E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4" name="Picture 33" descr="Turner-Fairbank Highway Research Center logo. ">
            <a:extLst>
              <a:ext uri="{FF2B5EF4-FFF2-40B4-BE49-F238E27FC236}">
                <a16:creationId xmlns:a16="http://schemas.microsoft.com/office/drawing/2014/main" id="{3E9A9130-24C0-4F95-B0FC-4934CCB2301C}"/>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255156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p:nvSpPr>
        <p:spPr>
          <a:xfrm>
            <a:off x="793381" y="871876"/>
            <a:ext cx="10605238" cy="5114249"/>
          </a:xfrm>
          <a:prstGeom prst="rect">
            <a:avLst/>
          </a:prstGeom>
          <a:solidFill>
            <a:schemeClr val="bg1"/>
          </a:solid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rgbClr val="1D3B6B"/>
                </a:solidFill>
              </a:defRPr>
            </a:lvl1pPr>
          </a:lstStyle>
          <a:p>
            <a:r>
              <a:rPr lang="en-US" dirty="0"/>
              <a:t>Contact</a:t>
            </a:r>
          </a:p>
        </p:txBody>
      </p:sp>
      <p:grpSp>
        <p:nvGrpSpPr>
          <p:cNvPr id="13" name="Group 12">
            <a:extLst>
              <a:ext uri="{FF2B5EF4-FFF2-40B4-BE49-F238E27FC236}">
                <a16:creationId xmlns:a16="http://schemas.microsoft.com/office/drawing/2014/main" id="{01320DA3-403D-43D1-866D-D9A323A3C549}"/>
              </a:ext>
              <a:ext uri="{C183D7F6-B498-43B3-948B-1728B52AA6E4}">
                <adec:decorative xmlns:adec="http://schemas.microsoft.com/office/drawing/2017/decorative" val="1"/>
              </a:ext>
            </a:extLst>
          </p:cNvPr>
          <p:cNvGrpSpPr/>
          <p:nvPr/>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39E664AD-A3B6-4503-BB54-AE24F8BB6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117A97EA-6D25-4701-92A4-BB313793BC73}"/>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1D3B6B"/>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1D3B6B"/>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0977BF18-C2E7-465D-82D4-8860FA517894}"/>
              </a:ext>
            </a:extLst>
          </p:cNvPr>
          <p:cNvGrpSpPr/>
          <p:nvPr/>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5D0D9047-E062-4891-97E5-65887C65FB79}"/>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97B24092-1675-43BF-9D38-34916149B462}"/>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9670ACC5-EE7F-4D51-AC09-D9948C4437C2}"/>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2F8B7EC4-30AD-40CF-8771-54EA4660C3ED}"/>
              </a:ext>
            </a:extLst>
          </p:cNvPr>
          <p:cNvSpPr>
            <a:spLocks noGrp="1"/>
          </p:cNvSpPr>
          <p:nvPr>
            <p:ph type="sldNum" sz="quarter" idx="15"/>
          </p:nvPr>
        </p:nvSpPr>
        <p:spPr>
          <a:xfrm>
            <a:off x="11149048" y="6382043"/>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43627981-35E9-4420-8856-F5156528C1D2}"/>
              </a:ext>
            </a:extLst>
          </p:cNvPr>
          <p:cNvSpPr txBox="1"/>
          <p:nvPr/>
        </p:nvSpPr>
        <p:spPr>
          <a:xfrm>
            <a:off x="793381" y="6363831"/>
            <a:ext cx="2355012" cy="230832"/>
          </a:xfrm>
          <a:prstGeom prst="rect">
            <a:avLst/>
          </a:prstGeom>
          <a:noFill/>
        </p:spPr>
        <p:txBody>
          <a:bodyPr wrap="square" rtlCol="0">
            <a:spAutoFit/>
          </a:bodyPr>
          <a:lstStyle/>
          <a:p>
            <a:pPr algn="l"/>
            <a:r>
              <a:rPr lang="en-US" sz="900" i="1" dirty="0">
                <a:solidFill>
                  <a:schemeClr val="bg1"/>
                </a:solidFill>
              </a:rPr>
              <a:t>© </a:t>
            </a:r>
            <a:r>
              <a:rPr lang="en-US" sz="900" i="1" dirty="0" err="1">
                <a:solidFill>
                  <a:schemeClr val="bg1"/>
                </a:solidFill>
              </a:rPr>
              <a:t>Peeterv</a:t>
            </a:r>
            <a:r>
              <a:rPr lang="en-US" sz="900" i="1" dirty="0">
                <a:solidFill>
                  <a:schemeClr val="bg1"/>
                </a:solidFill>
              </a:rPr>
              <a:t> / iStock.</a:t>
            </a:r>
          </a:p>
        </p:txBody>
      </p:sp>
    </p:spTree>
    <p:extLst>
      <p:ext uri="{BB962C8B-B14F-4D97-AF65-F5344CB8AC3E}">
        <p14:creationId xmlns:p14="http://schemas.microsoft.com/office/powerpoint/2010/main" val="835701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Opening Remark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25E9-AF04-46F4-8B98-AAD5BCA94D99}"/>
              </a:ext>
            </a:extLst>
          </p:cNvPr>
          <p:cNvSpPr>
            <a:spLocks noGrp="1"/>
          </p:cNvSpPr>
          <p:nvPr>
            <p:ph type="title" hasCustomPrompt="1"/>
          </p:nvPr>
        </p:nvSpPr>
        <p:spPr/>
        <p:txBody>
          <a:bodyPr/>
          <a:lstStyle>
            <a:lvl1pPr>
              <a:defRPr b="1"/>
            </a:lvl1pPr>
          </a:lstStyle>
          <a:p>
            <a:r>
              <a:rPr lang="en-US" dirty="0"/>
              <a:t>CLICK TO add TITLE</a:t>
            </a:r>
          </a:p>
        </p:txBody>
      </p:sp>
    </p:spTree>
    <p:extLst>
      <p:ext uri="{BB962C8B-B14F-4D97-AF65-F5344CB8AC3E}">
        <p14:creationId xmlns:p14="http://schemas.microsoft.com/office/powerpoint/2010/main" val="2156581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xt only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E8D4-ED4F-49D3-B679-31DF71A2DC05}"/>
              </a:ext>
            </a:extLst>
          </p:cNvPr>
          <p:cNvSpPr>
            <a:spLocks noGrp="1"/>
          </p:cNvSpPr>
          <p:nvPr>
            <p:ph type="title"/>
          </p:nvPr>
        </p:nvSpPr>
        <p:spPr/>
        <p:txBody>
          <a:bodyPr anchor="b"/>
          <a:lstStyle/>
          <a:p>
            <a:r>
              <a:rPr lang="en-US"/>
              <a:t>Click to edit Master title style</a:t>
            </a:r>
          </a:p>
        </p:txBody>
      </p:sp>
      <p:sp>
        <p:nvSpPr>
          <p:cNvPr id="4" name="Text Placeholder 3">
            <a:extLst>
              <a:ext uri="{FF2B5EF4-FFF2-40B4-BE49-F238E27FC236}">
                <a16:creationId xmlns:a16="http://schemas.microsoft.com/office/drawing/2014/main" id="{394A1991-2077-45D4-B642-5C72968B110E}"/>
              </a:ext>
            </a:extLst>
          </p:cNvPr>
          <p:cNvSpPr>
            <a:spLocks noGrp="1"/>
          </p:cNvSpPr>
          <p:nvPr>
            <p:ph type="body" sz="quarter" idx="10" hasCustomPrompt="1"/>
          </p:nvPr>
        </p:nvSpPr>
        <p:spPr>
          <a:xfrm>
            <a:off x="808891" y="1670050"/>
            <a:ext cx="10802083" cy="3987800"/>
          </a:xfrm>
        </p:spPr>
        <p:txBody>
          <a:bodyPr/>
          <a:lstStyle>
            <a:lvl1pPr>
              <a:defRPr>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a:latin typeface="Calibri" panose="020F0502020204030204" pitchFamily="34" charset="0"/>
                <a:cs typeface="Calibri" panose="020F0502020204030204" pitchFamily="34" charset="0"/>
              </a:defRPr>
            </a:lvl2pPr>
            <a:lvl3pPr marL="1143000" indent="-228600">
              <a:buFont typeface="Arial" panose="020B0604020202020204" pitchFamily="34" charset="0"/>
              <a:buChar cha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bullets</a:t>
            </a:r>
          </a:p>
          <a:p>
            <a:pPr lvl="1"/>
            <a:r>
              <a:rPr lang="en-US" dirty="0"/>
              <a:t> Second level</a:t>
            </a:r>
          </a:p>
          <a:p>
            <a:pPr lvl="2"/>
            <a:r>
              <a:rPr lang="en-US"/>
              <a:t> Third </a:t>
            </a:r>
            <a:r>
              <a:rPr lang="en-US" dirty="0"/>
              <a:t>level</a:t>
            </a:r>
          </a:p>
          <a:p>
            <a:pPr lvl="3"/>
            <a:endParaRPr lang="en-US" dirty="0"/>
          </a:p>
        </p:txBody>
      </p:sp>
    </p:spTree>
    <p:extLst>
      <p:ext uri="{BB962C8B-B14F-4D97-AF65-F5344CB8AC3E}">
        <p14:creationId xmlns:p14="http://schemas.microsoft.com/office/powerpoint/2010/main" val="856911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ntent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0B2FFB9-4D51-4095-9CBE-F3637F426E93}"/>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2680945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Content, and Chart Layou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E7C5F25-F2E7-4132-9568-CCFF4248D773}"/>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3A4892CE-4C95-4314-AA60-B3B4A0FE5E5B}"/>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Chart Placeholder 8">
            <a:extLst>
              <a:ext uri="{FF2B5EF4-FFF2-40B4-BE49-F238E27FC236}">
                <a16:creationId xmlns:a16="http://schemas.microsoft.com/office/drawing/2014/main" id="{6C7335E6-1B57-4A5C-A99C-5AEECB8CB6C3}"/>
              </a:ext>
            </a:extLst>
          </p:cNvPr>
          <p:cNvSpPr>
            <a:spLocks noGrp="1"/>
          </p:cNvSpPr>
          <p:nvPr>
            <p:ph type="chart" sz="quarter" idx="10"/>
          </p:nvPr>
        </p:nvSpPr>
        <p:spPr>
          <a:xfrm>
            <a:off x="6249988" y="1825625"/>
            <a:ext cx="5722053" cy="4351338"/>
          </a:xfrm>
        </p:spPr>
        <p:txBody>
          <a:bodyPr/>
          <a:lstStyle>
            <a:lvl1pPr>
              <a:defRPr>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660725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4" name="Group 3">
            <a:extLst>
              <a:ext uri="{FF2B5EF4-FFF2-40B4-BE49-F238E27FC236}">
                <a16:creationId xmlns:a16="http://schemas.microsoft.com/office/drawing/2014/main" id="{F705200A-AC8D-4D03-B3CD-D4DE299E3777}"/>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1" name="Graphic 10">
              <a:extLst>
                <a:ext uri="{FF2B5EF4-FFF2-40B4-BE49-F238E27FC236}">
                  <a16:creationId xmlns:a16="http://schemas.microsoft.com/office/drawing/2014/main" id="{85A2FC15-D7B5-4817-9D48-6089B91EB5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2" name="Parallelogram 3">
              <a:extLst>
                <a:ext uri="{FF2B5EF4-FFF2-40B4-BE49-F238E27FC236}">
                  <a16:creationId xmlns:a16="http://schemas.microsoft.com/office/drawing/2014/main" id="{BD30292F-0126-48EC-A0D5-559810096838}"/>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6" name="Text Placeholder 7">
            <a:extLst>
              <a:ext uri="{FF2B5EF4-FFF2-40B4-BE49-F238E27FC236}">
                <a16:creationId xmlns:a16="http://schemas.microsoft.com/office/drawing/2014/main" id="{691FEF64-BF3A-405A-8FC5-DB901EAB23FE}"/>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4" name="Picture 13" descr="Turner-Fairbank Highway Research Center logos. ">
            <a:extLst>
              <a:ext uri="{FF2B5EF4-FFF2-40B4-BE49-F238E27FC236}">
                <a16:creationId xmlns:a16="http://schemas.microsoft.com/office/drawing/2014/main" id="{37B13F33-E906-4A1C-8A4F-364F8820D3C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7" name="Picture 16" descr="US DOT logo. ">
            <a:extLst>
              <a:ext uri="{FF2B5EF4-FFF2-40B4-BE49-F238E27FC236}">
                <a16:creationId xmlns:a16="http://schemas.microsoft.com/office/drawing/2014/main" id="{6072A474-8408-48D5-A284-B41F3FD2A4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Tree>
    <p:extLst>
      <p:ext uri="{BB962C8B-B14F-4D97-AF65-F5344CB8AC3E}">
        <p14:creationId xmlns:p14="http://schemas.microsoft.com/office/powerpoint/2010/main" val="2927151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24" name="Picture Placeholder 16" descr="Various icons representing highway research and technology overlay a blurred street and traffic background. ">
            <a:extLst>
              <a:ext uri="{FF2B5EF4-FFF2-40B4-BE49-F238E27FC236}">
                <a16:creationId xmlns:a16="http://schemas.microsoft.com/office/drawing/2014/main" id="{BC264C99-4F34-49FB-9740-09BA1B94C1D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83EAA97C-895E-45E4-BD2F-3647D34F78DF}"/>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2F9AEAE6-22D1-45F4-9EA6-FC658A4B76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8F200F08-91AA-438F-AB80-D6F41281C45D}"/>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Turner-Fairbank Highway Research Center logos. ">
            <a:extLst>
              <a:ext uri="{FF2B5EF4-FFF2-40B4-BE49-F238E27FC236}">
                <a16:creationId xmlns:a16="http://schemas.microsoft.com/office/drawing/2014/main" id="{EDAF6E5B-F61B-422B-8E12-D83420C35BC7}"/>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8" name="Picture 17" descr="US DOT logo. ">
            <a:extLst>
              <a:ext uri="{FF2B5EF4-FFF2-40B4-BE49-F238E27FC236}">
                <a16:creationId xmlns:a16="http://schemas.microsoft.com/office/drawing/2014/main" id="{476B1F0E-B698-4DA8-9389-FBA96279FA6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
        <p:nvSpPr>
          <p:cNvPr id="20" name="TextBox 19">
            <a:extLst>
              <a:ext uri="{FF2B5EF4-FFF2-40B4-BE49-F238E27FC236}">
                <a16:creationId xmlns:a16="http://schemas.microsoft.com/office/drawing/2014/main" id="{ED3D3A22-51D2-4D4F-88A6-D99C5C3A09F1}"/>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spTree>
    <p:extLst>
      <p:ext uri="{BB962C8B-B14F-4D97-AF65-F5344CB8AC3E}">
        <p14:creationId xmlns:p14="http://schemas.microsoft.com/office/powerpoint/2010/main" val="388843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grpSp>
        <p:nvGrpSpPr>
          <p:cNvPr id="9" name="Group 8">
            <a:extLst>
              <a:ext uri="{FF2B5EF4-FFF2-40B4-BE49-F238E27FC236}">
                <a16:creationId xmlns:a16="http://schemas.microsoft.com/office/drawing/2014/main" id="{2ADF576F-F650-4C8A-A874-77F66E3D3CBD}"/>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10" name="Graphic 9">
              <a:extLst>
                <a:ext uri="{FF2B5EF4-FFF2-40B4-BE49-F238E27FC236}">
                  <a16:creationId xmlns:a16="http://schemas.microsoft.com/office/drawing/2014/main" id="{F01243BA-6EE5-4226-B535-27F2F1BF5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2" name="Parallelogram 3">
              <a:extLst>
                <a:ext uri="{FF2B5EF4-FFF2-40B4-BE49-F238E27FC236}">
                  <a16:creationId xmlns:a16="http://schemas.microsoft.com/office/drawing/2014/main" id="{E7A65386-E687-4B2A-AC82-5A18555CFA92}"/>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 Placeholder 7">
            <a:extLst>
              <a:ext uri="{FF2B5EF4-FFF2-40B4-BE49-F238E27FC236}">
                <a16:creationId xmlns:a16="http://schemas.microsoft.com/office/drawing/2014/main" id="{AE8A8104-E515-4E3B-8BD6-AE5D563A1A54}"/>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3" name="DOT logo" descr="US DOT logo. ">
            <a:extLst>
              <a:ext uri="{FF2B5EF4-FFF2-40B4-BE49-F238E27FC236}">
                <a16:creationId xmlns:a16="http://schemas.microsoft.com/office/drawing/2014/main" id="{FB916EAC-797A-4C5C-8A85-4E506CDC61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7" name="TFHRC Logo" descr="Turner-Fairbank Highway Research Center logo. ">
            <a:extLst>
              <a:ext uri="{FF2B5EF4-FFF2-40B4-BE49-F238E27FC236}">
                <a16:creationId xmlns:a16="http://schemas.microsoft.com/office/drawing/2014/main" id="{3781AC8C-6657-47EE-B53C-64EF80F94DCC}"/>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4282730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0" descr="Various icons representing highway research and technology overlay a blurred street and traffic background. ">
            <a:extLst>
              <a:ext uri="{FF2B5EF4-FFF2-40B4-BE49-F238E27FC236}">
                <a16:creationId xmlns:a16="http://schemas.microsoft.com/office/drawing/2014/main" id="{F4BF55A3-4D20-4623-8615-64353D46D0F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Box 13">
            <a:extLst>
              <a:ext uri="{FF2B5EF4-FFF2-40B4-BE49-F238E27FC236}">
                <a16:creationId xmlns:a16="http://schemas.microsoft.com/office/drawing/2014/main" id="{5E9F36DA-85AD-4100-9016-99ACB1EB99D1}"/>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pic>
        <p:nvPicPr>
          <p:cNvPr id="15" name="DOT logo" descr="US DOT logo. ">
            <a:extLst>
              <a:ext uri="{FF2B5EF4-FFF2-40B4-BE49-F238E27FC236}">
                <a16:creationId xmlns:a16="http://schemas.microsoft.com/office/drawing/2014/main" id="{C2762219-B460-4DF0-8B62-FCBFEA4373C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6" name="TFHRC Logo" descr="Turner-Fairbank Highway Research Center logo. ">
            <a:extLst>
              <a:ext uri="{FF2B5EF4-FFF2-40B4-BE49-F238E27FC236}">
                <a16:creationId xmlns:a16="http://schemas.microsoft.com/office/drawing/2014/main" id="{7460D9F8-7DD8-4425-A57F-D49BB30F3723}"/>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960026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AFEC9AC3-2B57-4B4A-98ED-3AF0368DC675}"/>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7CA6163F-1133-4829-B06F-1BDE60A8C6C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C0E2A0A6-86CB-40A1-96AB-F3EF7E877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4C7CD985-BEF2-448F-9300-47C569A0604A}"/>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A160DA99-CB6B-4911-BF54-9AEAE675677A}"/>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F9F78CAF-B64D-4C0F-B0DA-ECA9FCCB85EA}"/>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B2FC12B8-6112-41E3-B446-5B1F2F54477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8C4B2BFD-4A1A-4410-B289-4CDD14196DBF}"/>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86594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FC964422-780F-4E6C-A393-F0C2F89EB97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80ED6BBF-9D02-444C-9821-98E629FC0618}"/>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4299275C-5D7D-4384-91C5-C5BA3CC874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576C763A-BF51-4802-9557-6EB287F576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4367BA5D-FB03-4378-88BA-E20C7DDFE405}"/>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C39F3D33-61DE-48CD-89E8-31A248E252DC}"/>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F4B1BB75-3F3A-4976-BF63-948E37CC7F6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DBADF6A9-ECF3-47D3-A5C5-005D90355D0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4821769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01307E82-138C-4B4F-BD97-7B5664AEBAFA}"/>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31" name="Group 30" descr="U.S. Department of Transportation, Federal Highway Administration logo. ">
            <a:extLst>
              <a:ext uri="{FF2B5EF4-FFF2-40B4-BE49-F238E27FC236}">
                <a16:creationId xmlns:a16="http://schemas.microsoft.com/office/drawing/2014/main" id="{D73C39EF-AFBE-40DE-91EC-29D8D9BBAA13}"/>
              </a:ext>
            </a:extLst>
          </p:cNvPr>
          <p:cNvGrpSpPr/>
          <p:nvPr userDrawn="1"/>
        </p:nvGrpSpPr>
        <p:grpSpPr>
          <a:xfrm>
            <a:off x="328719" y="6295114"/>
            <a:ext cx="1110196" cy="435762"/>
            <a:chOff x="290022" y="6147173"/>
            <a:chExt cx="1512938" cy="593842"/>
          </a:xfrm>
        </p:grpSpPr>
        <p:sp>
          <p:nvSpPr>
            <p:cNvPr id="32" name="Rectangle 31">
              <a:extLst>
                <a:ext uri="{FF2B5EF4-FFF2-40B4-BE49-F238E27FC236}">
                  <a16:creationId xmlns:a16="http://schemas.microsoft.com/office/drawing/2014/main" id="{3E4A3B3E-A2B8-4FCC-B8B9-2FF9D7FE900D}"/>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US DOT logo. ">
              <a:extLst>
                <a:ext uri="{FF2B5EF4-FFF2-40B4-BE49-F238E27FC236}">
                  <a16:creationId xmlns:a16="http://schemas.microsoft.com/office/drawing/2014/main" id="{3A50BD21-5296-4AC0-8666-02E0F25D74E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4" name="Picture 33" descr="Turner-Fairbank Highway Research Center logo. ">
            <a:extLst>
              <a:ext uri="{FF2B5EF4-FFF2-40B4-BE49-F238E27FC236}">
                <a16:creationId xmlns:a16="http://schemas.microsoft.com/office/drawing/2014/main" id="{3E9A9130-24C0-4F95-B0FC-4934CCB2301C}"/>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1206914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FC964422-780F-4E6C-A393-F0C2F89EB97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80ED6BBF-9D02-444C-9821-98E629FC0618}"/>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4299275C-5D7D-4384-91C5-C5BA3CC874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576C763A-BF51-4802-9557-6EB287F576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4367BA5D-FB03-4378-88BA-E20C7DDFE405}"/>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C39F3D33-61DE-48CD-89E8-31A248E252DC}"/>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F4B1BB75-3F3A-4976-BF63-948E37CC7F6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DBADF6A9-ECF3-47D3-A5C5-005D90355D0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63769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2FC58D-6C3D-42B0-9A55-AC187DD20FF1}"/>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2759DE6-CD09-4E5F-95C4-C4ED6A924DD2}"/>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7">
            <a:extLst>
              <a:ext uri="{FF2B5EF4-FFF2-40B4-BE49-F238E27FC236}">
                <a16:creationId xmlns:a16="http://schemas.microsoft.com/office/drawing/2014/main" id="{5AA1AB42-E2B8-410A-BF52-87A83DC6ED97}"/>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8" name="Slide Number Placeholder 5">
            <a:extLst>
              <a:ext uri="{FF2B5EF4-FFF2-40B4-BE49-F238E27FC236}">
                <a16:creationId xmlns:a16="http://schemas.microsoft.com/office/drawing/2014/main" id="{A1235A5A-3B76-43A2-B9EF-3B789B6844C1}"/>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642CD7CD-66CA-41A5-BE49-CF201B96D48C}"/>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C3E265C8-FBEC-4751-9ED5-A810116D8E1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1EC6CE7A-98BC-4349-B422-744D82EBDD13}"/>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C39DD200-54D6-479D-8CC1-93F2690AA9B4}"/>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273308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sp>
        <p:nvSpPr>
          <p:cNvPr id="19" name="Slide Number Placeholder 5">
            <a:extLst>
              <a:ext uri="{FF2B5EF4-FFF2-40B4-BE49-F238E27FC236}">
                <a16:creationId xmlns:a16="http://schemas.microsoft.com/office/drawing/2014/main" id="{1BCC225C-0359-4617-A8F7-B4BFB9238D2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0" name="Group 19">
            <a:extLst>
              <a:ext uri="{FF2B5EF4-FFF2-40B4-BE49-F238E27FC236}">
                <a16:creationId xmlns:a16="http://schemas.microsoft.com/office/drawing/2014/main" id="{E0736F76-A998-42E0-BB10-7EB342B45302}"/>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1" name="Graphic 20">
              <a:extLst>
                <a:ext uri="{FF2B5EF4-FFF2-40B4-BE49-F238E27FC236}">
                  <a16:creationId xmlns:a16="http://schemas.microsoft.com/office/drawing/2014/main" id="{6455CD14-21C3-46DC-83D6-700C965A88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2" name="Parallelogram 3">
              <a:extLst>
                <a:ext uri="{FF2B5EF4-FFF2-40B4-BE49-F238E27FC236}">
                  <a16:creationId xmlns:a16="http://schemas.microsoft.com/office/drawing/2014/main" id="{E8936B46-C207-4565-B890-BF97AD6ABBC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descr="U.S. Department of Transportation, Federal Highway Administration logo. ">
            <a:extLst>
              <a:ext uri="{FF2B5EF4-FFF2-40B4-BE49-F238E27FC236}">
                <a16:creationId xmlns:a16="http://schemas.microsoft.com/office/drawing/2014/main" id="{2DC893B3-E7F1-46FC-943D-3BDF8985AD63}"/>
              </a:ext>
            </a:extLst>
          </p:cNvPr>
          <p:cNvGrpSpPr/>
          <p:nvPr userDrawn="1"/>
        </p:nvGrpSpPr>
        <p:grpSpPr>
          <a:xfrm>
            <a:off x="328719" y="6295114"/>
            <a:ext cx="1110196" cy="435762"/>
            <a:chOff x="290022" y="6147173"/>
            <a:chExt cx="1512938" cy="593842"/>
          </a:xfrm>
        </p:grpSpPr>
        <p:sp>
          <p:nvSpPr>
            <p:cNvPr id="24" name="Rectangle 23">
              <a:extLst>
                <a:ext uri="{FF2B5EF4-FFF2-40B4-BE49-F238E27FC236}">
                  <a16:creationId xmlns:a16="http://schemas.microsoft.com/office/drawing/2014/main" id="{282E12F1-0C43-414C-9AE8-3C822B05CA27}"/>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US DOT logo. ">
              <a:extLst>
                <a:ext uri="{FF2B5EF4-FFF2-40B4-BE49-F238E27FC236}">
                  <a16:creationId xmlns:a16="http://schemas.microsoft.com/office/drawing/2014/main" id="{0FBA8CDD-03D5-4424-8A47-4650B0171601}"/>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6" name="Picture 25" descr="Turner-Fairbank Highway Research Center logo. ">
            <a:extLst>
              <a:ext uri="{FF2B5EF4-FFF2-40B4-BE49-F238E27FC236}">
                <a16:creationId xmlns:a16="http://schemas.microsoft.com/office/drawing/2014/main" id="{CB3012A8-D6F8-4D4D-93B0-585A7F83CD2E}"/>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4232962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C0C-D2F1-4508-85E5-714D834A27A3}"/>
              </a:ext>
            </a:extLst>
          </p:cNvPr>
          <p:cNvSpPr>
            <a:spLocks noGrp="1"/>
          </p:cNvSpPr>
          <p:nvPr>
            <p:ph type="title"/>
          </p:nvPr>
        </p:nvSpPr>
        <p:spPr>
          <a:xfrm>
            <a:off x="838200" y="669924"/>
            <a:ext cx="10515600" cy="1020764"/>
          </a:xfrm>
        </p:spPr>
        <p:txBody>
          <a:bodyPr/>
          <a:lstStyle/>
          <a:p>
            <a:r>
              <a:rPr lang="en-US"/>
              <a:t>Click to edit Master title style</a:t>
            </a:r>
            <a:endParaRPr lang="en-US" dirty="0"/>
          </a:p>
        </p:txBody>
      </p:sp>
    </p:spTree>
    <p:extLst>
      <p:ext uri="{BB962C8B-B14F-4D97-AF65-F5344CB8AC3E}">
        <p14:creationId xmlns:p14="http://schemas.microsoft.com/office/powerpoint/2010/main" val="1528434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2"/>
                </a:solidFill>
              </a:defRPr>
            </a:lvl1pPr>
          </a:lstStyle>
          <a:p>
            <a:r>
              <a:rPr lang="en-US" dirty="0"/>
              <a:t>Question?</a:t>
            </a:r>
          </a:p>
        </p:txBody>
      </p:sp>
      <p:grpSp>
        <p:nvGrpSpPr>
          <p:cNvPr id="4" name="Group 3">
            <a:extLst>
              <a:ext uri="{FF2B5EF4-FFF2-40B4-BE49-F238E27FC236}">
                <a16:creationId xmlns:a16="http://schemas.microsoft.com/office/drawing/2014/main" id="{AC0567C8-BDC3-4545-ADC9-25AC5F356CDE}"/>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12" name="Graphic 11">
              <a:extLst>
                <a:ext uri="{FF2B5EF4-FFF2-40B4-BE49-F238E27FC236}">
                  <a16:creationId xmlns:a16="http://schemas.microsoft.com/office/drawing/2014/main" id="{FEBE3D78-D149-4E37-B30F-31F43E763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3" name="Parallelogram 3">
              <a:extLst>
                <a:ext uri="{FF2B5EF4-FFF2-40B4-BE49-F238E27FC236}">
                  <a16:creationId xmlns:a16="http://schemas.microsoft.com/office/drawing/2014/main" id="{CF8A2703-32E7-48F7-8EAB-DDE56976D302}"/>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Turner-Fairbank Highway Research Center logo. ">
            <a:extLst>
              <a:ext uri="{FF2B5EF4-FFF2-40B4-BE49-F238E27FC236}">
                <a16:creationId xmlns:a16="http://schemas.microsoft.com/office/drawing/2014/main" id="{FA1673A2-91EA-4ADE-9F52-CDFB440870C1}"/>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20" name="Slide Number Placeholder 5">
            <a:extLst>
              <a:ext uri="{FF2B5EF4-FFF2-40B4-BE49-F238E27FC236}">
                <a16:creationId xmlns:a16="http://schemas.microsoft.com/office/drawing/2014/main" id="{D0ED944B-9025-4104-A82F-35B4191AE708}"/>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8067F384-ED66-4650-B890-AB592FCB4E1F}"/>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EE010B18-034D-40CD-86A7-C7BA9B039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A0CA17C6-759A-4EAD-9AA0-6F57E42B441E}"/>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A53A6F08-6311-4F3E-ACF1-E284BBD68743}"/>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42927683-1E15-44ED-8451-597F83F77AF2}"/>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9A55C325-034C-47AE-93CF-34F6F1A944FC}"/>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1166894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2"/>
                </a:solidFill>
              </a:defRPr>
            </a:lvl1pPr>
          </a:lstStyle>
          <a:p>
            <a:r>
              <a:rPr lang="en-US" dirty="0"/>
              <a:t>Contact</a:t>
            </a:r>
          </a:p>
        </p:txBody>
      </p:sp>
      <p:grpSp>
        <p:nvGrpSpPr>
          <p:cNvPr id="13" name="Group 12">
            <a:extLst>
              <a:ext uri="{FF2B5EF4-FFF2-40B4-BE49-F238E27FC236}">
                <a16:creationId xmlns:a16="http://schemas.microsoft.com/office/drawing/2014/main" id="{01320DA3-403D-43D1-866D-D9A323A3C549}"/>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39E664AD-A3B6-4503-BB54-AE24F8BB6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117A97EA-6D25-4701-92A4-BB313793BC73}"/>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04848C"/>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04848C"/>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CCEC0977-A8C7-4222-B63A-8B6A402CD421}"/>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D75D65A8-9BC2-41F9-9D2C-53A203AE80C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44AF6979-A91F-416A-8519-C71FDD0118CA}"/>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277149BD-AC6D-44A6-8211-EEBCDBFD65DF}"/>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B4F0204F-3B30-4B01-95F5-3AC7226D8383}"/>
              </a:ext>
            </a:extLst>
          </p:cNvPr>
          <p:cNvSpPr>
            <a:spLocks noGrp="1"/>
          </p:cNvSpPr>
          <p:nvPr>
            <p:ph type="sldNum" sz="quarter" idx="15"/>
          </p:nvPr>
        </p:nvSpPr>
        <p:spPr>
          <a:xfrm>
            <a:off x="11012856" y="638059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72BDE916-CBF3-475A-B863-75E9C1D20423}"/>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rPr>
              <a:t>© </a:t>
            </a:r>
            <a:r>
              <a:rPr lang="en-US" sz="900" dirty="0" err="1">
                <a:solidFill>
                  <a:schemeClr val="bg1"/>
                </a:solidFill>
              </a:rPr>
              <a:t>Peeterv</a:t>
            </a:r>
            <a:r>
              <a:rPr lang="en-US" sz="900" dirty="0">
                <a:solidFill>
                  <a:schemeClr val="bg1"/>
                </a:solidFill>
              </a:rPr>
              <a:t> / iStock.</a:t>
            </a:r>
          </a:p>
        </p:txBody>
      </p:sp>
    </p:spTree>
    <p:extLst>
      <p:ext uri="{BB962C8B-B14F-4D97-AF65-F5344CB8AC3E}">
        <p14:creationId xmlns:p14="http://schemas.microsoft.com/office/powerpoint/2010/main" val="294665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2FC58D-6C3D-42B0-9A55-AC187DD20FF1}"/>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2759DE6-CD09-4E5F-95C4-C4ED6A924DD2}"/>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7">
            <a:extLst>
              <a:ext uri="{FF2B5EF4-FFF2-40B4-BE49-F238E27FC236}">
                <a16:creationId xmlns:a16="http://schemas.microsoft.com/office/drawing/2014/main" id="{5AA1AB42-E2B8-410A-BF52-87A83DC6ED97}"/>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8" name="Slide Number Placeholder 5">
            <a:extLst>
              <a:ext uri="{FF2B5EF4-FFF2-40B4-BE49-F238E27FC236}">
                <a16:creationId xmlns:a16="http://schemas.microsoft.com/office/drawing/2014/main" id="{A1235A5A-3B76-43A2-B9EF-3B789B6844C1}"/>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642CD7CD-66CA-41A5-BE49-CF201B96D48C}"/>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C3E265C8-FBEC-4751-9ED5-A810116D8E1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1EC6CE7A-98BC-4349-B422-744D82EBDD13}"/>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C39DD200-54D6-479D-8CC1-93F2690AA9B4}"/>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871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sp>
        <p:nvSpPr>
          <p:cNvPr id="19" name="Slide Number Placeholder 5">
            <a:extLst>
              <a:ext uri="{FF2B5EF4-FFF2-40B4-BE49-F238E27FC236}">
                <a16:creationId xmlns:a16="http://schemas.microsoft.com/office/drawing/2014/main" id="{1BCC225C-0359-4617-A8F7-B4BFB9238D2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0" name="Group 19">
            <a:extLst>
              <a:ext uri="{FF2B5EF4-FFF2-40B4-BE49-F238E27FC236}">
                <a16:creationId xmlns:a16="http://schemas.microsoft.com/office/drawing/2014/main" id="{E0736F76-A998-42E0-BB10-7EB342B45302}"/>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1" name="Graphic 20">
              <a:extLst>
                <a:ext uri="{FF2B5EF4-FFF2-40B4-BE49-F238E27FC236}">
                  <a16:creationId xmlns:a16="http://schemas.microsoft.com/office/drawing/2014/main" id="{6455CD14-21C3-46DC-83D6-700C965A88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2" name="Parallelogram 3">
              <a:extLst>
                <a:ext uri="{FF2B5EF4-FFF2-40B4-BE49-F238E27FC236}">
                  <a16:creationId xmlns:a16="http://schemas.microsoft.com/office/drawing/2014/main" id="{E8936B46-C207-4565-B890-BF97AD6ABBC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descr="U.S. Department of Transportation, Federal Highway Administration logo. ">
            <a:extLst>
              <a:ext uri="{FF2B5EF4-FFF2-40B4-BE49-F238E27FC236}">
                <a16:creationId xmlns:a16="http://schemas.microsoft.com/office/drawing/2014/main" id="{2DC893B3-E7F1-46FC-943D-3BDF8985AD63}"/>
              </a:ext>
            </a:extLst>
          </p:cNvPr>
          <p:cNvGrpSpPr/>
          <p:nvPr userDrawn="1"/>
        </p:nvGrpSpPr>
        <p:grpSpPr>
          <a:xfrm>
            <a:off x="328719" y="6295114"/>
            <a:ext cx="1110196" cy="435762"/>
            <a:chOff x="290022" y="6147173"/>
            <a:chExt cx="1512938" cy="593842"/>
          </a:xfrm>
        </p:grpSpPr>
        <p:sp>
          <p:nvSpPr>
            <p:cNvPr id="24" name="Rectangle 23">
              <a:extLst>
                <a:ext uri="{FF2B5EF4-FFF2-40B4-BE49-F238E27FC236}">
                  <a16:creationId xmlns:a16="http://schemas.microsoft.com/office/drawing/2014/main" id="{282E12F1-0C43-414C-9AE8-3C822B05CA27}"/>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US DOT logo. ">
              <a:extLst>
                <a:ext uri="{FF2B5EF4-FFF2-40B4-BE49-F238E27FC236}">
                  <a16:creationId xmlns:a16="http://schemas.microsoft.com/office/drawing/2014/main" id="{0FBA8CDD-03D5-4424-8A47-4650B0171601}"/>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6" name="Picture 25" descr="Turner-Fairbank Highway Research Center logo. ">
            <a:extLst>
              <a:ext uri="{FF2B5EF4-FFF2-40B4-BE49-F238E27FC236}">
                <a16:creationId xmlns:a16="http://schemas.microsoft.com/office/drawing/2014/main" id="{CB3012A8-D6F8-4D4D-93B0-585A7F83CD2E}"/>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33014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Infrastructure Master</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2849876335"/>
      </p:ext>
    </p:extLst>
  </p:cSld>
  <p:clrMap bg1="lt1" tx1="dk1" bg2="lt2" tx2="dk2" accent1="accent1" accent2="accent2" accent3="accent3" accent4="accent4" accent5="accent5" accent6="accent6" hlink="hlink" folHlink="folHlink"/>
  <p:sldLayoutIdLst>
    <p:sldLayoutId id="2147487663" r:id="rId1"/>
    <p:sldLayoutId id="2147487664" r:id="rId2"/>
    <p:sldLayoutId id="2147487665" r:id="rId3"/>
    <p:sldLayoutId id="2147487666" r:id="rId4"/>
    <p:sldLayoutId id="2147487667" r:id="rId5"/>
    <p:sldLayoutId id="2147487668" r:id="rId6"/>
    <p:sldLayoutId id="2147487669" r:id="rId7"/>
    <p:sldLayoutId id="2147487670" r:id="rId8"/>
    <p:sldLayoutId id="2147487671" r:id="rId9"/>
    <p:sldLayoutId id="2147487672" r:id="rId10"/>
    <p:sldLayoutId id="2147487673" r:id="rId11"/>
    <p:sldLayoutId id="2147487674" r:id="rId12"/>
  </p:sldLayoutIdLst>
  <p:hf hdr="0" ftr="0" dt="0"/>
  <p:txStyles>
    <p:titleStyle>
      <a:lvl1pPr algn="l" defTabSz="914400" rtl="0" eaLnBrk="1" latinLnBrk="0" hangingPunct="1">
        <a:lnSpc>
          <a:spcPct val="90000"/>
        </a:lnSpc>
        <a:spcBef>
          <a:spcPct val="0"/>
        </a:spcBef>
        <a:buNone/>
        <a:defRPr sz="4400" kern="1200">
          <a:solidFill>
            <a:schemeClr val="accent2"/>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04848C"/>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04848C"/>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4848C"/>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4848C"/>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4848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Corporate Research, Technology, and Innovation Management</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2470871991"/>
      </p:ext>
    </p:extLst>
  </p:cSld>
  <p:clrMap bg1="lt1" tx1="dk1" bg2="lt2" tx2="dk2" accent1="accent1" accent2="accent2" accent3="accent3" accent4="accent4" accent5="accent5" accent6="accent6" hlink="hlink" folHlink="folHlink"/>
  <p:sldLayoutIdLst>
    <p:sldLayoutId id="2147487676" r:id="rId1"/>
    <p:sldLayoutId id="2147487677" r:id="rId2"/>
    <p:sldLayoutId id="2147487678" r:id="rId3"/>
    <p:sldLayoutId id="2147487679" r:id="rId4"/>
    <p:sldLayoutId id="2147487680" r:id="rId5"/>
    <p:sldLayoutId id="2147487681" r:id="rId6"/>
    <p:sldLayoutId id="2147487682" r:id="rId7"/>
    <p:sldLayoutId id="2147487683" r:id="rId8"/>
    <p:sldLayoutId id="2147487684" r:id="rId9"/>
    <p:sldLayoutId id="2147487685" r:id="rId10"/>
    <p:sldLayoutId id="2147487686" r:id="rId11"/>
    <p:sldLayoutId id="2147487687" r:id="rId12"/>
  </p:sldLayoutIdLst>
  <p:hf hdr="0" ftr="0" dt="0"/>
  <p:txStyles>
    <p:titleStyle>
      <a:lvl1pPr algn="l" defTabSz="914400" rtl="0" eaLnBrk="1" latinLnBrk="0" hangingPunct="1">
        <a:lnSpc>
          <a:spcPct val="90000"/>
        </a:lnSpc>
        <a:spcBef>
          <a:spcPct val="0"/>
        </a:spcBef>
        <a:buNone/>
        <a:defRPr sz="4400" kern="1200">
          <a:solidFill>
            <a:schemeClr val="accent5"/>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61777B"/>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61777B"/>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1777B"/>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1777B"/>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1777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Resource Management</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2771490398"/>
      </p:ext>
    </p:extLst>
  </p:cSld>
  <p:clrMap bg1="lt1" tx1="dk1" bg2="lt2" tx2="dk2" accent1="accent1" accent2="accent2" accent3="accent3" accent4="accent4" accent5="accent5" accent6="accent6" hlink="hlink" folHlink="folHlink"/>
  <p:sldLayoutIdLst>
    <p:sldLayoutId id="2147487689" r:id="rId1"/>
    <p:sldLayoutId id="2147487690" r:id="rId2"/>
    <p:sldLayoutId id="2147487691" r:id="rId3"/>
    <p:sldLayoutId id="2147487692" r:id="rId4"/>
    <p:sldLayoutId id="2147487693" r:id="rId5"/>
    <p:sldLayoutId id="2147487694" r:id="rId6"/>
    <p:sldLayoutId id="2147487695" r:id="rId7"/>
    <p:sldLayoutId id="2147487696" r:id="rId8"/>
    <p:sldLayoutId id="2147487697" r:id="rId9"/>
    <p:sldLayoutId id="2147487698" r:id="rId10"/>
    <p:sldLayoutId id="2147487699" r:id="rId11"/>
    <p:sldLayoutId id="2147487700" r:id="rId12"/>
  </p:sldLayoutIdLst>
  <p:hf hdr="0" ftr="0" dt="0"/>
  <p:txStyles>
    <p:titleStyle>
      <a:lvl1pPr algn="l" defTabSz="914400" rtl="0" eaLnBrk="1" latinLnBrk="0" hangingPunct="1">
        <a:lnSpc>
          <a:spcPct val="90000"/>
        </a:lnSpc>
        <a:spcBef>
          <a:spcPct val="0"/>
        </a:spcBef>
        <a:buNone/>
        <a:defRPr sz="4400" kern="1200">
          <a:solidFill>
            <a:schemeClr val="accent6"/>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30775F"/>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30775F"/>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0775F"/>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0775F"/>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0775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Safety and Operations</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4190224122"/>
      </p:ext>
    </p:extLst>
  </p:cSld>
  <p:clrMap bg1="lt1" tx1="dk1" bg2="lt2" tx2="dk2" accent1="accent1" accent2="accent2" accent3="accent3" accent4="accent4" accent5="accent5" accent6="accent6" hlink="hlink" folHlink="folHlink"/>
  <p:sldLayoutIdLst>
    <p:sldLayoutId id="2147487702" r:id="rId1"/>
    <p:sldLayoutId id="2147487703" r:id="rId2"/>
    <p:sldLayoutId id="2147487704" r:id="rId3"/>
    <p:sldLayoutId id="2147487705" r:id="rId4"/>
    <p:sldLayoutId id="2147487706" r:id="rId5"/>
    <p:sldLayoutId id="2147487707" r:id="rId6"/>
    <p:sldLayoutId id="2147487708" r:id="rId7"/>
    <p:sldLayoutId id="2147487709" r:id="rId8"/>
    <p:sldLayoutId id="2147487710" r:id="rId9"/>
    <p:sldLayoutId id="2147487711" r:id="rId10"/>
    <p:sldLayoutId id="2147487712" r:id="rId11"/>
    <p:sldLayoutId id="2147487713" r:id="rId12"/>
  </p:sldLayoutIdLst>
  <p:hf hdr="0" ftr="0" dt="0"/>
  <p:txStyles>
    <p:titleStyle>
      <a:lvl1pPr algn="l" defTabSz="914400" rtl="0" eaLnBrk="1" latinLnBrk="0" hangingPunct="1">
        <a:lnSpc>
          <a:spcPct val="90000"/>
        </a:lnSpc>
        <a:spcBef>
          <a:spcPct val="0"/>
        </a:spcBef>
        <a:buNone/>
        <a:defRPr sz="4400" kern="1200">
          <a:solidFill>
            <a:schemeClr val="accent4"/>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79727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79727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79727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79727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79727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err="1"/>
              <a:t>TFHRC</a:t>
            </a:r>
            <a:r>
              <a:rPr lang="en-US" dirty="0"/>
              <a:t> Main Master</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686043977"/>
      </p:ext>
    </p:extLst>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 id="2147487726" r:id="rId12"/>
    <p:sldLayoutId id="2147487729" r:id="rId13"/>
    <p:sldLayoutId id="2147487730" r:id="rId14"/>
    <p:sldLayoutId id="2147487731" r:id="rId15"/>
    <p:sldLayoutId id="2147487732" r:id="rId16"/>
  </p:sldLayoutIdLst>
  <p:hf hdr="0" ftr="0" dt="0"/>
  <p:txStyles>
    <p:titleStyle>
      <a:lvl1pPr algn="l" defTabSz="914400" rtl="0" eaLnBrk="1" latinLnBrk="0" hangingPunct="1">
        <a:lnSpc>
          <a:spcPct val="90000"/>
        </a:lnSpc>
        <a:spcBef>
          <a:spcPct val="0"/>
        </a:spcBef>
        <a:buNone/>
        <a:defRPr sz="4400" kern="1200">
          <a:solidFill>
            <a:srgbClr val="1D3B6B"/>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chemeClr val="bg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Infrastructure Master</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3402653025"/>
      </p:ext>
    </p:extLst>
  </p:cSld>
  <p:clrMap bg1="lt1" tx1="dk1" bg2="lt2" tx2="dk2" accent1="accent1" accent2="accent2" accent3="accent3" accent4="accent4" accent5="accent5" accent6="accent6" hlink="hlink" folHlink="folHlink"/>
  <p:sldLayoutIdLst>
    <p:sldLayoutId id="2147487734" r:id="rId1"/>
    <p:sldLayoutId id="2147487735" r:id="rId2"/>
    <p:sldLayoutId id="2147487736" r:id="rId3"/>
    <p:sldLayoutId id="2147487737" r:id="rId4"/>
    <p:sldLayoutId id="2147487738" r:id="rId5"/>
    <p:sldLayoutId id="2147487739" r:id="rId6"/>
    <p:sldLayoutId id="2147487740" r:id="rId7"/>
    <p:sldLayoutId id="2147487741" r:id="rId8"/>
    <p:sldLayoutId id="2147487742" r:id="rId9"/>
    <p:sldLayoutId id="2147487743" r:id="rId10"/>
    <p:sldLayoutId id="2147487744" r:id="rId11"/>
    <p:sldLayoutId id="2147487745" r:id="rId12"/>
  </p:sldLayoutIdLst>
  <p:hf hdr="0" ftr="0" dt="0"/>
  <p:txStyles>
    <p:titleStyle>
      <a:lvl1pPr algn="l" defTabSz="914400" rtl="0" eaLnBrk="1" latinLnBrk="0" hangingPunct="1">
        <a:lnSpc>
          <a:spcPct val="90000"/>
        </a:lnSpc>
        <a:spcBef>
          <a:spcPct val="0"/>
        </a:spcBef>
        <a:buNone/>
        <a:defRPr sz="4400" kern="1200">
          <a:solidFill>
            <a:schemeClr val="accent2"/>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04848C"/>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04848C"/>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4848C"/>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4848C"/>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4848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53.xml"/><Relationship Id="rId5" Type="http://schemas.openxmlformats.org/officeDocument/2006/relationships/image" Target="../media/image28.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12.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10.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53.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13.svg"/><Relationship Id="rId9" Type="http://schemas.openxmlformats.org/officeDocument/2006/relationships/image" Target="../media/image33.png"/><Relationship Id="rId14" Type="http://schemas.openxmlformats.org/officeDocument/2006/relationships/image" Target="../media/image3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 Id="rId5" Type="http://schemas.openxmlformats.org/officeDocument/2006/relationships/image" Target="../media/image46.sv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3.svg"/><Relationship Id="rId2" Type="http://schemas.openxmlformats.org/officeDocument/2006/relationships/image" Target="../media/image14.png"/><Relationship Id="rId1" Type="http://schemas.openxmlformats.org/officeDocument/2006/relationships/slideLayout" Target="../slideLayouts/slideLayout53.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svg"/><Relationship Id="rId7"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53.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7.xml"/><Relationship Id="rId5" Type="http://schemas.openxmlformats.org/officeDocument/2006/relationships/image" Target="../media/image15.sv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58.jp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15.sv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61.jp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22.sv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3.tmp"/></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9.xml"/><Relationship Id="rId1" Type="http://schemas.openxmlformats.org/officeDocument/2006/relationships/slideLayout" Target="../slideLayouts/slideLayout53.xml"/><Relationship Id="rId5" Type="http://schemas.openxmlformats.org/officeDocument/2006/relationships/image" Target="../media/image15.sv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0.xml"/><Relationship Id="rId1" Type="http://schemas.openxmlformats.org/officeDocument/2006/relationships/slideLayout" Target="../slideLayouts/slideLayout53.xml"/><Relationship Id="rId5" Type="http://schemas.openxmlformats.org/officeDocument/2006/relationships/image" Target="../media/image15.sv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6.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3.svg"/><Relationship Id="rId7" Type="http://schemas.openxmlformats.org/officeDocument/2006/relationships/image" Target="../media/image70.svg"/><Relationship Id="rId2" Type="http://schemas.openxmlformats.org/officeDocument/2006/relationships/image" Target="../media/image12.png"/><Relationship Id="rId1" Type="http://schemas.openxmlformats.org/officeDocument/2006/relationships/slideLayout" Target="../slideLayouts/slideLayout53.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3.svg"/><Relationship Id="rId3" Type="http://schemas.openxmlformats.org/officeDocument/2006/relationships/image" Target="../media/image68.svg"/><Relationship Id="rId7" Type="http://schemas.openxmlformats.org/officeDocument/2006/relationships/image" Target="../media/image78.svg"/><Relationship Id="rId12" Type="http://schemas.openxmlformats.org/officeDocument/2006/relationships/image" Target="../media/image12.png"/><Relationship Id="rId2" Type="http://schemas.openxmlformats.org/officeDocument/2006/relationships/image" Target="../media/image67.png"/><Relationship Id="rId1" Type="http://schemas.openxmlformats.org/officeDocument/2006/relationships/slideLayout" Target="../slideLayouts/slideLayout53.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0.svg"/><Relationship Id="rId10"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80.sv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3.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 Id="rId5" Type="http://schemas.openxmlformats.org/officeDocument/2006/relationships/image" Target="../media/image85.sv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6.pn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7.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5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3.xml"/><Relationship Id="rId4" Type="http://schemas.openxmlformats.org/officeDocument/2006/relationships/image" Target="../media/image22.sv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53.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53.xml"/><Relationship Id="rId4" Type="http://schemas.openxmlformats.org/officeDocument/2006/relationships/image" Target="../media/image15.sv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53.xml"/><Relationship Id="rId5" Type="http://schemas.openxmlformats.org/officeDocument/2006/relationships/image" Target="../media/image90.jpeg"/><Relationship Id="rId4" Type="http://schemas.openxmlformats.org/officeDocument/2006/relationships/image" Target="../media/image15.svg"/></Relationships>
</file>

<file path=ppt/slides/_rels/slide6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5.svg"/><Relationship Id="rId7" Type="http://schemas.openxmlformats.org/officeDocument/2006/relationships/image" Target="../media/image53.svg"/><Relationship Id="rId2" Type="http://schemas.openxmlformats.org/officeDocument/2006/relationships/image" Target="../media/image14.png"/><Relationship Id="rId1" Type="http://schemas.openxmlformats.org/officeDocument/2006/relationships/slideLayout" Target="../slideLayouts/slideLayout53.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92.svg"/></Relationships>
</file>

<file path=ppt/slides/_rels/slide6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svg"/><Relationship Id="rId7"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53.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55.svg"/></Relationships>
</file>

<file path=ppt/slides/_rels/slide6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svg"/><Relationship Id="rId3" Type="http://schemas.openxmlformats.org/officeDocument/2006/relationships/image" Target="../media/image15.svg"/><Relationship Id="rId7" Type="http://schemas.openxmlformats.org/officeDocument/2006/relationships/image" Target="../media/image30.svg"/><Relationship Id="rId12" Type="http://schemas.openxmlformats.org/officeDocument/2006/relationships/image" Target="../media/image37.png"/><Relationship Id="rId17" Type="http://schemas.openxmlformats.org/officeDocument/2006/relationships/image" Target="../media/image55.svg"/><Relationship Id="rId2" Type="http://schemas.openxmlformats.org/officeDocument/2006/relationships/image" Target="../media/image14.png"/><Relationship Id="rId16" Type="http://schemas.openxmlformats.org/officeDocument/2006/relationships/image" Target="../media/image54.png"/><Relationship Id="rId1" Type="http://schemas.openxmlformats.org/officeDocument/2006/relationships/slideLayout" Target="../slideLayouts/slideLayout53.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94.svg"/><Relationship Id="rId15" Type="http://schemas.openxmlformats.org/officeDocument/2006/relationships/image" Target="../media/image40.svg"/><Relationship Id="rId10" Type="http://schemas.openxmlformats.org/officeDocument/2006/relationships/image" Target="../media/image33.png"/><Relationship Id="rId4" Type="http://schemas.openxmlformats.org/officeDocument/2006/relationships/image" Target="../media/image93.png"/><Relationship Id="rId9" Type="http://schemas.openxmlformats.org/officeDocument/2006/relationships/image" Target="../media/image32.svg"/><Relationship Id="rId14" Type="http://schemas.openxmlformats.org/officeDocument/2006/relationships/image" Target="../media/image39.png"/></Relationships>
</file>

<file path=ppt/slides/_rels/slide6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6.emf"/><Relationship Id="rId7" Type="http://schemas.openxmlformats.org/officeDocument/2006/relationships/image" Target="../media/image100.emf"/><Relationship Id="rId2" Type="http://schemas.openxmlformats.org/officeDocument/2006/relationships/image" Target="../media/image95.emf"/><Relationship Id="rId1" Type="http://schemas.openxmlformats.org/officeDocument/2006/relationships/slideLayout" Target="../slideLayouts/slideLayout53.xml"/><Relationship Id="rId6" Type="http://schemas.openxmlformats.org/officeDocument/2006/relationships/image" Target="../media/image99.emf"/><Relationship Id="rId11" Type="http://schemas.openxmlformats.org/officeDocument/2006/relationships/image" Target="../media/image60.svg"/><Relationship Id="rId5" Type="http://schemas.openxmlformats.org/officeDocument/2006/relationships/image" Target="../media/image98.emf"/><Relationship Id="rId10" Type="http://schemas.openxmlformats.org/officeDocument/2006/relationships/image" Target="../media/image59.png"/><Relationship Id="rId4" Type="http://schemas.openxmlformats.org/officeDocument/2006/relationships/image" Target="../media/image97.emf"/><Relationship Id="rId9" Type="http://schemas.openxmlformats.org/officeDocument/2006/relationships/image" Target="../media/image15.svg"/></Relationships>
</file>

<file path=ppt/slides/_rels/slide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1.png"/><Relationship Id="rId1" Type="http://schemas.openxmlformats.org/officeDocument/2006/relationships/slideLayout" Target="../slideLayouts/slideLayout53.xml"/><Relationship Id="rId4" Type="http://schemas.openxmlformats.org/officeDocument/2006/relationships/image" Target="../media/image15.svg"/></Relationships>
</file>

<file path=ppt/slides/_rels/slide6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5.svg"/><Relationship Id="rId4" Type="http://schemas.openxmlformats.org/officeDocument/2006/relationships/image" Target="../media/image103.svg"/><Relationship Id="rId9"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53.xml"/><Relationship Id="rId4" Type="http://schemas.openxmlformats.org/officeDocument/2006/relationships/image" Target="../media/image15.sv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53.xml"/><Relationship Id="rId4" Type="http://schemas.openxmlformats.org/officeDocument/2006/relationships/image" Target="../media/image15.svg"/></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53.xml"/><Relationship Id="rId5" Type="http://schemas.openxmlformats.org/officeDocument/2006/relationships/image" Target="../media/image15.svg"/><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53.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5.svg"/></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3.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4.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5.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6.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7.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8.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8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9.jpg"/><Relationship Id="rId1" Type="http://schemas.openxmlformats.org/officeDocument/2006/relationships/slideLayout" Target="../slideLayouts/slideLayout53.xml"/><Relationship Id="rId4" Type="http://schemas.openxmlformats.org/officeDocument/2006/relationships/image" Target="../media/image13.svg"/></Relationships>
</file>

<file path=ppt/slides/_rels/slide8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 Id="rId4" Type="http://schemas.openxmlformats.org/officeDocument/2006/relationships/image" Target="../media/image120.jpg"/></Relationships>
</file>

<file path=ppt/slides/_rels/slide8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3.xml"/><Relationship Id="rId5" Type="http://schemas.openxmlformats.org/officeDocument/2006/relationships/image" Target="../media/image13.svg"/><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53.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22.sv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 Id="rId5" Type="http://schemas.openxmlformats.org/officeDocument/2006/relationships/image" Target="../media/image122.svg"/><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 Id="rId5" Type="http://schemas.openxmlformats.org/officeDocument/2006/relationships/image" Target="../media/image122.svg"/><Relationship Id="rId4" Type="http://schemas.openxmlformats.org/officeDocument/2006/relationships/image" Target="../media/image121.png"/></Relationships>
</file>

<file path=ppt/slides/_rels/slide9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 Id="rId5" Type="http://schemas.openxmlformats.org/officeDocument/2006/relationships/image" Target="../media/image122.svg"/><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3.xml"/><Relationship Id="rId5" Type="http://schemas.openxmlformats.org/officeDocument/2006/relationships/image" Target="../media/image122.svg"/><Relationship Id="rId4" Type="http://schemas.openxmlformats.org/officeDocument/2006/relationships/image" Target="../media/image121.png"/></Relationships>
</file>

<file path=ppt/slides/_rels/slide9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53.xml"/><Relationship Id="rId4" Type="http://schemas.openxmlformats.org/officeDocument/2006/relationships/image" Target="../media/image22.svg"/></Relationships>
</file>

<file path=ppt/slides/_rels/slide96.xml.rels><?xml version="1.0" encoding="UTF-8" standalone="yes"?>
<Relationships xmlns="http://schemas.openxmlformats.org/package/2006/relationships"><Relationship Id="rId8" Type="http://schemas.openxmlformats.org/officeDocument/2006/relationships/hyperlink" Target="https://cran.r-project.org/package=vtree" TargetMode="External"/><Relationship Id="rId3" Type="http://schemas.openxmlformats.org/officeDocument/2006/relationships/hyperlink" Target="https://www.fhwa.dot.gov/publications/research/safety/20053/20053.pdf" TargetMode="External"/><Relationship Id="rId7" Type="http://schemas.openxmlformats.org/officeDocument/2006/relationships/hyperlink" Target="http://www.r-project.org/" TargetMode="External"/><Relationship Id="rId2" Type="http://schemas.openxmlformats.org/officeDocument/2006/relationships/hyperlink" Target="https://www.fhwa.dot.gov/publications/research/safety/20052/index.cfm" TargetMode="External"/><Relationship Id="rId1" Type="http://schemas.openxmlformats.org/officeDocument/2006/relationships/slideLayout" Target="../slideLayouts/slideLayout53.xml"/><Relationship Id="rId6" Type="http://schemas.openxmlformats.org/officeDocument/2006/relationships/hyperlink" Target="https://www.nhtsa.gov/research-data/fatality-analysis-reporting-system-fars" TargetMode="External"/><Relationship Id="rId5" Type="http://schemas.openxmlformats.org/officeDocument/2006/relationships/hyperlink" Target="https://safety.fhwa.dot.gov/systemic/fhwasa13019/" TargetMode="External"/><Relationship Id="rId4" Type="http://schemas.openxmlformats.org/officeDocument/2006/relationships/hyperlink" Target="https://www.fhwa.dot.gov/publications/research/safety/20069/index.cfm"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www.pedbikesafe.org/PEDSAFE" TargetMode="External"/><Relationship Id="rId3" Type="http://schemas.openxmlformats.org/officeDocument/2006/relationships/hyperlink" Target="https://www.trb.org/Main/Blurbs/152868.aspx" TargetMode="External"/><Relationship Id="rId7" Type="http://schemas.openxmlformats.org/officeDocument/2006/relationships/hyperlink" Target="http://www.nhtsa.gov/staticfiles/nti/pdf/811727.pdf" TargetMode="External"/><Relationship Id="rId2" Type="http://schemas.openxmlformats.org/officeDocument/2006/relationships/hyperlink" Target="https://cran.r-project.org/package=randomForest" TargetMode="External"/><Relationship Id="rId1" Type="http://schemas.openxmlformats.org/officeDocument/2006/relationships/slideLayout" Target="../slideLayouts/slideLayout53.xml"/><Relationship Id="rId6" Type="http://schemas.openxmlformats.org/officeDocument/2006/relationships/hyperlink" Target="https://safety.fhwa.dot.gov/provencountermeasures" TargetMode="External"/><Relationship Id="rId5" Type="http://schemas.openxmlformats.org/officeDocument/2006/relationships/hyperlink" Target="http://www.cmfclearinghouse.org/" TargetMode="External"/><Relationship Id="rId4" Type="http://schemas.openxmlformats.org/officeDocument/2006/relationships/hyperlink" Target="http://www.highwaysafetymanual.org/Pages/default.aspx" TargetMode="External"/><Relationship Id="rId9" Type="http://schemas.openxmlformats.org/officeDocument/2006/relationships/hyperlink" Target="http://www.pedbikesafe.org/bikesafe"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mailto:Roya.Amjadi@dot.gov" TargetMode="Externa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6563387-82BB-44AB-8E3F-251FC9689488}"/>
              </a:ext>
            </a:extLst>
          </p:cNvPr>
          <p:cNvSpPr>
            <a:spLocks noGrp="1"/>
          </p:cNvSpPr>
          <p:nvPr>
            <p:ph type="ctrTitle"/>
          </p:nvPr>
        </p:nvSpPr>
        <p:spPr>
          <a:xfrm>
            <a:off x="350983" y="1621418"/>
            <a:ext cx="6788726" cy="2387600"/>
          </a:xfrm>
        </p:spPr>
        <p:txBody>
          <a:bodyPr/>
          <a:lstStyle/>
          <a:p>
            <a:r>
              <a:rPr lang="en-US" dirty="0"/>
              <a:t>Focus Crash and Facility Type (</a:t>
            </a:r>
            <a:r>
              <a:rPr lang="en-US" dirty="0" err="1"/>
              <a:t>FCFT</a:t>
            </a:r>
            <a:r>
              <a:rPr lang="en-US" dirty="0"/>
              <a:t>): Practitioner Workshop</a:t>
            </a:r>
          </a:p>
        </p:txBody>
      </p:sp>
      <p:sp>
        <p:nvSpPr>
          <p:cNvPr id="11" name="Subtitle 10">
            <a:extLst>
              <a:ext uri="{FF2B5EF4-FFF2-40B4-BE49-F238E27FC236}">
                <a16:creationId xmlns:a16="http://schemas.microsoft.com/office/drawing/2014/main" id="{2C56BB04-4796-48AB-8ED3-03C540FC94EE}"/>
              </a:ext>
            </a:extLst>
          </p:cNvPr>
          <p:cNvSpPr>
            <a:spLocks noGrp="1"/>
          </p:cNvSpPr>
          <p:nvPr>
            <p:ph type="subTitle" idx="1"/>
          </p:nvPr>
        </p:nvSpPr>
        <p:spPr/>
        <p:txBody>
          <a:bodyPr>
            <a:noAutofit/>
          </a:bodyPr>
          <a:lstStyle/>
          <a:p>
            <a:pPr>
              <a:spcBef>
                <a:spcPts val="0"/>
              </a:spcBef>
            </a:pPr>
            <a:r>
              <a:rPr lang="en-US" sz="1800" dirty="0"/>
              <a:t>Eric Donnell</a:t>
            </a:r>
          </a:p>
          <a:p>
            <a:pPr>
              <a:spcBef>
                <a:spcPts val="0"/>
              </a:spcBef>
            </a:pPr>
            <a:r>
              <a:rPr lang="en-US" sz="1800" dirty="0"/>
              <a:t>Vikash </a:t>
            </a:r>
            <a:r>
              <a:rPr lang="en-US" sz="1800" dirty="0" err="1"/>
              <a:t>Gayah</a:t>
            </a:r>
            <a:endParaRPr lang="en-US" sz="1800" dirty="0"/>
          </a:p>
          <a:p>
            <a:pPr>
              <a:spcBef>
                <a:spcPts val="0"/>
              </a:spcBef>
            </a:pPr>
            <a:r>
              <a:rPr lang="en-US" sz="1800" dirty="0"/>
              <a:t>Pennsylvania State University</a:t>
            </a:r>
          </a:p>
          <a:p>
            <a:pPr>
              <a:spcBef>
                <a:spcPts val="0"/>
              </a:spcBef>
            </a:pPr>
            <a:endParaRPr lang="en-US" sz="1800" dirty="0"/>
          </a:p>
          <a:p>
            <a:pPr>
              <a:spcBef>
                <a:spcPts val="0"/>
              </a:spcBef>
            </a:pPr>
            <a:r>
              <a:rPr lang="en-US" sz="1800" dirty="0"/>
              <a:t>Frank Gross</a:t>
            </a:r>
          </a:p>
          <a:p>
            <a:pPr>
              <a:spcBef>
                <a:spcPts val="0"/>
              </a:spcBef>
            </a:pPr>
            <a:r>
              <a:rPr lang="en-US" sz="1800" dirty="0"/>
              <a:t>Thanh Le</a:t>
            </a:r>
          </a:p>
          <a:p>
            <a:pPr>
              <a:spcBef>
                <a:spcPts val="0"/>
              </a:spcBef>
            </a:pPr>
            <a:r>
              <a:rPr lang="en-US" sz="1800" dirty="0" err="1"/>
              <a:t>VHB</a:t>
            </a:r>
            <a:endParaRPr lang="en-US" sz="1800" dirty="0"/>
          </a:p>
          <a:p>
            <a:pPr>
              <a:spcBef>
                <a:spcPts val="0"/>
              </a:spcBef>
            </a:pPr>
            <a:endParaRPr lang="en-US" sz="1800" dirty="0"/>
          </a:p>
          <a:p>
            <a:pPr>
              <a:spcBef>
                <a:spcPts val="0"/>
              </a:spcBef>
            </a:pPr>
            <a:r>
              <a:rPr lang="en-US" sz="1800" dirty="0"/>
              <a:t>November 3, 2021</a:t>
            </a:r>
          </a:p>
        </p:txBody>
      </p:sp>
      <p:pic>
        <p:nvPicPr>
          <p:cNvPr id="6" name="Picture Placeholder 5" descr="Various icons representing highway research and technology overlay a blurred street and traffic background. ">
            <a:extLst>
              <a:ext uri="{FF2B5EF4-FFF2-40B4-BE49-F238E27FC236}">
                <a16:creationId xmlns:a16="http://schemas.microsoft.com/office/drawing/2014/main" id="{B03A3F45-DD5A-4715-A00D-698220ADDC06}"/>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a:stretch/>
        </p:blipFill>
        <p:spPr>
          <a:xfrm>
            <a:off x="7367588" y="0"/>
            <a:ext cx="4824412" cy="6858000"/>
          </a:xfrm>
        </p:spPr>
      </p:pic>
    </p:spTree>
    <p:extLst>
      <p:ext uri="{BB962C8B-B14F-4D97-AF65-F5344CB8AC3E}">
        <p14:creationId xmlns:p14="http://schemas.microsoft.com/office/powerpoint/2010/main" val="44082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2.">
            <a:extLst>
              <a:ext uri="{FF2B5EF4-FFF2-40B4-BE49-F238E27FC236}">
                <a16:creationId xmlns:a16="http://schemas.microsoft.com/office/drawing/2014/main" id="{6E41A389-893E-41EB-9388-0B9AD9FA3FDF}"/>
              </a:ext>
            </a:extLst>
          </p:cNvPr>
          <p:cNvSpPr txBox="1">
            <a:spLocks/>
          </p:cNvSpPr>
          <p:nvPr/>
        </p:nvSpPr>
        <p:spPr>
          <a:xfrm>
            <a:off x="3917854" y="2278862"/>
            <a:ext cx="2055180" cy="1347636"/>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Q2</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9282" y="1912591"/>
            <a:ext cx="1893591" cy="1713907"/>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3030431" y="3762552"/>
            <a:ext cx="6131137" cy="133929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Does your State use the systemic approach?</a:t>
            </a:r>
          </a:p>
        </p:txBody>
      </p:sp>
      <p:sp>
        <p:nvSpPr>
          <p:cNvPr id="4" name="Slide Number Placeholder 3">
            <a:extLst>
              <a:ext uri="{FF2B5EF4-FFF2-40B4-BE49-F238E27FC236}">
                <a16:creationId xmlns:a16="http://schemas.microsoft.com/office/drawing/2014/main" id="{85157ECB-6BDE-48FE-BCC2-30B7EC997059}"/>
              </a:ext>
            </a:extLst>
          </p:cNvPr>
          <p:cNvSpPr>
            <a:spLocks noGrp="1"/>
          </p:cNvSpPr>
          <p:nvPr>
            <p:ph type="sldNum" sz="quarter" idx="4"/>
          </p:nvPr>
        </p:nvSpPr>
        <p:spPr/>
        <p:txBody>
          <a:bodyPr/>
          <a:lstStyle/>
          <a:p>
            <a:fld id="{29691912-3321-4F2D-A980-9CA5FE309265}" type="slidenum">
              <a:rPr lang="en-US" smtClean="0"/>
              <a:t>10</a:t>
            </a:fld>
            <a:endParaRPr lang="en-US"/>
          </a:p>
        </p:txBody>
      </p:sp>
      <p:sp>
        <p:nvSpPr>
          <p:cNvPr id="11" name="TextBox 10">
            <a:extLst>
              <a:ext uri="{FF2B5EF4-FFF2-40B4-BE49-F238E27FC236}">
                <a16:creationId xmlns:a16="http://schemas.microsoft.com/office/drawing/2014/main" id="{C66FF078-43FB-4EE8-8BEE-8A78F4C0FE56}"/>
              </a:ext>
            </a:extLst>
          </p:cNvPr>
          <p:cNvSpPr txBox="1"/>
          <p:nvPr/>
        </p:nvSpPr>
        <p:spPr>
          <a:xfrm>
            <a:off x="6900182" y="3626498"/>
            <a:ext cx="1034449"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3589225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hotograph of a two-lane road with a solid double centerline. On the right-hand side of the road is a post-mounted, diamond-shaped sign with a curved arrow to the right. Below is a square sign with text, 35 M.P.H., indicating a curve to the left with a suggested speed of 35 miles per hour. ">
            <a:extLst>
              <a:ext uri="{FF2B5EF4-FFF2-40B4-BE49-F238E27FC236}">
                <a16:creationId xmlns:a16="http://schemas.microsoft.com/office/drawing/2014/main" id="{769EC759-CD89-4415-A60F-C6643AAFC835}"/>
              </a:ext>
            </a:extLst>
          </p:cNvPr>
          <p:cNvPicPr>
            <a:picLocks noChangeAspect="1"/>
          </p:cNvPicPr>
          <p:nvPr/>
        </p:nvPicPr>
        <p:blipFill rotWithShape="1">
          <a:blip r:embed="rId3"/>
          <a:srcRect l="990" t="8043" r="-45567" b="22057"/>
          <a:stretch/>
        </p:blipFill>
        <p:spPr>
          <a:xfrm>
            <a:off x="-11289" y="2001295"/>
            <a:ext cx="7195185" cy="2609037"/>
          </a:xfrm>
          <a:prstGeom prst="rect">
            <a:avLst/>
          </a:prstGeom>
        </p:spPr>
      </p:pic>
      <p:sp>
        <p:nvSpPr>
          <p:cNvPr id="2" name="Title 1">
            <a:extLst>
              <a:ext uri="{FF2B5EF4-FFF2-40B4-BE49-F238E27FC236}">
                <a16:creationId xmlns:a16="http://schemas.microsoft.com/office/drawing/2014/main" id="{2CD8F4AD-52D9-45AC-A258-F91FD97AF57E}"/>
              </a:ext>
            </a:extLst>
          </p:cNvPr>
          <p:cNvSpPr>
            <a:spLocks noGrp="1"/>
          </p:cNvSpPr>
          <p:nvPr>
            <p:ph type="title"/>
          </p:nvPr>
        </p:nvSpPr>
        <p:spPr>
          <a:xfrm>
            <a:off x="838200" y="311784"/>
            <a:ext cx="10515600" cy="1020764"/>
          </a:xfrm>
        </p:spPr>
        <p:txBody>
          <a:bodyPr/>
          <a:lstStyle/>
          <a:p>
            <a:r>
              <a:rPr lang="en-US" dirty="0"/>
              <a:t>Systemic Definition</a:t>
            </a:r>
          </a:p>
        </p:txBody>
      </p:sp>
      <p:pic>
        <p:nvPicPr>
          <p:cNvPr id="7" name="Picture 6" descr="Photograph of a two-lane road with a dashed centerline. There are square shaped rumble strips milled into the left-hand side of the road.">
            <a:extLst>
              <a:ext uri="{FF2B5EF4-FFF2-40B4-BE49-F238E27FC236}">
                <a16:creationId xmlns:a16="http://schemas.microsoft.com/office/drawing/2014/main" id="{230AC4F2-2E30-4824-89FC-276A66353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6" t="13769" b="39724"/>
          <a:stretch/>
        </p:blipFill>
        <p:spPr>
          <a:xfrm>
            <a:off x="4896465" y="1978879"/>
            <a:ext cx="7295535" cy="2631453"/>
          </a:xfrm>
          <a:prstGeom prst="rect">
            <a:avLst/>
          </a:prstGeom>
        </p:spPr>
      </p:pic>
      <p:sp>
        <p:nvSpPr>
          <p:cNvPr id="14" name="Text Box 5">
            <a:extLst>
              <a:ext uri="{FF2B5EF4-FFF2-40B4-BE49-F238E27FC236}">
                <a16:creationId xmlns:a16="http://schemas.microsoft.com/office/drawing/2014/main" id="{1B994685-DC23-4CB1-A34E-49053F9A1955}"/>
              </a:ext>
            </a:extLst>
          </p:cNvPr>
          <p:cNvSpPr txBox="1">
            <a:spLocks noChangeArrowheads="1"/>
          </p:cNvSpPr>
          <p:nvPr/>
        </p:nvSpPr>
        <p:spPr bwMode="auto">
          <a:xfrm>
            <a:off x="10754145" y="4629310"/>
            <a:ext cx="13644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All photos source: FHWA.</a:t>
            </a:r>
          </a:p>
        </p:txBody>
      </p:sp>
      <p:cxnSp>
        <p:nvCxnSpPr>
          <p:cNvPr id="4" name="Straight Connector 3">
            <a:extLst>
              <a:ext uri="{FF2B5EF4-FFF2-40B4-BE49-F238E27FC236}">
                <a16:creationId xmlns:a16="http://schemas.microsoft.com/office/drawing/2014/main" id="{CC4A4099-7191-4E3F-A8D6-466369960D60}"/>
              </a:ext>
            </a:extLst>
          </p:cNvPr>
          <p:cNvCxnSpPr>
            <a:cxnSpLocks/>
          </p:cNvCxnSpPr>
          <p:nvPr/>
        </p:nvCxnSpPr>
        <p:spPr>
          <a:xfrm>
            <a:off x="-60543" y="200129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CCD3952-1DFE-4438-B712-FA2B788A5642}"/>
              </a:ext>
            </a:extLst>
          </p:cNvPr>
          <p:cNvSpPr>
            <a:spLocks noGrp="1"/>
          </p:cNvSpPr>
          <p:nvPr>
            <p:ph type="sldNum" sz="quarter" idx="4"/>
          </p:nvPr>
        </p:nvSpPr>
        <p:spPr/>
        <p:txBody>
          <a:bodyPr/>
          <a:lstStyle/>
          <a:p>
            <a:fld id="{29691912-3321-4F2D-A980-9CA5FE309265}" type="slidenum">
              <a:rPr lang="en-US" smtClean="0"/>
              <a:t>11</a:t>
            </a:fld>
            <a:endParaRPr lang="en-US"/>
          </a:p>
        </p:txBody>
      </p:sp>
      <p:sp>
        <p:nvSpPr>
          <p:cNvPr id="6" name="TextBox 5">
            <a:extLst>
              <a:ext uri="{FF2B5EF4-FFF2-40B4-BE49-F238E27FC236}">
                <a16:creationId xmlns:a16="http://schemas.microsoft.com/office/drawing/2014/main" id="{959A5D93-793F-407F-80E4-F8D9EB0E3303}"/>
              </a:ext>
            </a:extLst>
          </p:cNvPr>
          <p:cNvSpPr txBox="1"/>
          <p:nvPr/>
        </p:nvSpPr>
        <p:spPr>
          <a:xfrm>
            <a:off x="622502" y="4879121"/>
            <a:ext cx="10855559" cy="646331"/>
          </a:xfrm>
          <a:prstGeom prst="rect">
            <a:avLst/>
          </a:prstGeom>
          <a:noFill/>
        </p:spPr>
        <p:txBody>
          <a:bodyPr wrap="square" rtlCol="0">
            <a:spAutoFit/>
          </a:bodyPr>
          <a:lstStyle/>
          <a:p>
            <a:pPr marL="457200" indent="-457200">
              <a:buClr>
                <a:schemeClr val="bg2"/>
              </a:buClr>
              <a:buFont typeface="Arial" panose="020B0604020202020204" pitchFamily="34" charset="0"/>
              <a:buChar char="►"/>
            </a:pPr>
            <a:r>
              <a:rPr lang="en-US" altLang="en-US" sz="1800" dirty="0">
                <a:latin typeface="Arial" panose="020B0604020202020204" pitchFamily="34" charset="0"/>
                <a:ea typeface="+mn-ea"/>
                <a:cs typeface="Arial" panose="020B0604020202020204" pitchFamily="34" charset="0"/>
              </a:rPr>
              <a:t>Systemic method identifies and proactively treats sites with certain features that are more conducive to safety problems, including sites without any problems observed yet.</a:t>
            </a:r>
            <a:endParaRPr lang="en-US" dirty="0"/>
          </a:p>
        </p:txBody>
      </p:sp>
      <p:sp>
        <p:nvSpPr>
          <p:cNvPr id="15" name="TextBox 14">
            <a:extLst>
              <a:ext uri="{FF2B5EF4-FFF2-40B4-BE49-F238E27FC236}">
                <a16:creationId xmlns:a16="http://schemas.microsoft.com/office/drawing/2014/main" id="{DE807F95-0C4F-4253-8E28-921AFF2A33DC}"/>
              </a:ext>
            </a:extLst>
          </p:cNvPr>
          <p:cNvSpPr txBox="1"/>
          <p:nvPr/>
        </p:nvSpPr>
        <p:spPr>
          <a:xfrm>
            <a:off x="675493" y="1253906"/>
            <a:ext cx="11103552" cy="646331"/>
          </a:xfrm>
          <a:prstGeom prst="rect">
            <a:avLst/>
          </a:prstGeom>
          <a:noFill/>
        </p:spPr>
        <p:txBody>
          <a:bodyPr wrap="square" rtlCol="0">
            <a:spAutoFit/>
          </a:bodyPr>
          <a:lstStyle/>
          <a:p>
            <a:pPr marL="461963" indent="-461963">
              <a:buClr>
                <a:schemeClr val="bg2"/>
              </a:buClr>
              <a:buFont typeface="Arial" panose="020B0604020202020204" pitchFamily="34" charset="0"/>
              <a:buChar char="►"/>
            </a:pPr>
            <a:r>
              <a:rPr lang="en-US" sz="1800" dirty="0"/>
              <a:t>“Systemic safety improvement</a:t>
            </a:r>
            <a:r>
              <a:rPr lang="en-US" sz="1800" dirty="0">
                <a:latin typeface="Arial" panose="020B0604020202020204" pitchFamily="34" charset="0"/>
                <a:cs typeface="Arial" panose="020B0604020202020204" pitchFamily="34" charset="0"/>
              </a:rPr>
              <a:t>”</a:t>
            </a:r>
            <a:r>
              <a:rPr lang="en-US" sz="1800" dirty="0"/>
              <a:t> means a proven safety countermeasure(s) that is widely implemented based on high-risk roadway features that are correlated with particularly severe crash types.</a:t>
            </a:r>
            <a:r>
              <a:rPr lang="en-US" sz="1800" baseline="30000" dirty="0"/>
              <a:t>(4)</a:t>
            </a:r>
          </a:p>
        </p:txBody>
      </p:sp>
    </p:spTree>
    <p:extLst>
      <p:ext uri="{BB962C8B-B14F-4D97-AF65-F5344CB8AC3E}">
        <p14:creationId xmlns:p14="http://schemas.microsoft.com/office/powerpoint/2010/main" val="114408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the Systemic Approach</a:t>
            </a:r>
          </a:p>
        </p:txBody>
      </p:sp>
      <p:sp>
        <p:nvSpPr>
          <p:cNvPr id="3" name="Slide Number Placeholder 2">
            <a:extLst>
              <a:ext uri="{FF2B5EF4-FFF2-40B4-BE49-F238E27FC236}">
                <a16:creationId xmlns:a16="http://schemas.microsoft.com/office/drawing/2014/main" id="{FF624E78-DDEE-4B11-A273-67A160698FCB}"/>
              </a:ext>
            </a:extLst>
          </p:cNvPr>
          <p:cNvSpPr>
            <a:spLocks noGrp="1"/>
          </p:cNvSpPr>
          <p:nvPr>
            <p:ph type="sldNum" sz="quarter" idx="4"/>
          </p:nvPr>
        </p:nvSpPr>
        <p:spPr/>
        <p:txBody>
          <a:bodyPr/>
          <a:lstStyle/>
          <a:p>
            <a:fld id="{29691912-3321-4F2D-A980-9CA5FE309265}" type="slidenum">
              <a:rPr lang="en-US" smtClean="0"/>
              <a:t>12</a:t>
            </a:fld>
            <a:endParaRPr lang="en-US"/>
          </a:p>
        </p:txBody>
      </p:sp>
      <p:sp>
        <p:nvSpPr>
          <p:cNvPr id="8" name="Text Box 5">
            <a:extLst>
              <a:ext uri="{FF2B5EF4-FFF2-40B4-BE49-F238E27FC236}">
                <a16:creationId xmlns:a16="http://schemas.microsoft.com/office/drawing/2014/main" id="{9FBD84D6-E761-4F6D-AD03-7BE21293A383}"/>
              </a:ext>
            </a:extLst>
          </p:cNvPr>
          <p:cNvSpPr txBox="1">
            <a:spLocks noChangeArrowheads="1"/>
          </p:cNvSpPr>
          <p:nvPr/>
        </p:nvSpPr>
        <p:spPr bwMode="auto">
          <a:xfrm>
            <a:off x="9094693" y="4828032"/>
            <a:ext cx="19559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 Modified by FHWA.</a:t>
            </a:r>
            <a:r>
              <a:rPr lang="en-US" altLang="en-US" sz="800" i="1" baseline="30000" dirty="0">
                <a:latin typeface="Arial" panose="020B0604020202020204" pitchFamily="34" charset="0"/>
                <a:cs typeface="Arial" panose="020B0604020202020204" pitchFamily="34" charset="0"/>
              </a:rPr>
              <a:t>(5)</a:t>
            </a:r>
          </a:p>
        </p:txBody>
      </p:sp>
      <p:pic>
        <p:nvPicPr>
          <p:cNvPr id="5" name="Picture 4" descr="Graphic with a top bar indicating Element 1, Element 2, and Element 3. Under Element 1 are four circles with arrows in between pointing to the next circle. The first circle is shaded and has text inside, Step 1: Identify Target Crash Types and Risk Factors. A graphic icon of a magnifying glass overlaps the circle’s bottom-left corner. The second circle is shaded and has text inside, Step 2: Screen and Prioritize Candidate Locations. The third circle is shaded and has text inside, Step 3: Select Countermeasures. The fourth circle, which is not shaded, has text inside, Step 4: Prioritize Projects. Each of these four circles falls within Element 1. Under Element 2 is one circle that is not shaded with text inside, Identify Funding for Systemic Program and Implement. Under Element 3 is a shaded circle with text inside, Perform Systemic Program Evaluation. In the bottom left-hand corner of the circle is a magnifying glass. An arrow points from the last circle back to Step 1. ">
            <a:extLst>
              <a:ext uri="{FF2B5EF4-FFF2-40B4-BE49-F238E27FC236}">
                <a16:creationId xmlns:a16="http://schemas.microsoft.com/office/drawing/2014/main" id="{BF6D8564-878B-4032-9EC3-5EAD6E673169}"/>
              </a:ext>
            </a:extLst>
          </p:cNvPr>
          <p:cNvPicPr>
            <a:picLocks noChangeAspect="1"/>
          </p:cNvPicPr>
          <p:nvPr/>
        </p:nvPicPr>
        <p:blipFill rotWithShape="1">
          <a:blip r:embed="rId3"/>
          <a:srcRect t="12276" b="30083"/>
          <a:stretch/>
        </p:blipFill>
        <p:spPr>
          <a:xfrm>
            <a:off x="932439" y="2083136"/>
            <a:ext cx="10709993" cy="2744896"/>
          </a:xfrm>
          <a:prstGeom prst="rect">
            <a:avLst/>
          </a:prstGeom>
        </p:spPr>
      </p:pic>
    </p:spTree>
    <p:extLst>
      <p:ext uri="{BB962C8B-B14F-4D97-AF65-F5344CB8AC3E}">
        <p14:creationId xmlns:p14="http://schemas.microsoft.com/office/powerpoint/2010/main" val="23846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a:xfrm>
            <a:off x="629690" y="558591"/>
            <a:ext cx="10515600" cy="1020764"/>
          </a:xfrm>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3.">
            <a:extLst>
              <a:ext uri="{FF2B5EF4-FFF2-40B4-BE49-F238E27FC236}">
                <a16:creationId xmlns:a16="http://schemas.microsoft.com/office/drawing/2014/main" id="{6E41A389-893E-41EB-9388-0B9AD9FA3FDF}"/>
              </a:ext>
            </a:extLst>
          </p:cNvPr>
          <p:cNvSpPr txBox="1">
            <a:spLocks/>
          </p:cNvSpPr>
          <p:nvPr/>
        </p:nvSpPr>
        <p:spPr>
          <a:xfrm>
            <a:off x="4085948" y="2026506"/>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Q3</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3828" y="1908295"/>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2170323" y="3728569"/>
            <a:ext cx="7722824" cy="133929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Are you familiar with the terms focus crash type and facility type?</a:t>
            </a:r>
          </a:p>
        </p:txBody>
      </p:sp>
      <p:sp>
        <p:nvSpPr>
          <p:cNvPr id="4" name="Slide Number Placeholder 3">
            <a:extLst>
              <a:ext uri="{FF2B5EF4-FFF2-40B4-BE49-F238E27FC236}">
                <a16:creationId xmlns:a16="http://schemas.microsoft.com/office/drawing/2014/main" id="{E729132A-961A-498E-9089-CAF7992A3870}"/>
              </a:ext>
            </a:extLst>
          </p:cNvPr>
          <p:cNvSpPr>
            <a:spLocks noGrp="1"/>
          </p:cNvSpPr>
          <p:nvPr>
            <p:ph type="sldNum" sz="quarter" idx="4"/>
          </p:nvPr>
        </p:nvSpPr>
        <p:spPr/>
        <p:txBody>
          <a:bodyPr/>
          <a:lstStyle/>
          <a:p>
            <a:fld id="{29691912-3321-4F2D-A980-9CA5FE309265}" type="slidenum">
              <a:rPr lang="en-US" smtClean="0"/>
              <a:t>13</a:t>
            </a:fld>
            <a:endParaRPr lang="en-US"/>
          </a:p>
        </p:txBody>
      </p:sp>
      <p:sp>
        <p:nvSpPr>
          <p:cNvPr id="13" name="TextBox 10">
            <a:extLst>
              <a:ext uri="{FF2B5EF4-FFF2-40B4-BE49-F238E27FC236}">
                <a16:creationId xmlns:a16="http://schemas.microsoft.com/office/drawing/2014/main" id="{C66FF078-43FB-4EE8-8BEE-8A78F4C0FE56}"/>
              </a:ext>
            </a:extLst>
          </p:cNvPr>
          <p:cNvSpPr txBox="1"/>
          <p:nvPr/>
        </p:nvSpPr>
        <p:spPr>
          <a:xfrm>
            <a:off x="7040115" y="3497737"/>
            <a:ext cx="1002672"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2322528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4.">
            <a:extLst>
              <a:ext uri="{FF2B5EF4-FFF2-40B4-BE49-F238E27FC236}">
                <a16:creationId xmlns:a16="http://schemas.microsoft.com/office/drawing/2014/main" id="{6E41A389-893E-41EB-9388-0B9AD9FA3FDF}"/>
              </a:ext>
            </a:extLst>
          </p:cNvPr>
          <p:cNvSpPr txBox="1">
            <a:spLocks/>
          </p:cNvSpPr>
          <p:nvPr/>
        </p:nvSpPr>
        <p:spPr>
          <a:xfrm>
            <a:off x="4085948" y="1938324"/>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Q4</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3828" y="1820113"/>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2093205" y="3640553"/>
            <a:ext cx="7326217" cy="133929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How does your agency identify focus crash type and facility type?</a:t>
            </a:r>
          </a:p>
        </p:txBody>
      </p:sp>
      <p:sp>
        <p:nvSpPr>
          <p:cNvPr id="4" name="Slide Number Placeholder 3">
            <a:extLst>
              <a:ext uri="{FF2B5EF4-FFF2-40B4-BE49-F238E27FC236}">
                <a16:creationId xmlns:a16="http://schemas.microsoft.com/office/drawing/2014/main" id="{1CF9B4F0-2AC6-4149-A87F-45639A2B4D90}"/>
              </a:ext>
            </a:extLst>
          </p:cNvPr>
          <p:cNvSpPr>
            <a:spLocks noGrp="1"/>
          </p:cNvSpPr>
          <p:nvPr>
            <p:ph type="sldNum" sz="quarter" idx="4"/>
          </p:nvPr>
        </p:nvSpPr>
        <p:spPr/>
        <p:txBody>
          <a:bodyPr/>
          <a:lstStyle/>
          <a:p>
            <a:fld id="{29691912-3321-4F2D-A980-9CA5FE309265}" type="slidenum">
              <a:rPr lang="en-US" smtClean="0"/>
              <a:t>14</a:t>
            </a:fld>
            <a:endParaRPr lang="en-US"/>
          </a:p>
        </p:txBody>
      </p:sp>
      <p:sp>
        <p:nvSpPr>
          <p:cNvPr id="8" name="TextBox 10">
            <a:extLst>
              <a:ext uri="{FF2B5EF4-FFF2-40B4-BE49-F238E27FC236}">
                <a16:creationId xmlns:a16="http://schemas.microsoft.com/office/drawing/2014/main" id="{BC36D1F3-B51A-4F1E-B002-08D646208C2C}"/>
              </a:ext>
            </a:extLst>
          </p:cNvPr>
          <p:cNvSpPr txBox="1"/>
          <p:nvPr/>
        </p:nvSpPr>
        <p:spPr>
          <a:xfrm>
            <a:off x="7040115" y="3497737"/>
            <a:ext cx="1061666"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192050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1" y="433388"/>
            <a:ext cx="10515600" cy="1020764"/>
          </a:xfrm>
        </p:spPr>
        <p:txBody>
          <a:bodyPr>
            <a:noAutofit/>
          </a:bodyPr>
          <a:lstStyle/>
          <a:p>
            <a:r>
              <a:rPr lang="en-US" dirty="0"/>
              <a:t>Systemic Approach: </a:t>
            </a:r>
            <a:br>
              <a:rPr lang="en-US" dirty="0"/>
            </a:br>
            <a:r>
              <a:rPr lang="en-US" dirty="0"/>
              <a:t>Select Focus Crash Types</a:t>
            </a:r>
          </a:p>
        </p:txBody>
      </p:sp>
      <p:sp>
        <p:nvSpPr>
          <p:cNvPr id="6" name="Content Placeholder 2"/>
          <p:cNvSpPr>
            <a:spLocks noGrp="1"/>
          </p:cNvSpPr>
          <p:nvPr>
            <p:ph idx="1"/>
          </p:nvPr>
        </p:nvSpPr>
        <p:spPr>
          <a:xfrm>
            <a:off x="381001" y="1825625"/>
            <a:ext cx="6104793" cy="4269167"/>
          </a:xfrm>
        </p:spPr>
        <p:txBody>
          <a:bodyPr>
            <a:normAutofit/>
          </a:bodyPr>
          <a:lstStyle/>
          <a:p>
            <a:pPr marL="0" indent="0">
              <a:buNone/>
            </a:pPr>
            <a:r>
              <a:rPr lang="en-US" dirty="0"/>
              <a:t>What does “focus crash type” mean?</a:t>
            </a:r>
          </a:p>
          <a:p>
            <a:pPr lvl="1">
              <a:buFont typeface="Arial" panose="020B0604020202020204" pitchFamily="34" charset="0"/>
              <a:buChar char="►"/>
            </a:pPr>
            <a:r>
              <a:rPr lang="en-US" dirty="0"/>
              <a:t>It is a crash type that represents the greatest number of severe crashes across the roadway system of interest.</a:t>
            </a:r>
          </a:p>
          <a:p>
            <a:pPr lvl="1">
              <a:buFont typeface="Arial" panose="020B0604020202020204" pitchFamily="34" charset="0"/>
              <a:buChar char="►"/>
            </a:pPr>
            <a:r>
              <a:rPr lang="en-US" dirty="0"/>
              <a:t>It provides the greatest potential to reduce fatalities and severe injuries:</a:t>
            </a:r>
          </a:p>
          <a:p>
            <a:pPr lvl="2">
              <a:buSzPct val="100000"/>
              <a:buFont typeface="Wingdings 3" panose="05040102010807070707" pitchFamily="18" charset="2"/>
              <a:buChar char="w"/>
            </a:pPr>
            <a:r>
              <a:rPr lang="en-US" dirty="0"/>
              <a:t> Roadway departure (</a:t>
            </a:r>
            <a:r>
              <a:rPr lang="en-US" dirty="0" err="1"/>
              <a:t>RwD</a:t>
            </a:r>
            <a:r>
              <a:rPr lang="en-US" dirty="0"/>
              <a:t>).</a:t>
            </a:r>
          </a:p>
          <a:p>
            <a:pPr lvl="2">
              <a:buSzPct val="100000"/>
              <a:buFont typeface="Wingdings 3" panose="05040102010807070707" pitchFamily="18" charset="2"/>
              <a:buChar char="w"/>
            </a:pPr>
            <a:r>
              <a:rPr lang="en-US" dirty="0"/>
              <a:t> Intersection.</a:t>
            </a:r>
          </a:p>
          <a:p>
            <a:pPr lvl="2">
              <a:buSzPct val="100000"/>
              <a:buFont typeface="Wingdings 3" panose="05040102010807070707" pitchFamily="18" charset="2"/>
              <a:buChar char="w"/>
            </a:pPr>
            <a:r>
              <a:rPr lang="en-US" dirty="0"/>
              <a:t> Pedestrian.</a:t>
            </a:r>
          </a:p>
          <a:p>
            <a:pPr lvl="2">
              <a:buSzPct val="100000"/>
              <a:buFont typeface="Wingdings 3" panose="05040102010807070707" pitchFamily="18" charset="2"/>
              <a:buChar char="w"/>
            </a:pPr>
            <a:r>
              <a:rPr lang="en-US" dirty="0"/>
              <a:t> Speed.</a:t>
            </a:r>
          </a:p>
        </p:txBody>
      </p:sp>
      <p:grpSp>
        <p:nvGrpSpPr>
          <p:cNvPr id="8" name="Group 7" descr="Pie chart labeled, US Fatalities by FHWA Focus Area (FARS 2014 to 2016), is divided into five sections. The largest section is Roadway Departure, which is 47 percent of the pie. The second largest section is Intersection, which is 17 percent. The third largest section is Other, which is 12 percent. The last two sections, Ped/Bike and Multiple, are both 11 percent. ">
            <a:extLst>
              <a:ext uri="{FF2B5EF4-FFF2-40B4-BE49-F238E27FC236}">
                <a16:creationId xmlns:a16="http://schemas.microsoft.com/office/drawing/2014/main" id="{CBDD431D-A536-4C5D-AA47-7E1DB8B579F2}"/>
              </a:ext>
            </a:extLst>
          </p:cNvPr>
          <p:cNvGrpSpPr/>
          <p:nvPr/>
        </p:nvGrpSpPr>
        <p:grpSpPr>
          <a:xfrm>
            <a:off x="6553200" y="1825625"/>
            <a:ext cx="4883299" cy="3091842"/>
            <a:chOff x="4267201" y="3294447"/>
            <a:chExt cx="4709160" cy="3462594"/>
          </a:xfrm>
        </p:grpSpPr>
        <p:graphicFrame>
          <p:nvGraphicFramePr>
            <p:cNvPr id="10" name="Chart 9">
              <a:extLst>
                <a:ext uri="{FF2B5EF4-FFF2-40B4-BE49-F238E27FC236}">
                  <a16:creationId xmlns:a16="http://schemas.microsoft.com/office/drawing/2014/main" id="{3779FF28-CC34-4F94-92BA-C271C873EB70}"/>
                </a:ext>
              </a:extLst>
            </p:cNvPr>
            <p:cNvGraphicFramePr>
              <a:graphicFrameLocks/>
            </p:cNvGraphicFramePr>
            <p:nvPr>
              <p:extLst>
                <p:ext uri="{D42A27DB-BD31-4B8C-83A1-F6EECF244321}">
                  <p14:modId xmlns:p14="http://schemas.microsoft.com/office/powerpoint/2010/main" val="1504116573"/>
                </p:ext>
              </p:extLst>
            </p:nvPr>
          </p:nvGraphicFramePr>
          <p:xfrm>
            <a:off x="4267201" y="3294447"/>
            <a:ext cx="4709160" cy="322221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012DF3B-338F-4D84-B4FC-112C3E565B99}"/>
                </a:ext>
              </a:extLst>
            </p:cNvPr>
            <p:cNvSpPr txBox="1"/>
            <p:nvPr/>
          </p:nvSpPr>
          <p:spPr>
            <a:xfrm>
              <a:off x="4603737" y="6214165"/>
              <a:ext cx="4307621" cy="542876"/>
            </a:xfrm>
            <a:prstGeom prst="rect">
              <a:avLst/>
            </a:prstGeom>
            <a:noFill/>
          </p:spPr>
          <p:txBody>
            <a:bodyPr wrap="square" rtlCol="0">
              <a:spAutoFit/>
            </a:bodyPr>
            <a:lstStyle/>
            <a:p>
              <a:pPr algn="ctr"/>
              <a:r>
                <a:rPr lang="en-US" sz="1500" b="1" dirty="0"/>
                <a:t>US Fatalities by FHWA Focus Area</a:t>
              </a:r>
            </a:p>
            <a:p>
              <a:pPr algn="ctr"/>
              <a:r>
                <a:rPr lang="en-US" sz="1050" b="1" dirty="0"/>
                <a:t>(FARS 2014–2016)</a:t>
              </a:r>
            </a:p>
          </p:txBody>
        </p:sp>
      </p:grpSp>
      <p:sp>
        <p:nvSpPr>
          <p:cNvPr id="12" name="Text Box 5">
            <a:extLst>
              <a:ext uri="{FF2B5EF4-FFF2-40B4-BE49-F238E27FC236}">
                <a16:creationId xmlns:a16="http://schemas.microsoft.com/office/drawing/2014/main" id="{9D113D7D-00D9-4BE4-8F41-1D1CB34CA0FA}"/>
              </a:ext>
            </a:extLst>
          </p:cNvPr>
          <p:cNvSpPr txBox="1">
            <a:spLocks noChangeArrowheads="1"/>
          </p:cNvSpPr>
          <p:nvPr/>
        </p:nvSpPr>
        <p:spPr bwMode="auto">
          <a:xfrm>
            <a:off x="8613698" y="5014627"/>
            <a:ext cx="29306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National Highway Traffic Safety Administration (NHTSA) data. Created by FHWA.</a:t>
            </a:r>
            <a:r>
              <a:rPr lang="en-US" altLang="en-US" sz="800" i="1" baseline="30000" dirty="0">
                <a:latin typeface="Arial" panose="020B0604020202020204" pitchFamily="34" charset="0"/>
                <a:cs typeface="Arial" panose="020B0604020202020204" pitchFamily="34" charset="0"/>
              </a:rPr>
              <a:t>(6)</a:t>
            </a:r>
            <a:endParaRPr lang="en-US" altLang="en-US" sz="800" i="1"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A8102BB1-E8FF-402C-97E1-AF66AD272A39}"/>
              </a:ext>
            </a:extLst>
          </p:cNvPr>
          <p:cNvSpPr>
            <a:spLocks noGrp="1"/>
          </p:cNvSpPr>
          <p:nvPr>
            <p:ph type="sldNum" sz="quarter" idx="4"/>
          </p:nvPr>
        </p:nvSpPr>
        <p:spPr/>
        <p:txBody>
          <a:bodyPr/>
          <a:lstStyle/>
          <a:p>
            <a:fld id="{29691912-3321-4F2D-A980-9CA5FE309265}" type="slidenum">
              <a:rPr lang="en-US" smtClean="0"/>
              <a:t>15</a:t>
            </a:fld>
            <a:endParaRPr lang="en-US"/>
          </a:p>
        </p:txBody>
      </p:sp>
      <p:sp>
        <p:nvSpPr>
          <p:cNvPr id="3" name="TextBox 2">
            <a:extLst>
              <a:ext uri="{FF2B5EF4-FFF2-40B4-BE49-F238E27FC236}">
                <a16:creationId xmlns:a16="http://schemas.microsoft.com/office/drawing/2014/main" id="{9C91AE57-6D69-4648-834B-5039153A10F6}"/>
              </a:ext>
            </a:extLst>
          </p:cNvPr>
          <p:cNvSpPr txBox="1"/>
          <p:nvPr/>
        </p:nvSpPr>
        <p:spPr>
          <a:xfrm>
            <a:off x="7240772" y="5752214"/>
            <a:ext cx="3377848" cy="230832"/>
          </a:xfrm>
          <a:prstGeom prst="rect">
            <a:avLst/>
          </a:prstGeom>
          <a:noFill/>
        </p:spPr>
        <p:txBody>
          <a:bodyPr wrap="none" rtlCol="0">
            <a:spAutoFit/>
          </a:bodyPr>
          <a:lstStyle/>
          <a:p>
            <a:r>
              <a:rPr lang="en-US" sz="900" dirty="0"/>
              <a:t>Ped = pedestrian; FARS = Fatality Analysis Reporting System.</a:t>
            </a:r>
          </a:p>
        </p:txBody>
      </p:sp>
    </p:spTree>
    <p:extLst>
      <p:ext uri="{BB962C8B-B14F-4D97-AF65-F5344CB8AC3E}">
        <p14:creationId xmlns:p14="http://schemas.microsoft.com/office/powerpoint/2010/main" val="8039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rash tree labeled, 5-year Severe Roadway Departure Crashes. At the top is State System, which was 4,412 crashes. On the second level is Rural which was 2,512 crashes and Urban which was 1,900 crashes. The Urban text box is shaded. Beneath Rural are two categories, Undivided, which was 2,165 crashes, and Divided, which was 375 crashes. The Divided text box is shaded. Beneath Undivided are four categories, 1 Lane, which was 1 crash, 2 Lanes, which was 2,090 crashes, 3 Lanes, which was 35 crashes, and 4 Lanes, which was 39 crashes. The text boxes for 1 Lane, 3 Lanes, and 4 Lanes are shaded. Beneath 2 Lanes are five categories, Less than or equal to 25 mph, which was 7 crashes, 30 to 35 mph, which was 163 crashes, 40 to 50 mph, which was 281 crashes, 55 plus mph, which was 1,637 crashes, and Unknown, which was 2 crashes. The text boxes for Less than or equal to 25 mph, 30 to 35 mph, 40 to 50 mph, and Unknown are shaded.">
            <a:extLst>
              <a:ext uri="{FF2B5EF4-FFF2-40B4-BE49-F238E27FC236}">
                <a16:creationId xmlns:a16="http://schemas.microsoft.com/office/drawing/2014/main" id="{49EF3709-0243-482E-A3F2-DA0A43FEFC5A}"/>
              </a:ext>
            </a:extLst>
          </p:cNvPr>
          <p:cNvPicPr>
            <a:picLocks noChangeAspect="1"/>
          </p:cNvPicPr>
          <p:nvPr/>
        </p:nvPicPr>
        <p:blipFill>
          <a:blip r:embed="rId3"/>
          <a:srcRect/>
          <a:stretch/>
        </p:blipFill>
        <p:spPr>
          <a:xfrm>
            <a:off x="4551695" y="1300549"/>
            <a:ext cx="7362509" cy="4677398"/>
          </a:xfrm>
          <a:prstGeom prst="rect">
            <a:avLst/>
          </a:prstGeom>
        </p:spPr>
      </p:pic>
      <p:sp>
        <p:nvSpPr>
          <p:cNvPr id="135173" name="AutoShape 5" descr="data:image/jpeg;base64,/9j/4AAQSkZJRgABAQAAAQABAAD/2wCEAAkGBhQSERUUEhQVFRUUFhQXFRcVFRcXFxgVFhUYFRUYGBgYHCYeFxklGhQXIC8gIycpLCwsFx4xNTAqNSYrLCkBCQoKDgwOGg8PGikkHBwsLCksKSwsLCwpLCksLCwsKSksLCwpLCwsKSwsKSksLCkpLCwpKSksLCwpLCksLCwpKf/AABEIAMIBAwMBIgACEQEDEQH/xAAcAAABBQEBAQAAAAAAAAAAAAAAAQIDBAUGBwj/xAA/EAABAwIEAwUFBgYCAQUBAAABAAIRAyEEEjFBBVFhBiJxgfATMpGhsUJSYsHR4QcUIzNy8UOCkiRTorPCFf/EABkBAAMBAQEAAAAAAAAAAAAAAAABAwIEBf/EACARAQEAAgIDAQEBAQAAAAAAAAABAhESMQMhQVFhIgT/2gAMAwEAAhEDEQA/APcUIQgBCEIAQhCAEJEqAEITXOhAK58CSs3F406aevqjE4sk29dFSe66rjj+p5ZFqiRfz9bLnu0NUU2S3UgmwkwLCPMg+RWnxHiTaTST1IExbmTsFyPGOL+2cDBgsJaQ6JOUZS07kh74n7p0gKluozjN1ScRMEsMHfukZTBjQWzADW4CjaCCPeZsAe82Q1widgCJJ8FJUqXNwfeyh7Zb3Xsa24+yHgnW5KbGX7zROrDmaQa0XB3dM9AscldGjTMBmi+anYwGyCW+LrNQak2kOiRDrOsyDB3Pu38U1rMx0DjzpmCD3w8x+EDLPPySudmkSHS33XiD3gMrZ65ST4p7GiPGUESWEzAcMzfcHT3RbzHVNqNNyG2g3pm8d12nMuI+SWpUAmHOZZ57wzNjukk9ALR06ofTuTlmM8GmZMwGi27iCjZaRPffKHCbiHt+174+A28eSH0QZOXZ0Gm7Y3nqTe/LzSvqX97UkQ8SYDLjN4xJnZIKfNs+6ZputMHb7o1+SNjRM1/e+1YPE3yWAN/j4paTJ+y19qYlrom+Ykcm289FHngf3CLNMVGzAB7zieZF46p/s7e41xv7hv3HZmCOdwYSMOqRNqjbPM63c6G+fIJ4cCYL7ZoII2y3ExqTclI6xImo0kuaJ73eID56xsm+3bu8BslxJbcMLbweZcJlZtNUqN9oIbBe9rWEtsBmjToGzHiOa7Lg/BGUKTWNEQFzvZLAmrVD3NAABfbS4DWNjaGtA812ziurwz1tzeW+9IRTSwE6UhV0TSmuEhDlG56Zl9khN9shBaejoQheS7whCEAIQhACEIQCErKxmMkkD9Vb4hXLQANXEgeQJ/Jcy5xZroN/HxVMJGctrrqg1P7aXUVWsQDlyzeC4w3pJvb1ZRNxAN5v+ycWE+uSvpFx/a7slj6tEvp5H5jLmsdLy3mIEEdAZsuUY7KSHAiAWnKbNB7lTW4nM0DfvRzXrNGo+kZYbG5abtPWNj1Eeah4nwTC44jO32Ve2V7YDiRcQdKgnY3HRZzx2pjlp55TxhMwRJk3j3oD5I0OUMsObpVqnXGaYIMgWMG9YwORJDszjsAk452RxODuQKtIQA4TlDQXGHbskuJJNjAErCGLgXJHdMyJ0pw52mstAaOqhZYrLK3MPfLIa+PZkn3SQ0vOb/DM0xzJGqWi+YBdJ7tqg7wJa4udP3oIteAFQZjIuQJB2uMzYe0dcofmIFmnmpaFawbOZuh3IDQ6m9w3LzmAnkLJbPSxSbEDvM9zunvNk03Qwde7JPVMLMwnKDIjNTdHvMlzo20gFJRr8paTHdF25jRJyAbNaRJPikZBIIALe4QWmJAYXtcRs25AHNPkNHPqzEusQDleNniA3p3hPj4pjWEkHLuL0ybnKQTH3RaBzshmIAA794pn+qBMk3JP3iCQBNvgm1KUD3TAD703TYOmAPvOBvyIT2zoNqwB39mf3BcAOuSeZkQnOYe84sByip7h5mPNxB8roe8yRIJzOEOG+UPa0HwkzzBSZL+6OjmEQS8S5w6Rv4hPY0c10OsXthzRGtmNzFonpqVWxVcZIc7MHM0yi7g7+kBf3bgf9lKa2hLngGCJE9xoggT97nyVDGVQ99Ng70FrquURDWH+mwcgC/zgLJuw7KYcMo5oLS4gXM+6IPxN1rF6gpM9nSYzkB8Sml67sf8AM05LN3ax7VRurKB71E6otci4rDqqiqVlCaigfVS5DSf+YQqJd1QjkensiEIXnOoIQhACEIQAhCEBh9r8UaVAVB9h7Z8DIK4fiX8QmRZhJvM2jTTn/pen4rCtqMcx7Q5rhBB0IXD4nsWzDVPaNoiswkQdajCTbunu1B1ADtBB1ThuYw3a0kh1Sm5rTo5odAGup1sumwPEM7M7CHtGt+8OYI3j1zWlYjmCNx5QQfoVz2N7MZHGphHeyfu2e47oPuH5X0C1j5NC4bblLFBw8Y6RsmV6QI0kdRt6j5LnaXHRmyV2+xrDeDDpm/KNLgxB8xsU8WREwQdCLyInT181fHOVG4WLuH4y+mYP9RmkOPe8nHXwd8VncU7FYbFhz8M72FXUty92ds9P7J/E23irLnggEeV/NV7AgzBBmR3SCeRGnlqtXHfRSvNuO8Dr4MkVqZY0hzQ+mS6mQ4d4AjmBeYI5Kh//AEnGYhxOYy3u96WkSNmtykgDWSvaqfEQ9pp4hoqNIgktBkfibEO8oPRcj2i/hbTqg1ME4NNyGOcchdlhuV+rYj3T8QpZeNuZ/rj2cVEzmkDMYcIOQPBGm78xhoV6lioguGhIsbF7HQG21gG4FhPVc1xPB1cO806zS1zS45agg5REEEWdJ0gmEUMVEhxc0EPYdxcAvaDsTYk7WKjZYpK6mk+wh0xlu7vf23RUJ6lpy9EoaI0NmvEsN4DpDR+N7ZB6t+OVSxpM6PnNIaQAczMnswPssBufLZW8NjpcJu4uZr3Z7hbUJ5MEeMgbrO2l6s/W+Y5ni4i+UPaxp55TrsflBFxDd6YHszAOXvtDR90Cb7wQmNxWkE+4x0xEtLix7+TZHq6Y6NNIG1oZQd3R0BBnmQTuE9gmJr92Wkk5arhJt7wLD/g35i/NO4RQbUxQ7rpJaC7YvF3z4NyBVsVXgHPcDOC0faLnAsYOTAHR1zBavYak4vc985gHPcSbF9Q5gQNrEfFaw91jLp1uLfLlXJukqPkz1TIXTyS4nPN1FnKVzkxxS2NI3vVdz1I8qtUqI5DRfaIVbMhPkWnuaEIXIsEIQgBCa94Akrle0/an2bSGmPzWpjtm5aa/FO0lGgO+7yC5nF/xcwzfdY93wAXmXG+I1Kri5xMclhOWL76an9fQXZ3t1h8ZIp5g4ahwUvH8aQxwHL15rwzspxk4bEAzZ1j+S9cr4sVqcgzZUxwnFi5XkjpcQzAPBtUBJHJ47tURteHf904VpNt1kYHAB5NF73Ma52dj2GHMqAEA8iCJBB1tyClxhq4NwGLaMhIDMQwf0zyDxrTd8lPW5tberpbx2BZWblqNkfBw/wASLhc/XwdfDf2ya1LdpAzAdQB3vEfLVbvtpAIIIOhFwfNN9rGqJbDrJ4ZxgPJLHTzYSP15+QWrSrtfpY8is3H8Ip1DmHcqa5m7nTvN38dVmsxtSiQ3ECxMNqN0PK/yiyvj5EssNumLo16evXNPoYstMtJB6b/5A2d6usulxMQJ7zTod/3/AGKuNAdcEGfp1XRMpUrNdtDGOoYun7PF02kbOIOUHmHa0z5x1K8+7R/wsq0SXYUuqMg9z/kDT70bPB6Qei7IOj1z/Ox+HRS4XHOp+6Rl+4fd/wCsXaf8bdErjKW9dPFw4gkOaCftNALHTl9mGRsBAnqtHB4gGBJJJYO/aTlIqEn7LBA6yAV6pxfs3hOIjvtyVos4QKluulVvT6LzvtB2KxODzEn2lGH9+CWxIIDo7wcT5SAZXPl4/wAVxz/VVlcENJmC1jhG4a+JcNhIkA9fvBSPq7ggx7VxJnU2L3DcCQQOUcr53ul0giXAEjvAlgD2t5RF48R4PqYo3ILXu75vqXVBMu6DUN5eYUVDsW4GWZSS40wwTJLwCC922gMD8Mrs+yTMuHc8TD3HLm1yjuj6SuCdiO9maHBtIQDPeNUjJJ5DuxHTxXpGFomnQps5NEnmd/mqYevbN9pQRrO6M+yg9pG/gEe1k+WyeyPc+6ZUfZI96r1HfNPY0ZVeq1WoAnvqQqlV90bI7MhRShPZPfkLmqPbRjjotRnHKZEypca1topr3wJKyqvaak3dVK/aBrxYj4rWONpZZaJxri0AiV5zxlzqr52C3ON4gmYKdwjs+arJnVH/AEZcJJC8OPK7rg8dgnGwWS/AOB0K9fb2Fcd/kmO7ClpzG/koY+SfVssfx43isK9tyCF338O+I1K59iAXEanYDmTsFrO7HPxVX2bW5WN995FgOQ5u6LveCcCo4Ol7Oi0NGrj9px5uO5V9z4lq/SYbgTKdNw1c4XduDqI5QYPks+hxQOa5lSHAEse1wDhYw4QdRY/JaWPx4Y1zibNaXHwaJP0Xm3ZfiDnVK+cDd5IMjOTDuo7zh8TyK1jPlK38XeJdnH0SamAMsMl2GqHu9fZPPu/4n47Kng+MCsSxs06jTDqbxle3xBXQnF5W37u8EGengsbjGFo4mC6c7fcqsOWqzkJ+0PwnyjVby8cvQmdiZwix1UVUggggEGxGqxn8Qq0LYj+pT/8AfYNNh7Vv2T105Eq+3EhwlpBB0IMgrnssWl2z6/CjTJdQJ1n2bjbnY2+B6JmA4zBgkseIDmu8p9eHNaDqiq4nCsqDvC94daR4H8tE5lYVjZw/FWus7uk7zba/09a3fZgixmRrePWvxXCup1aGhz0+YsWi+o+mqv4HtAdjI5cpNxc2XRj5J9Syw/HTVqfr8+dlcwnHXN7tQe0bodC8eejx4weqyaHEWusXCY0572ny2+ilc2dP2/2q+qn0q8a7C4fEA1cI/wBi/ve7OSXCDLdabiLTHkvOuJcGrYZ4ZUphpGQBw+6w/YOj3OkX8dLr0pj3NMtJB0kRpyPMdDKocexBrUsrgCNxFjPQ+6fl4LNwmXfZzKzp57wemKlak1rC0VH59bGmyTfmSRMnqvQcXWvv0XMdl+Hhtdz7gU25WtOgzGTHwW5Uqyeq57OPpWXftNnvfVSt8uaqtqJalXksmlqVFVfUTKlVQPqoAr1FWc+9kypWuojUTJOXpFX9ohMNXilapTqn2ZESn0eJVhfNHQFWa/ZHEi5MymHs3iFzzO/VeK5Vx2elc3WGOK1AYH1Vl3Aqw3VY8FeNSs86dxbPDMaaghy1+H9rm4Uhr/dnXl4rkqOFezRR4rglSrqUW8uy1rp623t9hcoPtWf+QWvw7iIxDc7R3Do4/a8OnVea9iv4QtDhXxlwLspHfkX9Pw/HkvUH1g0QIAC3Mbb2xbEhIaLWVDEYxQ4nGLNrYldGOOu097Z/a/iWTDPvBdDQY0mT9AR5rL7O4JuGw7X1L1MS8OMWPsQ6RG4DiZ1FgFNxLDjEV6bHGKVMOq1jNhTFiCOsFo8VFicd7VxrvhgaYa2LhjRYRtAt5dUd3Z/xf7TYqkQ1tIi4ks90hoFhA5/kVy3883MIMjbw6rB7U8bNJw0NWp/UcHT3KetNliO8QAegjqq3Bu0bXd13dcdjcEn7p5+PxVMbr0xZv27GtxZpgtZk7sQJMjQ5pJmeWiy6fCySamEc2mftUzPsnETOt6bvl1ATqjgd9r9CdB5D81XolzT3SR9ZnXxTs3Cl1U2D4g19TJUDqVVurHan/E7jrurtQjZT4jh9PEsAqMtcjKQHMJ3Y7bw0PJY+Kw1fC+/NaiPtj32D8beXX6aLnyw0tM9rL3ws7EYBpMt7rtZGhPUBWaeJbUEsIcOijqH91jptS/nHUyA8OiwBB/OL7m62uH8bmLyPHQCAdehWe4yDN+n+1nVsFlM0zB2BJ5/PwKpjnYxcdu4FcO0I+frn8FUxI15X1+Onn8lzOE4wQ6Lh072+PyvH6rY/nM3TYHToCBsV04+SVG46JAaHQIzE/K3l4KDP5oxNTQfmqxqqGd3VMfUXBUgKF9fVV61ZVqldYaT1cRbVVqlZROeoy5APc9ML0w1FA+qmScP8UKEPQgPcMHxxlanaFFUx7YI3Xm2H42aZ7pWpQ4/N1jLx8ffxTHycicd4nWpuPd7pWTR4u9xutniPFG1qcRdcs0HOGtBJJgAXJJ0A5rlynyLx1TcO5zQW3JsALknku87KdlvZNFSvBqahuoZ483fRJ2O7L/y1MVK96pGmzAdhzdzK2cVjVXw+LL6j5fJPiXEYmFm18VKgxGKVCtiPRXZqYoa2mq4hZ2JxXX15plfEevysq9KqAHVXiW0hmj7ztGNHi75ArFu29aV+KVshbRBGeo6m+sQBIa3+1T8u88zu5R8X4ixrHOd7lMB7+Th9hg5ZnX8AVC0EMfWefaOqXdP3i4nK07/pYarje3vGCSKAIsc9UDQvOjbbAW+PNaYctxHHvrVX1HmXPJcZ66fCVXAR6/JWKDJ/1PKFhpt8I4u5gAqSRPdJuRBAgHcDl9F0FLECAWmQdwbz+voLmaNLXYXki7XNa6T1DQQPEwtPhWDLpqSIzMY0tPvvLi90tOkMmwiO595PDO70WWMd3wZ86+uS2ThZ/UKpwbh8NBIul4l2nw2HIbVqtY4iYMzHOADbqqaRYnGOxYk1MO4UqmpH/G//ACA9zxFum65s13Nf7PEMNJ+0+64c2u0IXXVe22EdpXZ5OULuIYKuzJWr0HsOgcSC0zqDEtN9ZWMsVcL8rBcyygerGL4FkMYXH4Z1PYVn99v4ZaDmHw8FWfwTFHTEYF3hVIn4tU+NVU8VQa8XiRodwtDhpmkSQRlNtYF/h8ztdZ2PoVaMCvkBOjqbw9hPIuHunoeanpYwMpuH2iBrAmD81rFmn165JTS9QgymuQCvqBQOenF6hcYSBspEOeAon1wEEe4qEjUlVMRxhjd56D9VjY3i7n2HdbyCA06nGGAkTMIXPiiTdCWw7X26nwuMhYgxSmp11S3bM9NylizmAF55L13sT2LbhwMRWb/WI7oP/GD/APo/JYH8L+xVm4zEN60Wn/7CPp8V3PEOJzYaLGOG2rmlxuOWTXxSgrYqVTfX9DZW3J0xJvtM+uq1WofVvnKjfWUT6/rT15Kdqkhrx6hP4yGtptpgnNTcHuy6mpGk/hBA+Pk3D4iHtdcwRbrNpPjdY/EMT33ETc+c7T8p6lEmyqnj+KexY6q8yGe6PvVTp8NfJeZ165e4ucZc4kk9StztlxLNVFJvuULdC/7Z+NvJc8CjKsz9SNHrbX6LQwrIEm2hnUfakkfAAKrhqe/h1vYiQr9Nu945tvoDAI3JMeAWK3FvC0HPLWU2zUqOY0BsEZ+69gM7DU7DfRd5wXhLSWMZ3qdEENcR/ce4zVqn/J2n4Q0bLm+zGDyj2kD2lUFlMjRlHSs8D8Tppg/hqdF6Lw2kKbAAP3Pr81TCa9p534TjvFmYTDvqP0YNPvPPuM8zJPJocV4Pjsa+tUdUqHM95LnHqT8gOQXUfxC7R/zFf2bDmpUCRb7dQ2c7roAOjeq5B7p/Xqf9aIyp4zSNx/NPGHExYnkbHkBKRjflfWDr9b6KyBYjcZhDtQTBd/2kRfRYaQfyg0m9rOEDfMZ2AI+aa7Dxe7YAd5ESJjT/AErb7Ttc911xOcANB3sbnRNNHQEODS6HEGWue0wPGJPP6pGzMUS0Nh3vCTBPQwfp5Kahxh4GUkkfly8FWxlXO8mQdpAgWt+SYxkpBv4HtBlEOur7uPMF5Hn+gWAKITHUU9hrVO0TBpJ8BH1VOv2hJ91vxM/RZzqKjLUbCzV4rUd9qPAQqr6pOpJ8SghMKQISkY2SiJKsMpwgHAIRKEEkbiF338K+xpx1f2lUf+nokF86PdqGeHPouP7PcDfiq7KNMS55jwG5PQL6JoUKeAwzMNR0aO8d3O+0T1lUxxtZyvxo8T4qAMrYDRYAWsOSwK+OuqGJx8nUqD+Y8R+X7LdupqDGfavVMSqz8Qo3O5x9PnuoKj/X+lPaiZ2I9H6IDrb/AKeW6qZ46JW1EgsnEBsE3ALTflIn4a+So8dhryWk3OnXmmcRxGWk869025k2HTdZnCuJtxLQC+KwAac1s8WaQTo4ged1vDtjNaxnBcPjKZDg2jidW1ZIY86nOBZjj94CDuN153xjgtXC1CyswtIPxnQg6EHmLcl6zT4S4jvA+ZRX4WKlP2OIaalKDkP/ACUSd2E6t5sNj01VMvH9iczeRYesI8jMWMZb25dVs8LwvtqgbMNEvqPbYtY0gucR4d1rRq5wG6m7Tfw+rYYGpTirRiQ5vIdDed4+t10XY/g3s6ANT36hD3zqR71Jh3JE+0N9XMGrVKY7qly1Gvwyhl77mhthDRoxjQAxg6AACdzJ3UHa/tL7HDd0/wBSqC1g3DSLu8x8vFXaz2y7NamxuZ52jYeJiPNeXdoeNnE13VD7o7rG8m7Hw/ZbtYk9s4+ucnXzTDc89hCc58+uqVjZ2npMHkPJTbLTbOl/kZyyT4CPUqU3tMjYO1AJDiQfvHmkawHkdfesYaJJnZuo1vCcQTbXeH2MlkAz0tA3tbZIyQdAYm2V3MujK0/4wSbKGocmcgluUQIuM2aCAeWl+hKkme7miQff+yMoIMxa8wBt4qrxB/cY3TUxtqYKRs9oVnCsv4KEBXMOyyQT5E1zfW6mAso3myAgcAoXqWoVC8oCFyYGE6J5WtgsF7NoqOFz7spBTGDyC+u/RRlqnr1JKhTBIQllCA9p/hzwEYHDfzFQf16w7oP2WbeB3U+M4qXElR8W4sXusYGgG0BZTq0n6/rC6MrJ6iWE37q3/Mc0CsqBqkaXQMQVJVpCv6/fmnh/ros323rVStq9Z5foUjWy4dOijz7zHOyhNX1v8Ux1Sf13Hw1QGb2pxsUssjvG8kbXsdrx8FxNDFOYZB+NwbaHyAsVsdrcQDUDdcoi0G/vGf8A4/NYIcL/AFGm4JI6yBKRO67O9tqoAZGcXGRxl0an2bie8ANjfxW67tTmEgeVxECSvKg+/K+2moPi0BdDw3tHbLVc5pOlRpMX2qAa28+fNWx8l6TuErsKHbMtJAbIIm4BaY0JDgRbnCmbUdUsNZsN76kzeSbyVh8OgvDg9pbs4ZXdbwY1g3UvFe1lPCsy0ofUcD3gWmPCJA8flZauTOlPt/xr2bBhWOkzNUjd2keA0/0uFz+vl+SMTiHVHlzrklRqNu25NJWu+vz2+qnpj5a7EAG8cybqswejbbVWGnblFjYxMwDtM6pNJGXMe9cCPtTJAaPvRboicwiZ1MHWS3Wd9LBNYJtroINjJJJyn7tteqQGY+17tjYxeA07NghIFqNzd0bkmHahogiTzN/nzWfi3AvdGkwPBXXVgGkyScsEO3cdxyHz1Wc0IBWNV+kxVqDVZlIz3PUL3IcVE8pka8qElPcVa4Xw41XgfZGp6JBPwbhoP9R9mjTqUuNxGY/RXuJYsABjLNFv3WPUclo0RSJSiEwQBCIQgPUgcwPrzSGnHqVVw9WDPxVvOt0REfQsY/bdNlKfXTz9aqMj11SCUOv6CU1fXP8AQqs+p/r1qk9tP7ICyK3oW8yECrz+Vj57qrn6/OT5wq+OxeVjiDcAgHlNh5XQHL8WxRqVXEgamL85i/gR8lViDbaPG8R4lNebm9viNvhtdJPrn4HbRIHg+h4aR5XKUb/UfCSNtUWi+ugHhO/Tkmj5/PaPEoI90dL8tNttgL3ST8LHmNTEjbeAmj1Gu+2/UpQ7f5jXaTHnEoBhaPl4jS2m5ISx6NwfMcpTj05bae7EQfAyeqad/wAtCAR8BIQCt/eD0Fr85myc4bH584EwRqbBNFvPSbjUgnoPmkzWjS2h5EA25ExqgJC6+kx9k+IgSLnXpulzje8RLXazduo2Ei36WYZ0jciDzJAhp8IulBuI0dIAdBgSScvzv1QEONdADbkzmcTzLQq7QlrVMzp8B5AQPonMagJqbU9xSAJCgELlC8p73JiAdh6Be4NaJJXSV6jKFMUma/bI58vJNwWFGGpZnf3HgEdB+Wqyq1QkykZlQzdQOKc9yYmREJYTSkYQiUJk7/DvV1p6+vXyWdQO9/X1VxpWqaQevX5JjneKaXevW6ikpA17/H14JrgN/rqh1P1z/dMgnX9fRQCuq8vIxB8uiy+OYiGRz/IdepC1Qw/7t8eXiuc7RVSXAcrc/WyAyS71v08dET6HnqE3165Ia6df32+KQPn4fLUfBE+v38kgPrw+uiB09a/NBHl36X84vyFkhPx+ewHj4JvrpqPMBE+j+XLRBnZr/prqdtzdGbf6aTY3G4EeCQ6xuLRod4E8rpS6RztrEGALz0v8kAoPkJEnUam5HPSyPlp1bJB1/FBSZryNeY8RcjYeCM23jpcRcabEoBSY/Q3EQDqNzGidUe4Bx0iI3gOkgDYalMmPC/UaCw6312sosSIAb4kidDJQSJgU9NqiaFOEAspjilJTUwbC1+D8OABrP0HujmVV4Xw81X/hF3FX+JY6YaLNbYBLsIcbjXVHST/rZUXlOqPUJKAREoAlNKAWUSkzJsoBfWyE3MkQHoFHby+qvN3QhaCMH15lRzIv6uhCRnltvXVV3G/wQhASPYMwsNFyHHv77vH8ghCQZtT3vh+SBv4D8kISBzNPMfmkO3mhCYPpe8PEJlP18EIQCt08vzCc/wB0H8R+AFkIQRJ907nNJ53UlMd9vV1//JCEBA06Jlf3yhCAcxSjVCEAjtUxCEw38EIwxi06/NZ9TVIhENXq7qMoQkR7hZRIQgGoSIQAEIQkH//Z"/>
          <p:cNvSpPr>
            <a:spLocks noChangeAspect="1" noChangeArrowheads="1"/>
          </p:cNvSpPr>
          <p:nvPr/>
        </p:nvSpPr>
        <p:spPr bwMode="auto">
          <a:xfrm>
            <a:off x="2667000"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35175" name="AutoShape 7" descr="data:image/jpeg;base64,/9j/4AAQSkZJRgABAQAAAQABAAD/2wCEAAkGBhQSERUUEhQVFRUUFhQXFRcVFRcXFxgVFhUYFRUYGBgYHCYeFxklGhQXIC8gIycpLCwsFx4xNTAqNSYrLCkBCQoKDgwOGg8PGikkHBwsLCksKSwsLCwpLCksLCwsKSksLCwpLCwsKSwsKSksLCkpLCwpKSksLCwpLCksLCwpKf/AABEIAMIBAwMBIgACEQEDEQH/xAAcAAABBQEBAQAAAAAAAAAAAAAAAQIDBAUGBwj/xAA/EAABAwIEAwUFBgYCAQUBAAABAAIRAyEEEjFBBVFhBiJxgfATMpGhsUJSYsHR4QcUIzNy8UOCkiRTorPCFf/EABkBAAMBAQEAAAAAAAAAAAAAAAABAwIEBf/EACARAQEAAgIDAQEBAQAAAAAAAAABAhESMQMhQVFhIgT/2gAMAwEAAhEDEQA/APcUIQgBCEIAQhCAEJEqAEITXOhAK58CSs3F406aevqjE4sk29dFSe66rjj+p5ZFqiRfz9bLnu0NUU2S3UgmwkwLCPMg+RWnxHiTaTST1IExbmTsFyPGOL+2cDBgsJaQ6JOUZS07kh74n7p0gKluozjN1ScRMEsMHfukZTBjQWzADW4CjaCCPeZsAe82Q1widgCJJ8FJUqXNwfeyh7Zb3Xsa24+yHgnW5KbGX7zROrDmaQa0XB3dM9AscldGjTMBmi+anYwGyCW+LrNQak2kOiRDrOsyDB3Pu38U1rMx0DjzpmCD3w8x+EDLPPySudmkSHS33XiD3gMrZ65ST4p7GiPGUESWEzAcMzfcHT3RbzHVNqNNyG2g3pm8d12nMuI+SWpUAmHOZZ57wzNjukk9ALR06ofTuTlmM8GmZMwGi27iCjZaRPffKHCbiHt+174+A28eSH0QZOXZ0Gm7Y3nqTe/LzSvqX97UkQ8SYDLjN4xJnZIKfNs+6ZputMHb7o1+SNjRM1/e+1YPE3yWAN/j4paTJ+y19qYlrom+Ykcm289FHngf3CLNMVGzAB7zieZF46p/s7e41xv7hv3HZmCOdwYSMOqRNqjbPM63c6G+fIJ4cCYL7ZoII2y3ExqTclI6xImo0kuaJ73eID56xsm+3bu8BslxJbcMLbweZcJlZtNUqN9oIbBe9rWEtsBmjToGzHiOa7Lg/BGUKTWNEQFzvZLAmrVD3NAABfbS4DWNjaGtA812ziurwz1tzeW+9IRTSwE6UhV0TSmuEhDlG56Zl9khN9shBaejoQheS7whCEAIQhACEIQCErKxmMkkD9Vb4hXLQANXEgeQJ/Jcy5xZroN/HxVMJGctrrqg1P7aXUVWsQDlyzeC4w3pJvb1ZRNxAN5v+ycWE+uSvpFx/a7slj6tEvp5H5jLmsdLy3mIEEdAZsuUY7KSHAiAWnKbNB7lTW4nM0DfvRzXrNGo+kZYbG5abtPWNj1Eeah4nwTC44jO32Ve2V7YDiRcQdKgnY3HRZzx2pjlp55TxhMwRJk3j3oD5I0OUMsObpVqnXGaYIMgWMG9YwORJDszjsAk452RxODuQKtIQA4TlDQXGHbskuJJNjAErCGLgXJHdMyJ0pw52mstAaOqhZYrLK3MPfLIa+PZkn3SQ0vOb/DM0xzJGqWi+YBdJ7tqg7wJa4udP3oIteAFQZjIuQJB2uMzYe0dcofmIFmnmpaFawbOZuh3IDQ6m9w3LzmAnkLJbPSxSbEDvM9zunvNk03Qwde7JPVMLMwnKDIjNTdHvMlzo20gFJRr8paTHdF25jRJyAbNaRJPikZBIIALe4QWmJAYXtcRs25AHNPkNHPqzEusQDleNniA3p3hPj4pjWEkHLuL0ybnKQTH3RaBzshmIAA794pn+qBMk3JP3iCQBNvgm1KUD3TAD703TYOmAPvOBvyIT2zoNqwB39mf3BcAOuSeZkQnOYe84sByip7h5mPNxB8roe8yRIJzOEOG+UPa0HwkzzBSZL+6OjmEQS8S5w6Rv4hPY0c10OsXthzRGtmNzFonpqVWxVcZIc7MHM0yi7g7+kBf3bgf9lKa2hLngGCJE9xoggT97nyVDGVQ99Ng70FrquURDWH+mwcgC/zgLJuw7KYcMo5oLS4gXM+6IPxN1rF6gpM9nSYzkB8Sml67sf8AM05LN3ax7VRurKB71E6otci4rDqqiqVlCaigfVS5DSf+YQqJd1QjkensiEIXnOoIQhACEIQAhCEBh9r8UaVAVB9h7Z8DIK4fiX8QmRZhJvM2jTTn/pen4rCtqMcx7Q5rhBB0IXD4nsWzDVPaNoiswkQdajCTbunu1B1ADtBB1ThuYw3a0kh1Sm5rTo5odAGup1sumwPEM7M7CHtGt+8OYI3j1zWlYjmCNx5QQfoVz2N7MZHGphHeyfu2e47oPuH5X0C1j5NC4bblLFBw8Y6RsmV6QI0kdRt6j5LnaXHRmyV2+xrDeDDpm/KNLgxB8xsU8WREwQdCLyInT181fHOVG4WLuH4y+mYP9RmkOPe8nHXwd8VncU7FYbFhz8M72FXUty92ds9P7J/E23irLnggEeV/NV7AgzBBmR3SCeRGnlqtXHfRSvNuO8Dr4MkVqZY0hzQ+mS6mQ4d4AjmBeYI5Kh//AEnGYhxOYy3u96WkSNmtykgDWSvaqfEQ9pp4hoqNIgktBkfibEO8oPRcj2i/hbTqg1ME4NNyGOcchdlhuV+rYj3T8QpZeNuZ/rj2cVEzmkDMYcIOQPBGm78xhoV6lioguGhIsbF7HQG21gG4FhPVc1xPB1cO806zS1zS45agg5REEEWdJ0gmEUMVEhxc0EPYdxcAvaDsTYk7WKjZYpK6mk+wh0xlu7vf23RUJ6lpy9EoaI0NmvEsN4DpDR+N7ZB6t+OVSxpM6PnNIaQAczMnswPssBufLZW8NjpcJu4uZr3Z7hbUJ5MEeMgbrO2l6s/W+Y5ni4i+UPaxp55TrsflBFxDd6YHszAOXvtDR90Cb7wQmNxWkE+4x0xEtLix7+TZHq6Y6NNIG1oZQd3R0BBnmQTuE9gmJr92Wkk5arhJt7wLD/g35i/NO4RQbUxQ7rpJaC7YvF3z4NyBVsVXgHPcDOC0faLnAsYOTAHR1zBavYak4vc985gHPcSbF9Q5gQNrEfFaw91jLp1uLfLlXJukqPkz1TIXTyS4nPN1FnKVzkxxS2NI3vVdz1I8qtUqI5DRfaIVbMhPkWnuaEIXIsEIQgBCa94Akrle0/an2bSGmPzWpjtm5aa/FO0lGgO+7yC5nF/xcwzfdY93wAXmXG+I1Kri5xMclhOWL76an9fQXZ3t1h8ZIp5g4ahwUvH8aQxwHL15rwzspxk4bEAzZ1j+S9cr4sVqcgzZUxwnFi5XkjpcQzAPBtUBJHJ47tURteHf904VpNt1kYHAB5NF73Ma52dj2GHMqAEA8iCJBB1tyClxhq4NwGLaMhIDMQwf0zyDxrTd8lPW5tberpbx2BZWblqNkfBw/wASLhc/XwdfDf2ya1LdpAzAdQB3vEfLVbvtpAIIIOhFwfNN9rGqJbDrJ4ZxgPJLHTzYSP15+QWrSrtfpY8is3H8Ip1DmHcqa5m7nTvN38dVmsxtSiQ3ECxMNqN0PK/yiyvj5EssNumLo16evXNPoYstMtJB6b/5A2d6usulxMQJ7zTod/3/AGKuNAdcEGfp1XRMpUrNdtDGOoYun7PF02kbOIOUHmHa0z5x1K8+7R/wsq0SXYUuqMg9z/kDT70bPB6Qei7IOj1z/Ox+HRS4XHOp+6Rl+4fd/wCsXaf8bdErjKW9dPFw4gkOaCftNALHTl9mGRsBAnqtHB4gGBJJJYO/aTlIqEn7LBA6yAV6pxfs3hOIjvtyVos4QKluulVvT6LzvtB2KxODzEn2lGH9+CWxIIDo7wcT5SAZXPl4/wAVxz/VVlcENJmC1jhG4a+JcNhIkA9fvBSPq7ggx7VxJnU2L3DcCQQOUcr53ul0giXAEjvAlgD2t5RF48R4PqYo3ILXu75vqXVBMu6DUN5eYUVDsW4GWZSS40wwTJLwCC922gMD8Mrs+yTMuHc8TD3HLm1yjuj6SuCdiO9maHBtIQDPeNUjJJ5DuxHTxXpGFomnQps5NEnmd/mqYevbN9pQRrO6M+yg9pG/gEe1k+WyeyPc+6ZUfZI96r1HfNPY0ZVeq1WoAnvqQqlV90bI7MhRShPZPfkLmqPbRjjotRnHKZEypca1topr3wJKyqvaak3dVK/aBrxYj4rWONpZZaJxri0AiV5zxlzqr52C3ON4gmYKdwjs+arJnVH/AEZcJJC8OPK7rg8dgnGwWS/AOB0K9fb2Fcd/kmO7ClpzG/koY+SfVssfx43isK9tyCF338O+I1K59iAXEanYDmTsFrO7HPxVX2bW5WN995FgOQ5u6LveCcCo4Ol7Oi0NGrj9px5uO5V9z4lq/SYbgTKdNw1c4XduDqI5QYPks+hxQOa5lSHAEse1wDhYw4QdRY/JaWPx4Y1zibNaXHwaJP0Xm3ZfiDnVK+cDd5IMjOTDuo7zh8TyK1jPlK38XeJdnH0SamAMsMl2GqHu9fZPPu/4n47Kng+MCsSxs06jTDqbxle3xBXQnF5W37u8EGengsbjGFo4mC6c7fcqsOWqzkJ+0PwnyjVby8cvQmdiZwix1UVUggggEGxGqxn8Qq0LYj+pT/8AfYNNh7Vv2T105Eq+3EhwlpBB0IMgrnssWl2z6/CjTJdQJ1n2bjbnY2+B6JmA4zBgkseIDmu8p9eHNaDqiq4nCsqDvC94daR4H8tE5lYVjZw/FWus7uk7zba/09a3fZgixmRrePWvxXCup1aGhz0+YsWi+o+mqv4HtAdjI5cpNxc2XRj5J9Syw/HTVqfr8+dlcwnHXN7tQe0bodC8eejx4weqyaHEWusXCY0572ny2+ilc2dP2/2q+qn0q8a7C4fEA1cI/wBi/ve7OSXCDLdabiLTHkvOuJcGrYZ4ZUphpGQBw+6w/YOj3OkX8dLr0pj3NMtJB0kRpyPMdDKocexBrUsrgCNxFjPQ+6fl4LNwmXfZzKzp57wemKlak1rC0VH59bGmyTfmSRMnqvQcXWvv0XMdl+Hhtdz7gU25WtOgzGTHwW5Uqyeq57OPpWXftNnvfVSt8uaqtqJalXksmlqVFVfUTKlVQPqoAr1FWc+9kypWuojUTJOXpFX9ohMNXilapTqn2ZESn0eJVhfNHQFWa/ZHEi5MymHs3iFzzO/VeK5Vx2elc3WGOK1AYH1Vl3Aqw3VY8FeNSs86dxbPDMaaghy1+H9rm4Uhr/dnXl4rkqOFezRR4rglSrqUW8uy1rp623t9hcoPtWf+QWvw7iIxDc7R3Do4/a8OnVea9iv4QtDhXxlwLspHfkX9Pw/HkvUH1g0QIAC3Mbb2xbEhIaLWVDEYxQ4nGLNrYldGOOu097Z/a/iWTDPvBdDQY0mT9AR5rL7O4JuGw7X1L1MS8OMWPsQ6RG4DiZ1FgFNxLDjEV6bHGKVMOq1jNhTFiCOsFo8VFicd7VxrvhgaYa2LhjRYRtAt5dUd3Z/xf7TYqkQ1tIi4ks90hoFhA5/kVy3883MIMjbw6rB7U8bNJw0NWp/UcHT3KetNliO8QAegjqq3Bu0bXd13dcdjcEn7p5+PxVMbr0xZv27GtxZpgtZk7sQJMjQ5pJmeWiy6fCySamEc2mftUzPsnETOt6bvl1ATqjgd9r9CdB5D81XolzT3SR9ZnXxTs3Cl1U2D4g19TJUDqVVurHan/E7jrurtQjZT4jh9PEsAqMtcjKQHMJ3Y7bw0PJY+Kw1fC+/NaiPtj32D8beXX6aLnyw0tM9rL3ws7EYBpMt7rtZGhPUBWaeJbUEsIcOijqH91jptS/nHUyA8OiwBB/OL7m62uH8bmLyPHQCAdehWe4yDN+n+1nVsFlM0zB2BJ5/PwKpjnYxcdu4FcO0I+frn8FUxI15X1+Onn8lzOE4wQ6Lh072+PyvH6rY/nM3TYHToCBsV04+SVG46JAaHQIzE/K3l4KDP5oxNTQfmqxqqGd3VMfUXBUgKF9fVV61ZVqldYaT1cRbVVqlZROeoy5APc9ML0w1FA+qmScP8UKEPQgPcMHxxlanaFFUx7YI3Xm2H42aZ7pWpQ4/N1jLx8ffxTHycicd4nWpuPd7pWTR4u9xutniPFG1qcRdcs0HOGtBJJgAXJJ0A5rlynyLx1TcO5zQW3JsALknku87KdlvZNFSvBqahuoZ483fRJ2O7L/y1MVK96pGmzAdhzdzK2cVjVXw+LL6j5fJPiXEYmFm18VKgxGKVCtiPRXZqYoa2mq4hZ2JxXX15plfEevysq9KqAHVXiW0hmj7ztGNHi75ArFu29aV+KVshbRBGeo6m+sQBIa3+1T8u88zu5R8X4ixrHOd7lMB7+Th9hg5ZnX8AVC0EMfWefaOqXdP3i4nK07/pYarje3vGCSKAIsc9UDQvOjbbAW+PNaYctxHHvrVX1HmXPJcZ66fCVXAR6/JWKDJ/1PKFhpt8I4u5gAqSRPdJuRBAgHcDl9F0FLECAWmQdwbz+voLmaNLXYXki7XNa6T1DQQPEwtPhWDLpqSIzMY0tPvvLi90tOkMmwiO595PDO70WWMd3wZ86+uS2ThZ/UKpwbh8NBIul4l2nw2HIbVqtY4iYMzHOADbqqaRYnGOxYk1MO4UqmpH/G//ACA9zxFum65s13Nf7PEMNJ+0+64c2u0IXXVe22EdpXZ5OULuIYKuzJWr0HsOgcSC0zqDEtN9ZWMsVcL8rBcyygerGL4FkMYXH4Z1PYVn99v4ZaDmHw8FWfwTFHTEYF3hVIn4tU+NVU8VQa8XiRodwtDhpmkSQRlNtYF/h8ztdZ2PoVaMCvkBOjqbw9hPIuHunoeanpYwMpuH2iBrAmD81rFmn165JTS9QgymuQCvqBQOenF6hcYSBspEOeAon1wEEe4qEjUlVMRxhjd56D9VjY3i7n2HdbyCA06nGGAkTMIXPiiTdCWw7X26nwuMhYgxSmp11S3bM9NylizmAF55L13sT2LbhwMRWb/WI7oP/GD/APo/JYH8L+xVm4zEN60Wn/7CPp8V3PEOJzYaLGOG2rmlxuOWTXxSgrYqVTfX9DZW3J0xJvtM+uq1WofVvnKjfWUT6/rT15Kdqkhrx6hP4yGtptpgnNTcHuy6mpGk/hBA+Pk3D4iHtdcwRbrNpPjdY/EMT33ETc+c7T8p6lEmyqnj+KexY6q8yGe6PvVTp8NfJeZ165e4ucZc4kk9StztlxLNVFJvuULdC/7Z+NvJc8CjKsz9SNHrbX6LQwrIEm2hnUfakkfAAKrhqe/h1vYiQr9Nu945tvoDAI3JMeAWK3FvC0HPLWU2zUqOY0BsEZ+69gM7DU7DfRd5wXhLSWMZ3qdEENcR/ce4zVqn/J2n4Q0bLm+zGDyj2kD2lUFlMjRlHSs8D8Tppg/hqdF6Lw2kKbAAP3Pr81TCa9p534TjvFmYTDvqP0YNPvPPuM8zJPJocV4Pjsa+tUdUqHM95LnHqT8gOQXUfxC7R/zFf2bDmpUCRb7dQ2c7roAOjeq5B7p/Xqf9aIyp4zSNx/NPGHExYnkbHkBKRjflfWDr9b6KyBYjcZhDtQTBd/2kRfRYaQfyg0m9rOEDfMZ2AI+aa7Dxe7YAd5ESJjT/AErb7Ttc911xOcANB3sbnRNNHQEODS6HEGWue0wPGJPP6pGzMUS0Nh3vCTBPQwfp5Kahxh4GUkkfly8FWxlXO8mQdpAgWt+SYxkpBv4HtBlEOur7uPMF5Hn+gWAKITHUU9hrVO0TBpJ8BH1VOv2hJ91vxM/RZzqKjLUbCzV4rUd9qPAQqr6pOpJ8SghMKQISkY2SiJKsMpwgHAIRKEEkbiF338K+xpx1f2lUf+nokF86PdqGeHPouP7PcDfiq7KNMS55jwG5PQL6JoUKeAwzMNR0aO8d3O+0T1lUxxtZyvxo8T4qAMrYDRYAWsOSwK+OuqGJx8nUqD+Y8R+X7LdupqDGfavVMSqz8Qo3O5x9PnuoKj/X+lPaiZ2I9H6IDrb/AKeW6qZ46JW1EgsnEBsE3ALTflIn4a+So8dhryWk3OnXmmcRxGWk869025k2HTdZnCuJtxLQC+KwAac1s8WaQTo4ged1vDtjNaxnBcPjKZDg2jidW1ZIY86nOBZjj94CDuN153xjgtXC1CyswtIPxnQg6EHmLcl6zT4S4jvA+ZRX4WKlP2OIaalKDkP/ACUSd2E6t5sNj01VMvH9iczeRYesI8jMWMZb25dVs8LwvtqgbMNEvqPbYtY0gucR4d1rRq5wG6m7Tfw+rYYGpTirRiQ5vIdDed4+t10XY/g3s6ANT36hD3zqR71Jh3JE+0N9XMGrVKY7qly1Gvwyhl77mhthDRoxjQAxg6AACdzJ3UHa/tL7HDd0/wBSqC1g3DSLu8x8vFXaz2y7NamxuZ52jYeJiPNeXdoeNnE13VD7o7rG8m7Hw/ZbtYk9s4+ucnXzTDc89hCc58+uqVjZ2npMHkPJTbLTbOl/kZyyT4CPUqU3tMjYO1AJDiQfvHmkawHkdfesYaJJnZuo1vCcQTbXeH2MlkAz0tA3tbZIyQdAYm2V3MujK0/4wSbKGocmcgluUQIuM2aCAeWl+hKkme7miQff+yMoIMxa8wBt4qrxB/cY3TUxtqYKRs9oVnCsv4KEBXMOyyQT5E1zfW6mAso3myAgcAoXqWoVC8oCFyYGE6J5WtgsF7NoqOFz7spBTGDyC+u/RRlqnr1JKhTBIQllCA9p/hzwEYHDfzFQf16w7oP2WbeB3U+M4qXElR8W4sXusYGgG0BZTq0n6/rC6MrJ6iWE37q3/Mc0CsqBqkaXQMQVJVpCv6/fmnh/ros323rVStq9Z5foUjWy4dOijz7zHOyhNX1v8Ux1Sf13Hw1QGb2pxsUssjvG8kbXsdrx8FxNDFOYZB+NwbaHyAsVsdrcQDUDdcoi0G/vGf8A4/NYIcL/AFGm4JI6yBKRO67O9tqoAZGcXGRxl0an2bie8ANjfxW67tTmEgeVxECSvKg+/K+2moPi0BdDw3tHbLVc5pOlRpMX2qAa28+fNWx8l6TuErsKHbMtJAbIIm4BaY0JDgRbnCmbUdUsNZsN76kzeSbyVh8OgvDg9pbs4ZXdbwY1g3UvFe1lPCsy0ofUcD3gWmPCJA8flZauTOlPt/xr2bBhWOkzNUjd2keA0/0uFz+vl+SMTiHVHlzrklRqNu25NJWu+vz2+qnpj5a7EAG8cybqswejbbVWGnblFjYxMwDtM6pNJGXMe9cCPtTJAaPvRboicwiZ1MHWS3Wd9LBNYJtroINjJJJyn7tteqQGY+17tjYxeA07NghIFqNzd0bkmHahogiTzN/nzWfi3AvdGkwPBXXVgGkyScsEO3cdxyHz1Wc0IBWNV+kxVqDVZlIz3PUL3IcVE8pka8qElPcVa4Xw41XgfZGp6JBPwbhoP9R9mjTqUuNxGY/RXuJYsABjLNFv3WPUclo0RSJSiEwQBCIQgPUgcwPrzSGnHqVVw9WDPxVvOt0REfQsY/bdNlKfXTz9aqMj11SCUOv6CU1fXP8AQqs+p/r1qk9tP7ICyK3oW8yECrz+Vj57qrn6/OT5wq+OxeVjiDcAgHlNh5XQHL8WxRqVXEgamL85i/gR8lViDbaPG8R4lNebm9viNvhtdJPrn4HbRIHg+h4aR5XKUb/UfCSNtUWi+ugHhO/Tkmj5/PaPEoI90dL8tNttgL3ST8LHmNTEjbeAmj1Gu+2/UpQ7f5jXaTHnEoBhaPl4jS2m5ISx6NwfMcpTj05bae7EQfAyeqad/wAtCAR8BIQCt/eD0Fr85myc4bH584EwRqbBNFvPSbjUgnoPmkzWjS2h5EA25ExqgJC6+kx9k+IgSLnXpulzje8RLXazduo2Ei36WYZ0jciDzJAhp8IulBuI0dIAdBgSScvzv1QEONdADbkzmcTzLQq7QlrVMzp8B5AQPonMagJqbU9xSAJCgELlC8p73JiAdh6Be4NaJJXSV6jKFMUma/bI58vJNwWFGGpZnf3HgEdB+Wqyq1QkykZlQzdQOKc9yYmREJYTSkYQiUJk7/DvV1p6+vXyWdQO9/X1VxpWqaQevX5JjneKaXevW6ikpA17/H14JrgN/rqh1P1z/dMgnX9fRQCuq8vIxB8uiy+OYiGRz/IdepC1Qw/7t8eXiuc7RVSXAcrc/WyAyS71v08dET6HnqE3165Ia6df32+KQPn4fLUfBE+v38kgPrw+uiB09a/NBHl36X84vyFkhPx+ewHj4JvrpqPMBE+j+XLRBnZr/prqdtzdGbf6aTY3G4EeCQ6xuLRod4E8rpS6RztrEGALz0v8kAoPkJEnUam5HPSyPlp1bJB1/FBSZryNeY8RcjYeCM23jpcRcabEoBSY/Q3EQDqNzGidUe4Bx0iI3gOkgDYalMmPC/UaCw6312sosSIAb4kidDJQSJgU9NqiaFOEAspjilJTUwbC1+D8OABrP0HujmVV4Xw81X/hF3FX+JY6YaLNbYBLsIcbjXVHST/rZUXlOqPUJKAREoAlNKAWUSkzJsoBfWyE3MkQHoFHby+qvN3QhaCMH15lRzIv6uhCRnltvXVV3G/wQhASPYMwsNFyHHv77vH8ghCQZtT3vh+SBv4D8kISBzNPMfmkO3mhCYPpe8PEJlP18EIQCt08vzCc/wB0H8R+AFkIQRJ907nNJ53UlMd9vV1//JCEBA06Jlf3yhCAcxSjVCEAjtUxCEw38EIwxi06/NZ9TVIhENXq7qMoQkR7hZRIQgGoSIQAEIQkH//Z"/>
          <p:cNvSpPr>
            <a:spLocks noChangeAspect="1" noChangeArrowheads="1"/>
          </p:cNvSpPr>
          <p:nvPr/>
        </p:nvSpPr>
        <p:spPr bwMode="auto">
          <a:xfrm>
            <a:off x="2667000"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35177" name="AutoShape 9" descr="data:image/jpeg;base64,/9j/4AAQSkZJRgABAQAAAQABAAD/2wCEAAkGBhQSERUUEhQVFRUUFhQXFRcVFRcXFxgVFhUYFRUYGBgYHCYeFxklGhQXIC8gIycpLCwsFx4xNTAqNSYrLCkBCQoKDgwOGg8PGikkHBwsLCksKSwsLCwpLCksLCwsKSksLCwpLCwsKSwsKSksLCkpLCwpKSksLCwpLCksLCwpKf/AABEIAMIBAwMBIgACEQEDEQH/xAAcAAABBQEBAQAAAAAAAAAAAAAAAQIDBAUGBwj/xAA/EAABAwIEAwUFBgYCAQUBAAABAAIRAyEEEjFBBVFhBiJxgfATMpGhsUJSYsHR4QcUIzNy8UOCkiRTorPCFf/EABkBAAMBAQEAAAAAAAAAAAAAAAABAwIEBf/EACARAQEAAgIDAQEBAQAAAAAAAAABAhESMQMhQVFhIgT/2gAMAwEAAhEDEQA/APcUIQgBCEIAQhCAEJEqAEITXOhAK58CSs3F406aevqjE4sk29dFSe66rjj+p5ZFqiRfz9bLnu0NUU2S3UgmwkwLCPMg+RWnxHiTaTST1IExbmTsFyPGOL+2cDBgsJaQ6JOUZS07kh74n7p0gKluozjN1ScRMEsMHfukZTBjQWzADW4CjaCCPeZsAe82Q1widgCJJ8FJUqXNwfeyh7Zb3Xsa24+yHgnW5KbGX7zROrDmaQa0XB3dM9AscldGjTMBmi+anYwGyCW+LrNQak2kOiRDrOsyDB3Pu38U1rMx0DjzpmCD3w8x+EDLPPySudmkSHS33XiD3gMrZ65ST4p7GiPGUESWEzAcMzfcHT3RbzHVNqNNyG2g3pm8d12nMuI+SWpUAmHOZZ57wzNjukk9ALR06ofTuTlmM8GmZMwGi27iCjZaRPffKHCbiHt+174+A28eSH0QZOXZ0Gm7Y3nqTe/LzSvqX97UkQ8SYDLjN4xJnZIKfNs+6ZputMHb7o1+SNjRM1/e+1YPE3yWAN/j4paTJ+y19qYlrom+Ykcm289FHngf3CLNMVGzAB7zieZF46p/s7e41xv7hv3HZmCOdwYSMOqRNqjbPM63c6G+fIJ4cCYL7ZoII2y3ExqTclI6xImo0kuaJ73eID56xsm+3bu8BslxJbcMLbweZcJlZtNUqN9oIbBe9rWEtsBmjToGzHiOa7Lg/BGUKTWNEQFzvZLAmrVD3NAABfbS4DWNjaGtA812ziurwz1tzeW+9IRTSwE6UhV0TSmuEhDlG56Zl9khN9shBaejoQheS7whCEAIQhACEIQCErKxmMkkD9Vb4hXLQANXEgeQJ/Jcy5xZroN/HxVMJGctrrqg1P7aXUVWsQDlyzeC4w3pJvb1ZRNxAN5v+ycWE+uSvpFx/a7slj6tEvp5H5jLmsdLy3mIEEdAZsuUY7KSHAiAWnKbNB7lTW4nM0DfvRzXrNGo+kZYbG5abtPWNj1Eeah4nwTC44jO32Ve2V7YDiRcQdKgnY3HRZzx2pjlp55TxhMwRJk3j3oD5I0OUMsObpVqnXGaYIMgWMG9YwORJDszjsAk452RxODuQKtIQA4TlDQXGHbskuJJNjAErCGLgXJHdMyJ0pw52mstAaOqhZYrLK3MPfLIa+PZkn3SQ0vOb/DM0xzJGqWi+YBdJ7tqg7wJa4udP3oIteAFQZjIuQJB2uMzYe0dcofmIFmnmpaFawbOZuh3IDQ6m9w3LzmAnkLJbPSxSbEDvM9zunvNk03Qwde7JPVMLMwnKDIjNTdHvMlzo20gFJRr8paTHdF25jRJyAbNaRJPikZBIIALe4QWmJAYXtcRs25AHNPkNHPqzEusQDleNniA3p3hPj4pjWEkHLuL0ybnKQTH3RaBzshmIAA794pn+qBMk3JP3iCQBNvgm1KUD3TAD703TYOmAPvOBvyIT2zoNqwB39mf3BcAOuSeZkQnOYe84sByip7h5mPNxB8roe8yRIJzOEOG+UPa0HwkzzBSZL+6OjmEQS8S5w6Rv4hPY0c10OsXthzRGtmNzFonpqVWxVcZIc7MHM0yi7g7+kBf3bgf9lKa2hLngGCJE9xoggT97nyVDGVQ99Ng70FrquURDWH+mwcgC/zgLJuw7KYcMo5oLS4gXM+6IPxN1rF6gpM9nSYzkB8Sml67sf8AM05LN3ax7VRurKB71E6otci4rDqqiqVlCaigfVS5DSf+YQqJd1QjkensiEIXnOoIQhACEIQAhCEBh9r8UaVAVB9h7Z8DIK4fiX8QmRZhJvM2jTTn/pen4rCtqMcx7Q5rhBB0IXD4nsWzDVPaNoiswkQdajCTbunu1B1ADtBB1ThuYw3a0kh1Sm5rTo5odAGup1sumwPEM7M7CHtGt+8OYI3j1zWlYjmCNx5QQfoVz2N7MZHGphHeyfu2e47oPuH5X0C1j5NC4bblLFBw8Y6RsmV6QI0kdRt6j5LnaXHRmyV2+xrDeDDpm/KNLgxB8xsU8WREwQdCLyInT181fHOVG4WLuH4y+mYP9RmkOPe8nHXwd8VncU7FYbFhz8M72FXUty92ds9P7J/E23irLnggEeV/NV7AgzBBmR3SCeRGnlqtXHfRSvNuO8Dr4MkVqZY0hzQ+mS6mQ4d4AjmBeYI5Kh//AEnGYhxOYy3u96WkSNmtykgDWSvaqfEQ9pp4hoqNIgktBkfibEO8oPRcj2i/hbTqg1ME4NNyGOcchdlhuV+rYj3T8QpZeNuZ/rj2cVEzmkDMYcIOQPBGm78xhoV6lioguGhIsbF7HQG21gG4FhPVc1xPB1cO806zS1zS45agg5REEEWdJ0gmEUMVEhxc0EPYdxcAvaDsTYk7WKjZYpK6mk+wh0xlu7vf23RUJ6lpy9EoaI0NmvEsN4DpDR+N7ZB6t+OVSxpM6PnNIaQAczMnswPssBufLZW8NjpcJu4uZr3Z7hbUJ5MEeMgbrO2l6s/W+Y5ni4i+UPaxp55TrsflBFxDd6YHszAOXvtDR90Cb7wQmNxWkE+4x0xEtLix7+TZHq6Y6NNIG1oZQd3R0BBnmQTuE9gmJr92Wkk5arhJt7wLD/g35i/NO4RQbUxQ7rpJaC7YvF3z4NyBVsVXgHPcDOC0faLnAsYOTAHR1zBavYak4vc985gHPcSbF9Q5gQNrEfFaw91jLp1uLfLlXJukqPkz1TIXTyS4nPN1FnKVzkxxS2NI3vVdz1I8qtUqI5DRfaIVbMhPkWnuaEIXIsEIQgBCa94Akrle0/an2bSGmPzWpjtm5aa/FO0lGgO+7yC5nF/xcwzfdY93wAXmXG+I1Kri5xMclhOWL76an9fQXZ3t1h8ZIp5g4ahwUvH8aQxwHL15rwzspxk4bEAzZ1j+S9cr4sVqcgzZUxwnFi5XkjpcQzAPBtUBJHJ47tURteHf904VpNt1kYHAB5NF73Ma52dj2GHMqAEA8iCJBB1tyClxhq4NwGLaMhIDMQwf0zyDxrTd8lPW5tberpbx2BZWblqNkfBw/wASLhc/XwdfDf2ya1LdpAzAdQB3vEfLVbvtpAIIIOhFwfNN9rGqJbDrJ4ZxgPJLHTzYSP15+QWrSrtfpY8is3H8Ip1DmHcqa5m7nTvN38dVmsxtSiQ3ECxMNqN0PK/yiyvj5EssNumLo16evXNPoYstMtJB6b/5A2d6usulxMQJ7zTod/3/AGKuNAdcEGfp1XRMpUrNdtDGOoYun7PF02kbOIOUHmHa0z5x1K8+7R/wsq0SXYUuqMg9z/kDT70bPB6Qei7IOj1z/Ox+HRS4XHOp+6Rl+4fd/wCsXaf8bdErjKW9dPFw4gkOaCftNALHTl9mGRsBAnqtHB4gGBJJJYO/aTlIqEn7LBA6yAV6pxfs3hOIjvtyVos4QKluulVvT6LzvtB2KxODzEn2lGH9+CWxIIDo7wcT5SAZXPl4/wAVxz/VVlcENJmC1jhG4a+JcNhIkA9fvBSPq7ggx7VxJnU2L3DcCQQOUcr53ul0giXAEjvAlgD2t5RF48R4PqYo3ILXu75vqXVBMu6DUN5eYUVDsW4GWZSS40wwTJLwCC922gMD8Mrs+yTMuHc8TD3HLm1yjuj6SuCdiO9maHBtIQDPeNUjJJ5DuxHTxXpGFomnQps5NEnmd/mqYevbN9pQRrO6M+yg9pG/gEe1k+WyeyPc+6ZUfZI96r1HfNPY0ZVeq1WoAnvqQqlV90bI7MhRShPZPfkLmqPbRjjotRnHKZEypca1topr3wJKyqvaak3dVK/aBrxYj4rWONpZZaJxri0AiV5zxlzqr52C3ON4gmYKdwjs+arJnVH/AEZcJJC8OPK7rg8dgnGwWS/AOB0K9fb2Fcd/kmO7ClpzG/koY+SfVssfx43isK9tyCF338O+I1K59iAXEanYDmTsFrO7HPxVX2bW5WN995FgOQ5u6LveCcCo4Ol7Oi0NGrj9px5uO5V9z4lq/SYbgTKdNw1c4XduDqI5QYPks+hxQOa5lSHAEse1wDhYw4QdRY/JaWPx4Y1zibNaXHwaJP0Xm3ZfiDnVK+cDd5IMjOTDuo7zh8TyK1jPlK38XeJdnH0SamAMsMl2GqHu9fZPPu/4n47Kng+MCsSxs06jTDqbxle3xBXQnF5W37u8EGengsbjGFo4mC6c7fcqsOWqzkJ+0PwnyjVby8cvQmdiZwix1UVUggggEGxGqxn8Qq0LYj+pT/8AfYNNh7Vv2T105Eq+3EhwlpBB0IMgrnssWl2z6/CjTJdQJ1n2bjbnY2+B6JmA4zBgkseIDmu8p9eHNaDqiq4nCsqDvC94daR4H8tE5lYVjZw/FWus7uk7zba/09a3fZgixmRrePWvxXCup1aGhz0+YsWi+o+mqv4HtAdjI5cpNxc2XRj5J9Syw/HTVqfr8+dlcwnHXN7tQe0bodC8eejx4weqyaHEWusXCY0572ny2+ilc2dP2/2q+qn0q8a7C4fEA1cI/wBi/ve7OSXCDLdabiLTHkvOuJcGrYZ4ZUphpGQBw+6w/YOj3OkX8dLr0pj3NMtJB0kRpyPMdDKocexBrUsrgCNxFjPQ+6fl4LNwmXfZzKzp57wemKlak1rC0VH59bGmyTfmSRMnqvQcXWvv0XMdl+Hhtdz7gU25WtOgzGTHwW5Uqyeq57OPpWXftNnvfVSt8uaqtqJalXksmlqVFVfUTKlVQPqoAr1FWc+9kypWuojUTJOXpFX9ohMNXilapTqn2ZESn0eJVhfNHQFWa/ZHEi5MymHs3iFzzO/VeK5Vx2elc3WGOK1AYH1Vl3Aqw3VY8FeNSs86dxbPDMaaghy1+H9rm4Uhr/dnXl4rkqOFezRR4rglSrqUW8uy1rp623t9hcoPtWf+QWvw7iIxDc7R3Do4/a8OnVea9iv4QtDhXxlwLspHfkX9Pw/HkvUH1g0QIAC3Mbb2xbEhIaLWVDEYxQ4nGLNrYldGOOu097Z/a/iWTDPvBdDQY0mT9AR5rL7O4JuGw7X1L1MS8OMWPsQ6RG4DiZ1FgFNxLDjEV6bHGKVMOq1jNhTFiCOsFo8VFicd7VxrvhgaYa2LhjRYRtAt5dUd3Z/xf7TYqkQ1tIi4ks90hoFhA5/kVy3883MIMjbw6rB7U8bNJw0NWp/UcHT3KetNliO8QAegjqq3Bu0bXd13dcdjcEn7p5+PxVMbr0xZv27GtxZpgtZk7sQJMjQ5pJmeWiy6fCySamEc2mftUzPsnETOt6bvl1ATqjgd9r9CdB5D81XolzT3SR9ZnXxTs3Cl1U2D4g19TJUDqVVurHan/E7jrurtQjZT4jh9PEsAqMtcjKQHMJ3Y7bw0PJY+Kw1fC+/NaiPtj32D8beXX6aLnyw0tM9rL3ws7EYBpMt7rtZGhPUBWaeJbUEsIcOijqH91jptS/nHUyA8OiwBB/OL7m62uH8bmLyPHQCAdehWe4yDN+n+1nVsFlM0zB2BJ5/PwKpjnYxcdu4FcO0I+frn8FUxI15X1+Onn8lzOE4wQ6Lh072+PyvH6rY/nM3TYHToCBsV04+SVG46JAaHQIzE/K3l4KDP5oxNTQfmqxqqGd3VMfUXBUgKF9fVV61ZVqldYaT1cRbVVqlZROeoy5APc9ML0w1FA+qmScP8UKEPQgPcMHxxlanaFFUx7YI3Xm2H42aZ7pWpQ4/N1jLx8ffxTHycicd4nWpuPd7pWTR4u9xutniPFG1qcRdcs0HOGtBJJgAXJJ0A5rlynyLx1TcO5zQW3JsALknku87KdlvZNFSvBqahuoZ483fRJ2O7L/y1MVK96pGmzAdhzdzK2cVjVXw+LL6j5fJPiXEYmFm18VKgxGKVCtiPRXZqYoa2mq4hZ2JxXX15plfEevysq9KqAHVXiW0hmj7ztGNHi75ArFu29aV+KVshbRBGeo6m+sQBIa3+1T8u88zu5R8X4ixrHOd7lMB7+Th9hg5ZnX8AVC0EMfWefaOqXdP3i4nK07/pYarje3vGCSKAIsc9UDQvOjbbAW+PNaYctxHHvrVX1HmXPJcZ66fCVXAR6/JWKDJ/1PKFhpt8I4u5gAqSRPdJuRBAgHcDl9F0FLECAWmQdwbz+voLmaNLXYXki7XNa6T1DQQPEwtPhWDLpqSIzMY0tPvvLi90tOkMmwiO595PDO70WWMd3wZ86+uS2ThZ/UKpwbh8NBIul4l2nw2HIbVqtY4iYMzHOADbqqaRYnGOxYk1MO4UqmpH/G//ACA9zxFum65s13Nf7PEMNJ+0+64c2u0IXXVe22EdpXZ5OULuIYKuzJWr0HsOgcSC0zqDEtN9ZWMsVcL8rBcyygerGL4FkMYXH4Z1PYVn99v4ZaDmHw8FWfwTFHTEYF3hVIn4tU+NVU8VQa8XiRodwtDhpmkSQRlNtYF/h8ztdZ2PoVaMCvkBOjqbw9hPIuHunoeanpYwMpuH2iBrAmD81rFmn165JTS9QgymuQCvqBQOenF6hcYSBspEOeAon1wEEe4qEjUlVMRxhjd56D9VjY3i7n2HdbyCA06nGGAkTMIXPiiTdCWw7X26nwuMhYgxSmp11S3bM9NylizmAF55L13sT2LbhwMRWb/WI7oP/GD/APo/JYH8L+xVm4zEN60Wn/7CPp8V3PEOJzYaLGOG2rmlxuOWTXxSgrYqVTfX9DZW3J0xJvtM+uq1WofVvnKjfWUT6/rT15Kdqkhrx6hP4yGtptpgnNTcHuy6mpGk/hBA+Pk3D4iHtdcwRbrNpPjdY/EMT33ETc+c7T8p6lEmyqnj+KexY6q8yGe6PvVTp8NfJeZ165e4ucZc4kk9StztlxLNVFJvuULdC/7Z+NvJc8CjKsz9SNHrbX6LQwrIEm2hnUfakkfAAKrhqe/h1vYiQr9Nu945tvoDAI3JMeAWK3FvC0HPLWU2zUqOY0BsEZ+69gM7DU7DfRd5wXhLSWMZ3qdEENcR/ce4zVqn/J2n4Q0bLm+zGDyj2kD2lUFlMjRlHSs8D8Tppg/hqdF6Lw2kKbAAP3Pr81TCa9p534TjvFmYTDvqP0YNPvPPuM8zJPJocV4Pjsa+tUdUqHM95LnHqT8gOQXUfxC7R/zFf2bDmpUCRb7dQ2c7roAOjeq5B7p/Xqf9aIyp4zSNx/NPGHExYnkbHkBKRjflfWDr9b6KyBYjcZhDtQTBd/2kRfRYaQfyg0m9rOEDfMZ2AI+aa7Dxe7YAd5ESJjT/AErb7Ttc911xOcANB3sbnRNNHQEODS6HEGWue0wPGJPP6pGzMUS0Nh3vCTBPQwfp5Kahxh4GUkkfly8FWxlXO8mQdpAgWt+SYxkpBv4HtBlEOur7uPMF5Hn+gWAKITHUU9hrVO0TBpJ8BH1VOv2hJ91vxM/RZzqKjLUbCzV4rUd9qPAQqr6pOpJ8SghMKQISkY2SiJKsMpwgHAIRKEEkbiF338K+xpx1f2lUf+nokF86PdqGeHPouP7PcDfiq7KNMS55jwG5PQL6JoUKeAwzMNR0aO8d3O+0T1lUxxtZyvxo8T4qAMrYDRYAWsOSwK+OuqGJx8nUqD+Y8R+X7LdupqDGfavVMSqz8Qo3O5x9PnuoKj/X+lPaiZ2I9H6IDrb/AKeW6qZ46JW1EgsnEBsE3ALTflIn4a+So8dhryWk3OnXmmcRxGWk869025k2HTdZnCuJtxLQC+KwAac1s8WaQTo4ged1vDtjNaxnBcPjKZDg2jidW1ZIY86nOBZjj94CDuN153xjgtXC1CyswtIPxnQg6EHmLcl6zT4S4jvA+ZRX4WKlP2OIaalKDkP/ACUSd2E6t5sNj01VMvH9iczeRYesI8jMWMZb25dVs8LwvtqgbMNEvqPbYtY0gucR4d1rRq5wG6m7Tfw+rYYGpTirRiQ5vIdDed4+t10XY/g3s6ANT36hD3zqR71Jh3JE+0N9XMGrVKY7qly1Gvwyhl77mhthDRoxjQAxg6AACdzJ3UHa/tL7HDd0/wBSqC1g3DSLu8x8vFXaz2y7NamxuZ52jYeJiPNeXdoeNnE13VD7o7rG8m7Hw/ZbtYk9s4+ucnXzTDc89hCc58+uqVjZ2npMHkPJTbLTbOl/kZyyT4CPUqU3tMjYO1AJDiQfvHmkawHkdfesYaJJnZuo1vCcQTbXeH2MlkAz0tA3tbZIyQdAYm2V3MujK0/4wSbKGocmcgluUQIuM2aCAeWl+hKkme7miQff+yMoIMxa8wBt4qrxB/cY3TUxtqYKRs9oVnCsv4KEBXMOyyQT5E1zfW6mAso3myAgcAoXqWoVC8oCFyYGE6J5WtgsF7NoqOFz7spBTGDyC+u/RRlqnr1JKhTBIQllCA9p/hzwEYHDfzFQf16w7oP2WbeB3U+M4qXElR8W4sXusYGgG0BZTq0n6/rC6MrJ6iWE37q3/Mc0CsqBqkaXQMQVJVpCv6/fmnh/ros323rVStq9Z5foUjWy4dOijz7zHOyhNX1v8Ux1Sf13Hw1QGb2pxsUssjvG8kbXsdrx8FxNDFOYZB+NwbaHyAsVsdrcQDUDdcoi0G/vGf8A4/NYIcL/AFGm4JI6yBKRO67O9tqoAZGcXGRxl0an2bie8ANjfxW67tTmEgeVxECSvKg+/K+2moPi0BdDw3tHbLVc5pOlRpMX2qAa28+fNWx8l6TuErsKHbMtJAbIIm4BaY0JDgRbnCmbUdUsNZsN76kzeSbyVh8OgvDg9pbs4ZXdbwY1g3UvFe1lPCsy0ofUcD3gWmPCJA8flZauTOlPt/xr2bBhWOkzNUjd2keA0/0uFz+vl+SMTiHVHlzrklRqNu25NJWu+vz2+qnpj5a7EAG8cybqswejbbVWGnblFjYxMwDtM6pNJGXMe9cCPtTJAaPvRboicwiZ1MHWS3Wd9LBNYJtroINjJJJyn7tteqQGY+17tjYxeA07NghIFqNzd0bkmHahogiTzN/nzWfi3AvdGkwPBXXVgGkyScsEO3cdxyHz1Wc0IBWNV+kxVqDVZlIz3PUL3IcVE8pka8qElPcVa4Xw41XgfZGp6JBPwbhoP9R9mjTqUuNxGY/RXuJYsABjLNFv3WPUclo0RSJSiEwQBCIQgPUgcwPrzSGnHqVVw9WDPxVvOt0REfQsY/bdNlKfXTz9aqMj11SCUOv6CU1fXP8AQqs+p/r1qk9tP7ICyK3oW8yECrz+Vj57qrn6/OT5wq+OxeVjiDcAgHlNh5XQHL8WxRqVXEgamL85i/gR8lViDbaPG8R4lNebm9viNvhtdJPrn4HbRIHg+h4aR5XKUb/UfCSNtUWi+ugHhO/Tkmj5/PaPEoI90dL8tNttgL3ST8LHmNTEjbeAmj1Gu+2/UpQ7f5jXaTHnEoBhaPl4jS2m5ISx6NwfMcpTj05bae7EQfAyeqad/wAtCAR8BIQCt/eD0Fr85myc4bH584EwRqbBNFvPSbjUgnoPmkzWjS2h5EA25ExqgJC6+kx9k+IgSLnXpulzje8RLXazduo2Ei36WYZ0jciDzJAhp8IulBuI0dIAdBgSScvzv1QEONdADbkzmcTzLQq7QlrVMzp8B5AQPonMagJqbU9xSAJCgELlC8p73JiAdh6Be4NaJJXSV6jKFMUma/bI58vJNwWFGGpZnf3HgEdB+Wqyq1QkykZlQzdQOKc9yYmREJYTSkYQiUJk7/DvV1p6+vXyWdQO9/X1VxpWqaQevX5JjneKaXevW6ikpA17/H14JrgN/rqh1P1z/dMgnX9fRQCuq8vIxB8uiy+OYiGRz/IdepC1Qw/7t8eXiuc7RVSXAcrc/WyAyS71v08dET6HnqE3165Ia6df32+KQPn4fLUfBE+v38kgPrw+uiB09a/NBHl36X84vyFkhPx+ewHj4JvrpqPMBE+j+XLRBnZr/prqdtzdGbf6aTY3G4EeCQ6xuLRod4E8rpS6RztrEGALz0v8kAoPkJEnUam5HPSyPlp1bJB1/FBSZryNeY8RcjYeCM23jpcRcabEoBSY/Q3EQDqNzGidUe4Bx0iI3gOkgDYalMmPC/UaCw6312sosSIAb4kidDJQSJgU9NqiaFOEAspjilJTUwbC1+D8OABrP0HujmVV4Xw81X/hF3FX+JY6YaLNbYBLsIcbjXVHST/rZUXlOqPUJKAREoAlNKAWUSkzJsoBfWyE3MkQHoFHby+qvN3QhaCMH15lRzIv6uhCRnltvXVV3G/wQhASPYMwsNFyHHv77vH8ghCQZtT3vh+SBv4D8kISBzNPMfmkO3mhCYPpe8PEJlP18EIQCt08vzCc/wB0H8R+AFkIQRJ907nNJ53UlMd9vV1//JCEBA06Jlf3yhCAcxSjVCEAjtUxCEw38EIwxi06/NZ9TVIhENXq7qMoQkR7hZRIQgGoSIQAEIQkH//Z"/>
          <p:cNvSpPr>
            <a:spLocks noChangeAspect="1" noChangeArrowheads="1"/>
          </p:cNvSpPr>
          <p:nvPr/>
        </p:nvSpPr>
        <p:spPr bwMode="auto">
          <a:xfrm>
            <a:off x="2667000"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4" name="Title 1"/>
          <p:cNvSpPr>
            <a:spLocks noGrp="1"/>
          </p:cNvSpPr>
          <p:nvPr>
            <p:ph type="title"/>
          </p:nvPr>
        </p:nvSpPr>
        <p:spPr>
          <a:xfrm>
            <a:off x="275185" y="574029"/>
            <a:ext cx="10515600" cy="1020764"/>
          </a:xfrm>
        </p:spPr>
        <p:txBody>
          <a:bodyPr>
            <a:noAutofit/>
          </a:bodyPr>
          <a:lstStyle/>
          <a:p>
            <a:r>
              <a:rPr lang="en-US" dirty="0"/>
              <a:t>Systemic Approach: Select Focus Facilities</a:t>
            </a:r>
          </a:p>
        </p:txBody>
      </p:sp>
      <p:sp>
        <p:nvSpPr>
          <p:cNvPr id="15" name="Content Placeholder 2"/>
          <p:cNvSpPr>
            <a:spLocks noGrp="1"/>
          </p:cNvSpPr>
          <p:nvPr>
            <p:ph idx="1"/>
          </p:nvPr>
        </p:nvSpPr>
        <p:spPr>
          <a:xfrm>
            <a:off x="366625" y="1825625"/>
            <a:ext cx="5444240" cy="4269167"/>
          </a:xfrm>
        </p:spPr>
        <p:txBody>
          <a:bodyPr>
            <a:normAutofit/>
          </a:bodyPr>
          <a:lstStyle/>
          <a:p>
            <a:pPr marL="0" indent="0">
              <a:buNone/>
            </a:pPr>
            <a:r>
              <a:rPr lang="en-US" dirty="0"/>
              <a:t>What does “focus facility” mean?</a:t>
            </a:r>
          </a:p>
          <a:p>
            <a:pPr marL="0" lvl="1" indent="0">
              <a:buNone/>
            </a:pPr>
            <a:r>
              <a:rPr lang="en-US" dirty="0"/>
              <a:t>A facility type where the focus crash type most frequently occurs:</a:t>
            </a:r>
          </a:p>
          <a:p>
            <a:pPr marL="511175" lvl="2" indent="-342900">
              <a:buFont typeface="Arial" panose="020B0604020202020204" pitchFamily="34" charset="0"/>
              <a:buChar char="►"/>
            </a:pPr>
            <a:r>
              <a:rPr lang="en-US" dirty="0"/>
              <a:t>Rural, two-lane highways.</a:t>
            </a:r>
          </a:p>
          <a:p>
            <a:pPr marL="511175" lvl="2" indent="-342900">
              <a:buFont typeface="Arial" panose="020B0604020202020204" pitchFamily="34" charset="0"/>
              <a:buChar char="►"/>
            </a:pPr>
            <a:r>
              <a:rPr lang="en-US" dirty="0"/>
              <a:t>Urban, signalized intersections.</a:t>
            </a:r>
          </a:p>
          <a:p>
            <a:pPr marL="511175" lvl="2" indent="-342900">
              <a:buFont typeface="Arial" panose="020B0604020202020204" pitchFamily="34" charset="0"/>
              <a:buChar char="►"/>
            </a:pPr>
            <a:r>
              <a:rPr lang="en-US" dirty="0"/>
              <a:t>Horizontal curves.</a:t>
            </a:r>
          </a:p>
          <a:p>
            <a:pPr marL="511175" lvl="2" indent="-342900">
              <a:buFont typeface="Arial" panose="020B0604020202020204" pitchFamily="34" charset="0"/>
              <a:buChar char="►"/>
            </a:pPr>
            <a:r>
              <a:rPr lang="en-US" dirty="0"/>
              <a:t>Rural, thru-stop intersections.</a:t>
            </a:r>
          </a:p>
        </p:txBody>
      </p:sp>
      <p:sp>
        <p:nvSpPr>
          <p:cNvPr id="8" name="Text Box 5">
            <a:extLst>
              <a:ext uri="{FF2B5EF4-FFF2-40B4-BE49-F238E27FC236}">
                <a16:creationId xmlns:a16="http://schemas.microsoft.com/office/drawing/2014/main" id="{CD263AD0-58D3-444D-A6AD-B31B1FFADF63}"/>
              </a:ext>
            </a:extLst>
          </p:cNvPr>
          <p:cNvSpPr txBox="1">
            <a:spLocks noChangeArrowheads="1"/>
          </p:cNvSpPr>
          <p:nvPr/>
        </p:nvSpPr>
        <p:spPr bwMode="auto">
          <a:xfrm>
            <a:off x="9254502" y="5863960"/>
            <a:ext cx="19559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 Modified by FHWA.</a:t>
            </a:r>
            <a:r>
              <a:rPr lang="en-US" altLang="en-US" sz="800" i="1" baseline="30000" dirty="0">
                <a:latin typeface="Arial" panose="020B0604020202020204" pitchFamily="34" charset="0"/>
                <a:cs typeface="Arial" panose="020B0604020202020204" pitchFamily="34" charset="0"/>
              </a:rPr>
              <a:t>(5)</a:t>
            </a:r>
          </a:p>
        </p:txBody>
      </p:sp>
      <p:sp>
        <p:nvSpPr>
          <p:cNvPr id="2" name="Slide Number Placeholder 1">
            <a:extLst>
              <a:ext uri="{FF2B5EF4-FFF2-40B4-BE49-F238E27FC236}">
                <a16:creationId xmlns:a16="http://schemas.microsoft.com/office/drawing/2014/main" id="{0C9F9C0A-B7F7-4032-A8C9-61436C414BA3}"/>
              </a:ext>
            </a:extLst>
          </p:cNvPr>
          <p:cNvSpPr>
            <a:spLocks noGrp="1"/>
          </p:cNvSpPr>
          <p:nvPr>
            <p:ph type="sldNum" sz="quarter" idx="4"/>
          </p:nvPr>
        </p:nvSpPr>
        <p:spPr/>
        <p:txBody>
          <a:bodyPr/>
          <a:lstStyle/>
          <a:p>
            <a:fld id="{29691912-3321-4F2D-A980-9CA5FE309265}" type="slidenum">
              <a:rPr lang="en-US" smtClean="0"/>
              <a:t>16</a:t>
            </a:fld>
            <a:endParaRPr lang="en-US"/>
          </a:p>
        </p:txBody>
      </p:sp>
    </p:spTree>
    <p:extLst>
      <p:ext uri="{BB962C8B-B14F-4D97-AF65-F5344CB8AC3E}">
        <p14:creationId xmlns:p14="http://schemas.microsoft.com/office/powerpoint/2010/main" val="3151488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11786-BC45-4ED3-8898-400FC68269EE}"/>
              </a:ext>
            </a:extLst>
          </p:cNvPr>
          <p:cNvSpPr>
            <a:spLocks noGrp="1"/>
          </p:cNvSpPr>
          <p:nvPr>
            <p:ph type="title"/>
          </p:nvPr>
        </p:nvSpPr>
        <p:spPr>
          <a:xfrm>
            <a:off x="838200" y="528702"/>
            <a:ext cx="10515600" cy="1020764"/>
          </a:xfrm>
        </p:spPr>
        <p:txBody>
          <a:bodyPr/>
          <a:lstStyle/>
          <a:p>
            <a:r>
              <a:rPr lang="en-US" dirty="0"/>
              <a:t>FHWA </a:t>
            </a:r>
            <a:r>
              <a:rPr lang="en-US" dirty="0" err="1"/>
              <a:t>FCFT</a:t>
            </a:r>
            <a:r>
              <a:rPr lang="en-US" dirty="0"/>
              <a:t> Study Objectives</a:t>
            </a:r>
          </a:p>
        </p:txBody>
      </p:sp>
      <p:sp>
        <p:nvSpPr>
          <p:cNvPr id="3" name="Text Placeholder 2">
            <a:extLst>
              <a:ext uri="{FF2B5EF4-FFF2-40B4-BE49-F238E27FC236}">
                <a16:creationId xmlns:a16="http://schemas.microsoft.com/office/drawing/2014/main" id="{3B8573B3-A59A-43FF-8CA2-64255FDE885F}"/>
              </a:ext>
            </a:extLst>
          </p:cNvPr>
          <p:cNvSpPr>
            <a:spLocks noGrp="1"/>
          </p:cNvSpPr>
          <p:nvPr>
            <p:ph idx="1"/>
          </p:nvPr>
        </p:nvSpPr>
        <p:spPr>
          <a:xfrm>
            <a:off x="838200" y="1684403"/>
            <a:ext cx="10515600" cy="4269167"/>
          </a:xfrm>
        </p:spPr>
        <p:txBody>
          <a:bodyPr>
            <a:normAutofit fontScale="92500" lnSpcReduction="10000"/>
          </a:bodyPr>
          <a:lstStyle/>
          <a:p>
            <a:r>
              <a:rPr lang="en-US" dirty="0"/>
              <a:t>Select reliable and applicable data resources, statistical methodologies, analysis procedures, and tools.</a:t>
            </a:r>
          </a:p>
          <a:p>
            <a:r>
              <a:rPr lang="en-US" dirty="0"/>
              <a:t>Conduct data analysis to identify and validate FCFTs and their associated contributing factors.</a:t>
            </a:r>
          </a:p>
          <a:p>
            <a:r>
              <a:rPr lang="en-US" dirty="0"/>
              <a:t>Identify potential low-cost safety strategies that may effectively be used as systemic safety improvements.</a:t>
            </a:r>
          </a:p>
          <a:p>
            <a:r>
              <a:rPr lang="en-US" dirty="0"/>
              <a:t>Develop a technical report and a quick reference guide for identifying focus crash types and contributing factors.</a:t>
            </a:r>
          </a:p>
          <a:p>
            <a:r>
              <a:rPr lang="en-US" dirty="0"/>
              <a:t>Develop a solicitation and evaluation criteria to identify volunteer agencies to implement systemic safety improvements.</a:t>
            </a:r>
          </a:p>
          <a:p>
            <a:endParaRPr lang="en-US" dirty="0">
              <a:solidFill>
                <a:srgbClr val="FF0000"/>
              </a:solidFill>
            </a:endParaRPr>
          </a:p>
        </p:txBody>
      </p:sp>
      <p:pic>
        <p:nvPicPr>
          <p:cNvPr id="4" name="Graphic 3" descr="Graphic icon of a triangle with text, Report, with an icon of a star.">
            <a:extLst>
              <a:ext uri="{FF2B5EF4-FFF2-40B4-BE49-F238E27FC236}">
                <a16:creationId xmlns:a16="http://schemas.microsoft.com/office/drawing/2014/main" id="{D7A48552-8F5C-4AD4-8E78-7846AB8CB7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sp>
        <p:nvSpPr>
          <p:cNvPr id="5" name="Slide Number Placeholder 4">
            <a:extLst>
              <a:ext uri="{FF2B5EF4-FFF2-40B4-BE49-F238E27FC236}">
                <a16:creationId xmlns:a16="http://schemas.microsoft.com/office/drawing/2014/main" id="{27DF3BA5-968B-4787-B0E5-052874026839}"/>
              </a:ext>
            </a:extLst>
          </p:cNvPr>
          <p:cNvSpPr>
            <a:spLocks noGrp="1"/>
          </p:cNvSpPr>
          <p:nvPr>
            <p:ph type="sldNum" sz="quarter" idx="4"/>
          </p:nvPr>
        </p:nvSpPr>
        <p:spPr/>
        <p:txBody>
          <a:bodyPr/>
          <a:lstStyle/>
          <a:p>
            <a:fld id="{29691912-3321-4F2D-A980-9CA5FE309265}" type="slidenum">
              <a:rPr lang="en-US" smtClean="0"/>
              <a:t>17</a:t>
            </a:fld>
            <a:endParaRPr lang="en-US"/>
          </a:p>
        </p:txBody>
      </p:sp>
    </p:spTree>
    <p:extLst>
      <p:ext uri="{BB962C8B-B14F-4D97-AF65-F5344CB8AC3E}">
        <p14:creationId xmlns:p14="http://schemas.microsoft.com/office/powerpoint/2010/main" val="144890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CC89D60F-5D14-4895-94F2-AC6AD431EC7A}"/>
              </a:ext>
            </a:extLst>
          </p:cNvPr>
          <p:cNvSpPr/>
          <p:nvPr/>
        </p:nvSpPr>
        <p:spPr>
          <a:xfrm rot="16200000">
            <a:off x="7489437" y="1832368"/>
            <a:ext cx="1035052" cy="892286"/>
          </a:xfrm>
          <a:prstGeom prst="triangle">
            <a:avLst/>
          </a:prstGeom>
          <a:solidFill>
            <a:srgbClr val="C0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B0967C3B-CD06-44E9-8465-D62044278B24}"/>
              </a:ext>
            </a:extLst>
          </p:cNvPr>
          <p:cNvSpPr/>
          <p:nvPr/>
        </p:nvSpPr>
        <p:spPr>
          <a:xfrm rot="16200000">
            <a:off x="7489437" y="3735333"/>
            <a:ext cx="1035052" cy="892286"/>
          </a:xfrm>
          <a:prstGeom prst="triangle">
            <a:avLst/>
          </a:prstGeom>
          <a:solidFill>
            <a:srgbClr val="C0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 of the contiguous United States with Highway Safety Information System (HSIS) active States highlighted, which includes California, Washington, Minnesota, Illinois, Ohio, Maine, North Carolina, and the City of Charlotte. Historical HSIS States included Michigan and Utah.">
            <a:extLst>
              <a:ext uri="{FF2B5EF4-FFF2-40B4-BE49-F238E27FC236}">
                <a16:creationId xmlns:a16="http://schemas.microsoft.com/office/drawing/2014/main" id="{A6B09401-07BD-4360-B49C-19E66B475DE6}"/>
              </a:ext>
            </a:extLst>
          </p:cNvPr>
          <p:cNvPicPr>
            <a:picLocks noChangeAspect="1"/>
          </p:cNvPicPr>
          <p:nvPr/>
        </p:nvPicPr>
        <p:blipFill rotWithShape="1">
          <a:blip r:embed="rId2"/>
          <a:srcRect l="34315" r="4877"/>
          <a:stretch/>
        </p:blipFill>
        <p:spPr>
          <a:xfrm>
            <a:off x="8076556" y="3321483"/>
            <a:ext cx="3535365" cy="2336367"/>
          </a:xfrm>
          <a:prstGeom prst="rect">
            <a:avLst/>
          </a:prstGeom>
        </p:spPr>
      </p:pic>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Identifying FCFTs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6587169" cy="4269167"/>
          </a:xfrm>
        </p:spPr>
        <p:txBody>
          <a:bodyPr>
            <a:normAutofit fontScale="85000" lnSpcReduction="10000"/>
          </a:bodyPr>
          <a:lstStyle/>
          <a:p>
            <a:pPr marL="0" indent="0">
              <a:buNone/>
            </a:pPr>
            <a:r>
              <a:rPr lang="en-US" b="1" dirty="0"/>
              <a:t>Data sources:</a:t>
            </a:r>
          </a:p>
          <a:p>
            <a:r>
              <a:rPr lang="en-US" sz="2600" dirty="0"/>
              <a:t>FARS: 2010–2014:</a:t>
            </a:r>
            <a:r>
              <a:rPr lang="en-US" sz="2600" baseline="30000" dirty="0"/>
              <a:t>(6)</a:t>
            </a:r>
            <a:endParaRPr lang="en-US" sz="2600" dirty="0"/>
          </a:p>
          <a:p>
            <a:pPr lvl="1"/>
            <a:r>
              <a:rPr lang="en-US" dirty="0"/>
              <a:t> Accident data file.</a:t>
            </a:r>
          </a:p>
          <a:p>
            <a:pPr lvl="1"/>
            <a:r>
              <a:rPr lang="en-US" dirty="0"/>
              <a:t> Vehicle data file.</a:t>
            </a:r>
          </a:p>
          <a:p>
            <a:pPr lvl="1"/>
            <a:r>
              <a:rPr lang="en-US" dirty="0"/>
              <a:t> Person data file.</a:t>
            </a:r>
          </a:p>
          <a:p>
            <a:r>
              <a:rPr lang="en-US" sz="2600" dirty="0"/>
              <a:t>Highway Safety Information System (HSIS):</a:t>
            </a:r>
            <a:r>
              <a:rPr lang="en-US" sz="2600" baseline="30000" dirty="0"/>
              <a:t>(7)</a:t>
            </a:r>
            <a:r>
              <a:rPr lang="en-US" sz="2600" dirty="0"/>
              <a:t> </a:t>
            </a:r>
            <a:br>
              <a:rPr lang="en-US" sz="2600" dirty="0"/>
            </a:br>
            <a:r>
              <a:rPr lang="en-US" sz="2600" dirty="0"/>
              <a:t>2009–2014 data from Washington, Ohio, California, and Minnesota:</a:t>
            </a:r>
          </a:p>
          <a:p>
            <a:pPr lvl="1"/>
            <a:r>
              <a:rPr lang="en-US" dirty="0"/>
              <a:t> Accident data file.</a:t>
            </a:r>
          </a:p>
          <a:p>
            <a:pPr lvl="1"/>
            <a:r>
              <a:rPr lang="en-US" dirty="0"/>
              <a:t> Roadway data file.</a:t>
            </a:r>
          </a:p>
          <a:p>
            <a:pPr lvl="1"/>
            <a:r>
              <a:rPr lang="en-US" dirty="0"/>
              <a:t> Intersection data file (only needed for California).</a:t>
            </a:r>
          </a:p>
          <a:p>
            <a:pPr lvl="1"/>
            <a:r>
              <a:rPr lang="en-US" dirty="0"/>
              <a:t> Curve data file (only needed for Washington).</a:t>
            </a:r>
          </a:p>
        </p:txBody>
      </p:sp>
      <p:pic>
        <p:nvPicPr>
          <p:cNvPr id="4" name="Graphic 3" descr="Graphic icon of a triangle with text, Report, with an icon of a star.">
            <a:extLst>
              <a:ext uri="{FF2B5EF4-FFF2-40B4-BE49-F238E27FC236}">
                <a16:creationId xmlns:a16="http://schemas.microsoft.com/office/drawing/2014/main" id="{56573C84-8E60-47CF-9BA3-8EED12EE94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pic>
        <p:nvPicPr>
          <p:cNvPr id="7" name="Picture 6" descr="Logo for the National Highway Traffic Safety Administration (NHTSA) with stacked icons of a steering wheel, a person walking, a roadway, and a star.">
            <a:extLst>
              <a:ext uri="{FF2B5EF4-FFF2-40B4-BE49-F238E27FC236}">
                <a16:creationId xmlns:a16="http://schemas.microsoft.com/office/drawing/2014/main" id="{064D2228-1F85-47C6-9DDD-CED727BD2BC8}"/>
              </a:ext>
            </a:extLst>
          </p:cNvPr>
          <p:cNvPicPr>
            <a:picLocks noChangeAspect="1"/>
          </p:cNvPicPr>
          <p:nvPr/>
        </p:nvPicPr>
        <p:blipFill rotWithShape="1">
          <a:blip r:embed="rId5"/>
          <a:srcRect l="19049" t="37236" r="18437" b="40325"/>
          <a:stretch/>
        </p:blipFill>
        <p:spPr>
          <a:xfrm>
            <a:off x="8305371" y="1864052"/>
            <a:ext cx="3077737" cy="892286"/>
          </a:xfrm>
          <a:prstGeom prst="rect">
            <a:avLst/>
          </a:prstGeom>
        </p:spPr>
      </p:pic>
      <p:sp>
        <p:nvSpPr>
          <p:cNvPr id="12" name="Slide Number Placeholder 11">
            <a:extLst>
              <a:ext uri="{FF2B5EF4-FFF2-40B4-BE49-F238E27FC236}">
                <a16:creationId xmlns:a16="http://schemas.microsoft.com/office/drawing/2014/main" id="{AA4490D5-947F-4464-8205-A9054981DAF2}"/>
              </a:ext>
            </a:extLst>
          </p:cNvPr>
          <p:cNvSpPr>
            <a:spLocks noGrp="1"/>
          </p:cNvSpPr>
          <p:nvPr>
            <p:ph type="sldNum" sz="quarter" idx="4"/>
          </p:nvPr>
        </p:nvSpPr>
        <p:spPr/>
        <p:txBody>
          <a:bodyPr/>
          <a:lstStyle/>
          <a:p>
            <a:fld id="{29691912-3321-4F2D-A980-9CA5FE309265}" type="slidenum">
              <a:rPr lang="en-US" smtClean="0"/>
              <a:t>18</a:t>
            </a:fld>
            <a:endParaRPr lang="en-US"/>
          </a:p>
        </p:txBody>
      </p:sp>
      <p:sp>
        <p:nvSpPr>
          <p:cNvPr id="13" name="TextBox 10">
            <a:extLst>
              <a:ext uri="{FF2B5EF4-FFF2-40B4-BE49-F238E27FC236}">
                <a16:creationId xmlns:a16="http://schemas.microsoft.com/office/drawing/2014/main" id="{C66FF078-43FB-4EE8-8BEE-8A78F4C0FE56}"/>
              </a:ext>
            </a:extLst>
          </p:cNvPr>
          <p:cNvSpPr txBox="1"/>
          <p:nvPr/>
        </p:nvSpPr>
        <p:spPr>
          <a:xfrm>
            <a:off x="10653311" y="2747962"/>
            <a:ext cx="1186679" cy="215444"/>
          </a:xfrm>
          <a:prstGeom prst="rect">
            <a:avLst/>
          </a:prstGeom>
          <a:noFill/>
        </p:spPr>
        <p:txBody>
          <a:bodyPr wrap="square" rtlCol="0">
            <a:spAutoFit/>
          </a:bodyPr>
          <a:lstStyle/>
          <a:p>
            <a:pPr marL="0" marR="0" fontAlgn="base">
              <a:spcBef>
                <a:spcPts val="0"/>
              </a:spcBef>
              <a:spcAft>
                <a:spcPts val="0"/>
              </a:spcAft>
            </a:pPr>
            <a:r>
              <a:rPr lang="en-US" sz="800" i="1" kern="1200" dirty="0">
                <a:effectLst/>
                <a:latin typeface="Arial" panose="020B0604020202020204" pitchFamily="34" charset="0"/>
                <a:ea typeface="MS PGothic" panose="020B0600070205080204" pitchFamily="34" charset="-128"/>
                <a:cs typeface="MS PGothic" panose="020B0600070205080204" pitchFamily="34" charset="-128"/>
              </a:rPr>
              <a:t>Source: NHTSA.</a:t>
            </a:r>
            <a:endParaRPr lang="en-US" sz="800" i="1" dirty="0">
              <a:effectLst/>
              <a:latin typeface="Times New Roman" panose="02020603050405020304" pitchFamily="18" charset="0"/>
              <a:ea typeface="Calibri" panose="020F0502020204030204" pitchFamily="34" charset="0"/>
            </a:endParaRPr>
          </a:p>
        </p:txBody>
      </p:sp>
      <p:sp>
        <p:nvSpPr>
          <p:cNvPr id="14" name="TextBox 10">
            <a:extLst>
              <a:ext uri="{FF2B5EF4-FFF2-40B4-BE49-F238E27FC236}">
                <a16:creationId xmlns:a16="http://schemas.microsoft.com/office/drawing/2014/main" id="{C66FF078-43FB-4EE8-8BEE-8A78F4C0FE56}"/>
              </a:ext>
            </a:extLst>
          </p:cNvPr>
          <p:cNvSpPr txBox="1"/>
          <p:nvPr/>
        </p:nvSpPr>
        <p:spPr>
          <a:xfrm>
            <a:off x="10547803" y="5653571"/>
            <a:ext cx="1186679" cy="215444"/>
          </a:xfrm>
          <a:prstGeom prst="rect">
            <a:avLst/>
          </a:prstGeom>
          <a:noFill/>
        </p:spPr>
        <p:txBody>
          <a:bodyPr wrap="square" rtlCol="0">
            <a:spAutoFit/>
          </a:bodyPr>
          <a:lstStyle/>
          <a:p>
            <a:pPr marL="0" marR="0" fontAlgn="base">
              <a:spcBef>
                <a:spcPts val="0"/>
              </a:spcBef>
              <a:spcAft>
                <a:spcPts val="0"/>
              </a:spcAft>
            </a:pPr>
            <a:r>
              <a:rPr lang="en-US" sz="800" i="1" dirty="0">
                <a:latin typeface="Arial" panose="020B0604020202020204" pitchFamily="34" charset="0"/>
                <a:ea typeface="MS PGothic" panose="020B0600070205080204" pitchFamily="34" charset="-128"/>
                <a:cs typeface="MS PGothic" panose="020B0600070205080204" pitchFamily="34" charset="-128"/>
              </a:rPr>
              <a:t>Source:</a:t>
            </a:r>
            <a:r>
              <a:rPr lang="en-US" sz="800" i="1" kern="1200" dirty="0">
                <a:effectLst/>
                <a:latin typeface="Arial" panose="020B0604020202020204" pitchFamily="34" charset="0"/>
                <a:ea typeface="MS PGothic" panose="020B0600070205080204" pitchFamily="34" charset="-128"/>
                <a:cs typeface="MS PGothic" panose="020B0600070205080204" pitchFamily="34" charset="-128"/>
              </a:rPr>
              <a:t> </a:t>
            </a:r>
            <a:r>
              <a:rPr lang="en-US" sz="800" i="1" kern="1200" dirty="0" err="1">
                <a:effectLst/>
                <a:latin typeface="Arial" panose="020B0604020202020204" pitchFamily="34" charset="0"/>
                <a:ea typeface="MS PGothic" panose="020B0600070205080204" pitchFamily="34" charset="-128"/>
                <a:cs typeface="MS PGothic" panose="020B0600070205080204" pitchFamily="34" charset="-128"/>
              </a:rPr>
              <a:t>HSIS</a:t>
            </a:r>
            <a:r>
              <a:rPr lang="en-US" sz="800" i="1" kern="1200" dirty="0">
                <a:effectLst/>
                <a:latin typeface="Arial" panose="020B0604020202020204" pitchFamily="34" charset="0"/>
                <a:ea typeface="MS PGothic" panose="020B0600070205080204" pitchFamily="34" charset="-128"/>
                <a:cs typeface="MS PGothic" panose="020B0600070205080204" pitchFamily="34" charset="-128"/>
              </a:rPr>
              <a:t>.</a:t>
            </a:r>
            <a:r>
              <a:rPr lang="en-US" sz="800" i="1" kern="1200" baseline="30000" dirty="0">
                <a:effectLst/>
                <a:latin typeface="Arial" panose="020B0604020202020204" pitchFamily="34" charset="0"/>
                <a:ea typeface="MS PGothic" panose="020B0600070205080204" pitchFamily="34" charset="-128"/>
                <a:cs typeface="MS PGothic" panose="020B0600070205080204" pitchFamily="34" charset="-128"/>
              </a:rPr>
              <a:t>(7)</a:t>
            </a:r>
            <a:endParaRPr lang="en-US" sz="800" i="1" baseline="30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23193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Identifying FCFTs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690689"/>
            <a:ext cx="10515600" cy="4404104"/>
          </a:xfrm>
        </p:spPr>
        <p:txBody>
          <a:bodyPr>
            <a:normAutofit/>
          </a:bodyPr>
          <a:lstStyle/>
          <a:p>
            <a:pPr marL="0" indent="0">
              <a:buNone/>
            </a:pPr>
            <a:r>
              <a:rPr lang="en-US" dirty="0"/>
              <a:t>Define potential </a:t>
            </a:r>
            <a:r>
              <a:rPr lang="en-US" dirty="0" err="1"/>
              <a:t>FCFTs</a:t>
            </a:r>
            <a:r>
              <a:rPr lang="en-US" dirty="0"/>
              <a:t> by the various combinations of:</a:t>
            </a:r>
          </a:p>
          <a:p>
            <a:endParaRPr lang="en-US" dirty="0"/>
          </a:p>
        </p:txBody>
      </p:sp>
      <p:pic>
        <p:nvPicPr>
          <p:cNvPr id="4" name="Graphic 3" descr="Graphic icon of a triangle with text, Report, with an icon of a star.">
            <a:extLst>
              <a:ext uri="{FF2B5EF4-FFF2-40B4-BE49-F238E27FC236}">
                <a16:creationId xmlns:a16="http://schemas.microsoft.com/office/drawing/2014/main" id="{0B37C8A3-4961-42C9-BA35-074AA142CE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5" name="TextBox 4">
            <a:extLst>
              <a:ext uri="{FF2B5EF4-FFF2-40B4-BE49-F238E27FC236}">
                <a16:creationId xmlns:a16="http://schemas.microsoft.com/office/drawing/2014/main" id="{972FACC3-AD5B-4E68-8C41-4A7B82D9C0DD}"/>
              </a:ext>
            </a:extLst>
          </p:cNvPr>
          <p:cNvSpPr txBox="1"/>
          <p:nvPr/>
        </p:nvSpPr>
        <p:spPr>
          <a:xfrm>
            <a:off x="917544" y="3206951"/>
            <a:ext cx="1818489" cy="369332"/>
          </a:xfrm>
          <a:prstGeom prst="rect">
            <a:avLst/>
          </a:prstGeom>
          <a:noFill/>
        </p:spPr>
        <p:txBody>
          <a:bodyPr wrap="square">
            <a:spAutoFit/>
          </a:bodyPr>
          <a:lstStyle/>
          <a:p>
            <a:pPr algn="ctr"/>
            <a:r>
              <a:rPr lang="en-US" sz="1800" dirty="0"/>
              <a:t>Crash type.</a:t>
            </a:r>
          </a:p>
        </p:txBody>
      </p:sp>
      <p:sp>
        <p:nvSpPr>
          <p:cNvPr id="6" name="TextBox 5">
            <a:extLst>
              <a:ext uri="{FF2B5EF4-FFF2-40B4-BE49-F238E27FC236}">
                <a16:creationId xmlns:a16="http://schemas.microsoft.com/office/drawing/2014/main" id="{95A0A520-1933-4459-AC83-99051FBC39B7}"/>
              </a:ext>
            </a:extLst>
          </p:cNvPr>
          <p:cNvSpPr txBox="1"/>
          <p:nvPr/>
        </p:nvSpPr>
        <p:spPr>
          <a:xfrm>
            <a:off x="3032169" y="3150681"/>
            <a:ext cx="2190004" cy="646331"/>
          </a:xfrm>
          <a:prstGeom prst="rect">
            <a:avLst/>
          </a:prstGeom>
          <a:noFill/>
        </p:spPr>
        <p:txBody>
          <a:bodyPr wrap="square">
            <a:spAutoFit/>
          </a:bodyPr>
          <a:lstStyle/>
          <a:p>
            <a:pPr algn="ctr"/>
            <a:r>
              <a:rPr lang="en-US" sz="1800" dirty="0"/>
              <a:t>Area type </a:t>
            </a:r>
            <a:br>
              <a:rPr lang="en-US" sz="1800" dirty="0"/>
            </a:br>
            <a:r>
              <a:rPr lang="en-US" sz="1800" dirty="0"/>
              <a:t>(rural or urban).</a:t>
            </a:r>
          </a:p>
        </p:txBody>
      </p:sp>
      <p:sp>
        <p:nvSpPr>
          <p:cNvPr id="7" name="TextBox 6">
            <a:extLst>
              <a:ext uri="{FF2B5EF4-FFF2-40B4-BE49-F238E27FC236}">
                <a16:creationId xmlns:a16="http://schemas.microsoft.com/office/drawing/2014/main" id="{33269145-A40E-45FE-AAAE-582D098B8D3E}"/>
              </a:ext>
            </a:extLst>
          </p:cNvPr>
          <p:cNvSpPr txBox="1"/>
          <p:nvPr/>
        </p:nvSpPr>
        <p:spPr>
          <a:xfrm>
            <a:off x="6209932" y="3150681"/>
            <a:ext cx="1818490" cy="369332"/>
          </a:xfrm>
          <a:prstGeom prst="rect">
            <a:avLst/>
          </a:prstGeom>
          <a:noFill/>
        </p:spPr>
        <p:txBody>
          <a:bodyPr wrap="square">
            <a:spAutoFit/>
          </a:bodyPr>
          <a:lstStyle/>
          <a:p>
            <a:pPr algn="ctr"/>
            <a:r>
              <a:rPr lang="en-US" sz="1800" dirty="0"/>
              <a:t>Roadway type.</a:t>
            </a:r>
          </a:p>
        </p:txBody>
      </p:sp>
      <p:sp>
        <p:nvSpPr>
          <p:cNvPr id="8" name="TextBox 7">
            <a:extLst>
              <a:ext uri="{FF2B5EF4-FFF2-40B4-BE49-F238E27FC236}">
                <a16:creationId xmlns:a16="http://schemas.microsoft.com/office/drawing/2014/main" id="{FDD35789-62D2-40F7-9041-328264AA6521}"/>
              </a:ext>
            </a:extLst>
          </p:cNvPr>
          <p:cNvSpPr txBox="1"/>
          <p:nvPr/>
        </p:nvSpPr>
        <p:spPr>
          <a:xfrm>
            <a:off x="8915603" y="3150681"/>
            <a:ext cx="2358853" cy="646331"/>
          </a:xfrm>
          <a:prstGeom prst="rect">
            <a:avLst/>
          </a:prstGeom>
          <a:noFill/>
        </p:spPr>
        <p:txBody>
          <a:bodyPr wrap="square">
            <a:spAutoFit/>
          </a:bodyPr>
          <a:lstStyle/>
          <a:p>
            <a:pPr algn="ctr"/>
            <a:r>
              <a:rPr lang="en-US" sz="1800" dirty="0"/>
              <a:t>Location (intersection or non-intersection).</a:t>
            </a:r>
          </a:p>
        </p:txBody>
      </p:sp>
      <p:sp>
        <p:nvSpPr>
          <p:cNvPr id="9" name="TextBox 8">
            <a:extLst>
              <a:ext uri="{FF2B5EF4-FFF2-40B4-BE49-F238E27FC236}">
                <a16:creationId xmlns:a16="http://schemas.microsoft.com/office/drawing/2014/main" id="{62038DF2-186E-40B9-A8CD-B4B23ED5B78D}"/>
              </a:ext>
            </a:extLst>
          </p:cNvPr>
          <p:cNvSpPr txBox="1"/>
          <p:nvPr/>
        </p:nvSpPr>
        <p:spPr>
          <a:xfrm>
            <a:off x="198842" y="5186681"/>
            <a:ext cx="2921545" cy="646331"/>
          </a:xfrm>
          <a:prstGeom prst="rect">
            <a:avLst/>
          </a:prstGeom>
          <a:noFill/>
        </p:spPr>
        <p:txBody>
          <a:bodyPr wrap="square">
            <a:spAutoFit/>
          </a:bodyPr>
          <a:lstStyle/>
          <a:p>
            <a:pPr algn="ctr"/>
            <a:r>
              <a:rPr lang="en-US" sz="1800" dirty="0"/>
              <a:t>Intersection type (four-leg or T- or Y-intersection).</a:t>
            </a:r>
          </a:p>
        </p:txBody>
      </p:sp>
      <p:sp>
        <p:nvSpPr>
          <p:cNvPr id="10" name="TextBox 9">
            <a:extLst>
              <a:ext uri="{FF2B5EF4-FFF2-40B4-BE49-F238E27FC236}">
                <a16:creationId xmlns:a16="http://schemas.microsoft.com/office/drawing/2014/main" id="{08B5F5DA-7801-48A6-B6EB-C4CFECD78795}"/>
              </a:ext>
            </a:extLst>
          </p:cNvPr>
          <p:cNvSpPr txBox="1"/>
          <p:nvPr/>
        </p:nvSpPr>
        <p:spPr>
          <a:xfrm>
            <a:off x="3173256" y="5186681"/>
            <a:ext cx="3408527" cy="646331"/>
          </a:xfrm>
          <a:prstGeom prst="rect">
            <a:avLst/>
          </a:prstGeom>
          <a:noFill/>
        </p:spPr>
        <p:txBody>
          <a:bodyPr wrap="square">
            <a:spAutoFit/>
          </a:bodyPr>
          <a:lstStyle/>
          <a:p>
            <a:pPr algn="ctr"/>
            <a:r>
              <a:rPr lang="en-US" sz="1800" dirty="0"/>
              <a:t>Type of traffic control </a:t>
            </a:r>
            <a:br>
              <a:rPr lang="en-US" sz="1800" dirty="0"/>
            </a:br>
            <a:r>
              <a:rPr lang="en-US" sz="1800" dirty="0"/>
              <a:t>(stop-controlled or signalized).</a:t>
            </a:r>
          </a:p>
        </p:txBody>
      </p:sp>
      <p:sp>
        <p:nvSpPr>
          <p:cNvPr id="11" name="TextBox 10">
            <a:extLst>
              <a:ext uri="{FF2B5EF4-FFF2-40B4-BE49-F238E27FC236}">
                <a16:creationId xmlns:a16="http://schemas.microsoft.com/office/drawing/2014/main" id="{E539DBB3-CB0A-4A5F-A62C-A3762B75072B}"/>
              </a:ext>
            </a:extLst>
          </p:cNvPr>
          <p:cNvSpPr txBox="1"/>
          <p:nvPr/>
        </p:nvSpPr>
        <p:spPr>
          <a:xfrm>
            <a:off x="6634652" y="5186681"/>
            <a:ext cx="2093264" cy="646331"/>
          </a:xfrm>
          <a:prstGeom prst="rect">
            <a:avLst/>
          </a:prstGeom>
          <a:noFill/>
        </p:spPr>
        <p:txBody>
          <a:bodyPr wrap="square">
            <a:spAutoFit/>
          </a:bodyPr>
          <a:lstStyle/>
          <a:p>
            <a:pPr algn="ctr"/>
            <a:r>
              <a:rPr lang="en-US" sz="1800" dirty="0"/>
              <a:t>Lighting (day versus night).</a:t>
            </a:r>
          </a:p>
        </p:txBody>
      </p:sp>
      <p:sp>
        <p:nvSpPr>
          <p:cNvPr id="12" name="TextBox 11">
            <a:extLst>
              <a:ext uri="{FF2B5EF4-FFF2-40B4-BE49-F238E27FC236}">
                <a16:creationId xmlns:a16="http://schemas.microsoft.com/office/drawing/2014/main" id="{3B4C0EE9-DEB7-4800-B4AC-A5A6A41F33CF}"/>
              </a:ext>
            </a:extLst>
          </p:cNvPr>
          <p:cNvSpPr txBox="1"/>
          <p:nvPr/>
        </p:nvSpPr>
        <p:spPr>
          <a:xfrm>
            <a:off x="8658936" y="5186681"/>
            <a:ext cx="3408527" cy="646331"/>
          </a:xfrm>
          <a:prstGeom prst="rect">
            <a:avLst/>
          </a:prstGeom>
          <a:noFill/>
        </p:spPr>
        <p:txBody>
          <a:bodyPr wrap="square">
            <a:spAutoFit/>
          </a:bodyPr>
          <a:lstStyle/>
          <a:p>
            <a:pPr algn="ctr"/>
            <a:r>
              <a:rPr lang="en-US" sz="1800" dirty="0"/>
              <a:t>Road alignment (horizontal curve versus straight/tangent).</a:t>
            </a:r>
          </a:p>
        </p:txBody>
      </p:sp>
      <p:pic>
        <p:nvPicPr>
          <p:cNvPr id="14" name="Graphic 13" descr="Icon of a star.">
            <a:extLst>
              <a:ext uri="{FF2B5EF4-FFF2-40B4-BE49-F238E27FC236}">
                <a16:creationId xmlns:a16="http://schemas.microsoft.com/office/drawing/2014/main" id="{5CBE136A-17DB-4B1D-B497-2346FDBA0D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4208" y="2363456"/>
            <a:ext cx="895350" cy="914400"/>
          </a:xfrm>
          <a:prstGeom prst="rect">
            <a:avLst/>
          </a:prstGeom>
        </p:spPr>
      </p:pic>
      <p:pic>
        <p:nvPicPr>
          <p:cNvPr id="16" name="Graphic 15" descr="Icon of two buildings and two trees.">
            <a:extLst>
              <a:ext uri="{FF2B5EF4-FFF2-40B4-BE49-F238E27FC236}">
                <a16:creationId xmlns:a16="http://schemas.microsoft.com/office/drawing/2014/main" id="{6073AFB6-5D93-4438-867D-A9DF2A392E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5235" y="2394824"/>
            <a:ext cx="1362075" cy="771525"/>
          </a:xfrm>
          <a:prstGeom prst="rect">
            <a:avLst/>
          </a:prstGeom>
        </p:spPr>
      </p:pic>
      <p:pic>
        <p:nvPicPr>
          <p:cNvPr id="18" name="Graphic 17" descr="Icon of a two-lane roadway with a dashed centerline.">
            <a:extLst>
              <a:ext uri="{FF2B5EF4-FFF2-40B4-BE49-F238E27FC236}">
                <a16:creationId xmlns:a16="http://schemas.microsoft.com/office/drawing/2014/main" id="{9776F8BF-8A4E-4463-8FF9-CB8D1146A1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52669" y="2455715"/>
            <a:ext cx="1397662" cy="578343"/>
          </a:xfrm>
          <a:prstGeom prst="rect">
            <a:avLst/>
          </a:prstGeom>
        </p:spPr>
      </p:pic>
      <p:pic>
        <p:nvPicPr>
          <p:cNvPr id="20" name="Graphic 19" descr="Icon of a four-leg intersection with markers at the intersection and at the end of the east leg.">
            <a:extLst>
              <a:ext uri="{FF2B5EF4-FFF2-40B4-BE49-F238E27FC236}">
                <a16:creationId xmlns:a16="http://schemas.microsoft.com/office/drawing/2014/main" id="{1E6A3CB0-0B8D-47A4-9BAF-9973F85097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99268" y="2291558"/>
            <a:ext cx="1619294" cy="874791"/>
          </a:xfrm>
          <a:prstGeom prst="rect">
            <a:avLst/>
          </a:prstGeom>
        </p:spPr>
      </p:pic>
      <p:pic>
        <p:nvPicPr>
          <p:cNvPr id="22" name="Graphic 21" descr="Icon of a four-leg intersection. ">
            <a:extLst>
              <a:ext uri="{FF2B5EF4-FFF2-40B4-BE49-F238E27FC236}">
                <a16:creationId xmlns:a16="http://schemas.microsoft.com/office/drawing/2014/main" id="{EA13CFE7-FBF2-42FD-8895-0A5C2A954D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3555" y="3993955"/>
            <a:ext cx="1154014" cy="1128081"/>
          </a:xfrm>
          <a:prstGeom prst="rect">
            <a:avLst/>
          </a:prstGeom>
        </p:spPr>
      </p:pic>
      <p:pic>
        <p:nvPicPr>
          <p:cNvPr id="24" name="Graphic 23" descr="Icon of a stop sign with three evenly spaced circles running vertically through the center.">
            <a:extLst>
              <a:ext uri="{FF2B5EF4-FFF2-40B4-BE49-F238E27FC236}">
                <a16:creationId xmlns:a16="http://schemas.microsoft.com/office/drawing/2014/main" id="{2E48BDE0-631D-46AE-968F-40F821E35B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79518" y="4087615"/>
            <a:ext cx="984334" cy="984334"/>
          </a:xfrm>
          <a:prstGeom prst="rect">
            <a:avLst/>
          </a:prstGeom>
        </p:spPr>
      </p:pic>
      <p:pic>
        <p:nvPicPr>
          <p:cNvPr id="26" name="Graphic 25" descr="Icon of a sun with the shape of a moon and star inside.">
            <a:extLst>
              <a:ext uri="{FF2B5EF4-FFF2-40B4-BE49-F238E27FC236}">
                <a16:creationId xmlns:a16="http://schemas.microsoft.com/office/drawing/2014/main" id="{A2A6B05C-D886-4F47-9EEC-6FBE0105105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07577" y="4002632"/>
            <a:ext cx="1196448" cy="1128080"/>
          </a:xfrm>
          <a:prstGeom prst="rect">
            <a:avLst/>
          </a:prstGeom>
        </p:spPr>
      </p:pic>
      <p:pic>
        <p:nvPicPr>
          <p:cNvPr id="28" name="Graphic 27" descr="Icon of a two-lane roadway curved to the right.">
            <a:extLst>
              <a:ext uri="{FF2B5EF4-FFF2-40B4-BE49-F238E27FC236}">
                <a16:creationId xmlns:a16="http://schemas.microsoft.com/office/drawing/2014/main" id="{D9DB1079-6095-4AA1-A58E-4E84F5445F2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07236" y="4315870"/>
            <a:ext cx="1453248" cy="788906"/>
          </a:xfrm>
          <a:prstGeom prst="rect">
            <a:avLst/>
          </a:prstGeom>
        </p:spPr>
      </p:pic>
      <p:sp>
        <p:nvSpPr>
          <p:cNvPr id="13" name="Slide Number Placeholder 12">
            <a:extLst>
              <a:ext uri="{FF2B5EF4-FFF2-40B4-BE49-F238E27FC236}">
                <a16:creationId xmlns:a16="http://schemas.microsoft.com/office/drawing/2014/main" id="{3C9980E2-9B21-4C05-99AB-B682458294CC}"/>
              </a:ext>
            </a:extLst>
          </p:cNvPr>
          <p:cNvSpPr>
            <a:spLocks noGrp="1"/>
          </p:cNvSpPr>
          <p:nvPr>
            <p:ph type="sldNum" sz="quarter" idx="4"/>
          </p:nvPr>
        </p:nvSpPr>
        <p:spPr/>
        <p:txBody>
          <a:bodyPr/>
          <a:lstStyle/>
          <a:p>
            <a:fld id="{29691912-3321-4F2D-A980-9CA5FE309265}" type="slidenum">
              <a:rPr lang="en-US" smtClean="0"/>
              <a:t>19</a:t>
            </a:fld>
            <a:endParaRPr lang="en-US"/>
          </a:p>
        </p:txBody>
      </p:sp>
      <p:sp>
        <p:nvSpPr>
          <p:cNvPr id="23" name="TextBox 10">
            <a:extLst>
              <a:ext uri="{FF2B5EF4-FFF2-40B4-BE49-F238E27FC236}">
                <a16:creationId xmlns:a16="http://schemas.microsoft.com/office/drawing/2014/main" id="{C66FF078-43FB-4EE8-8BEE-8A78F4C0FE56}"/>
              </a:ext>
            </a:extLst>
          </p:cNvPr>
          <p:cNvSpPr txBox="1"/>
          <p:nvPr/>
        </p:nvSpPr>
        <p:spPr>
          <a:xfrm>
            <a:off x="9907554" y="5879435"/>
            <a:ext cx="1366902" cy="215444"/>
          </a:xfrm>
          <a:prstGeom prst="rect">
            <a:avLst/>
          </a:prstGeom>
          <a:noFill/>
        </p:spPr>
        <p:txBody>
          <a:bodyPr wrap="square" rtlCol="0">
            <a:spAutoFit/>
          </a:bodyPr>
          <a:lstStyle/>
          <a:p>
            <a:pPr>
              <a:spcBef>
                <a:spcPts val="0"/>
              </a:spcBef>
              <a:spcAft>
                <a:spcPts val="0"/>
              </a:spcAft>
            </a:pPr>
            <a:r>
              <a:rPr lang="en-US" sz="800" i="1" kern="1200" dirty="0">
                <a:effectLst/>
                <a:latin typeface="Arial" panose="020B0604020202020204" pitchFamily="34" charset="0"/>
                <a:ea typeface="MS PGothic" panose="020B0600070205080204" pitchFamily="34" charset="-128"/>
                <a:cs typeface="MS PGothic" panose="020B0600070205080204" pitchFamily="34" charset="-128"/>
              </a:rPr>
              <a:t>All art source: FHWA.</a:t>
            </a:r>
            <a:endParaRPr lang="en-US" sz="800" i="1" dirty="0"/>
          </a:p>
        </p:txBody>
      </p:sp>
    </p:spTree>
    <p:extLst>
      <p:ext uri="{BB962C8B-B14F-4D97-AF65-F5344CB8AC3E}">
        <p14:creationId xmlns:p14="http://schemas.microsoft.com/office/powerpoint/2010/main" val="2480395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E40BB-1A39-42A4-9D27-58CEAC3E59F8}"/>
              </a:ext>
            </a:extLst>
          </p:cNvPr>
          <p:cNvSpPr>
            <a:spLocks noGrp="1"/>
          </p:cNvSpPr>
          <p:nvPr>
            <p:ph type="title"/>
          </p:nvPr>
        </p:nvSpPr>
        <p:spPr>
          <a:xfrm>
            <a:off x="838200" y="341450"/>
            <a:ext cx="10515600" cy="1020764"/>
          </a:xfrm>
        </p:spPr>
        <p:txBody>
          <a:bodyPr>
            <a:normAutofit/>
          </a:bodyPr>
          <a:lstStyle/>
          <a:p>
            <a:r>
              <a:rPr lang="en-US" dirty="0"/>
              <a:t>Disclaimer</a:t>
            </a:r>
          </a:p>
        </p:txBody>
      </p:sp>
      <p:sp>
        <p:nvSpPr>
          <p:cNvPr id="6" name="Content Placeholder 5">
            <a:extLst>
              <a:ext uri="{FF2B5EF4-FFF2-40B4-BE49-F238E27FC236}">
                <a16:creationId xmlns:a16="http://schemas.microsoft.com/office/drawing/2014/main" id="{C6566B6D-D4A1-4E53-BC84-8FF8BB15AB7B}"/>
              </a:ext>
            </a:extLst>
          </p:cNvPr>
          <p:cNvSpPr>
            <a:spLocks noGrp="1"/>
          </p:cNvSpPr>
          <p:nvPr>
            <p:ph idx="1"/>
          </p:nvPr>
        </p:nvSpPr>
        <p:spPr>
          <a:xfrm>
            <a:off x="838200" y="1497150"/>
            <a:ext cx="10515600" cy="3829451"/>
          </a:xfrm>
          <a:ln w="19050">
            <a:solidFill>
              <a:schemeClr val="accent5"/>
            </a:solidFill>
          </a:ln>
        </p:spPr>
        <p:txBody>
          <a:bodyPr lIns="182880" tIns="182880" rIns="182880" bIns="182880">
            <a:normAutofit fontScale="77500" lnSpcReduction="20000"/>
          </a:bodyPr>
          <a:lstStyle/>
          <a:p>
            <a:pPr marL="0" indent="0">
              <a:lnSpc>
                <a:spcPct val="110000"/>
              </a:lnSpc>
              <a:buNone/>
            </a:pPr>
            <a:r>
              <a:rPr lang="en-US" dirty="0"/>
              <a:t>This presentation was created and is being presented by contractors. The views and opinions expressed in this presentation are the presenters’ and do not necessarily reflect those of the Federal Highway Administration (FHWA) or the U.S. Department of Transportation (USDOT). The contents do not necessarily reflect the official policy of the USDOT.</a:t>
            </a:r>
          </a:p>
          <a:p>
            <a:pPr marL="0" indent="0">
              <a:lnSpc>
                <a:spcPct val="110000"/>
              </a:lnSpc>
              <a:buNone/>
            </a:pPr>
            <a:r>
              <a:rPr lang="en-US" dirty="0"/>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a:p>
            <a:pPr marL="457200" lvl="1" indent="0">
              <a:lnSpc>
                <a:spcPct val="110000"/>
              </a:lnSpc>
              <a:buNone/>
            </a:pPr>
            <a:endParaRPr lang="en-US" dirty="0"/>
          </a:p>
        </p:txBody>
      </p:sp>
      <p:sp>
        <p:nvSpPr>
          <p:cNvPr id="7" name="Slide Number Placeholder 6">
            <a:extLst>
              <a:ext uri="{FF2B5EF4-FFF2-40B4-BE49-F238E27FC236}">
                <a16:creationId xmlns:a16="http://schemas.microsoft.com/office/drawing/2014/main" id="{80811139-B841-4FCF-BD00-17A494B0864C}"/>
              </a:ext>
            </a:extLst>
          </p:cNvPr>
          <p:cNvSpPr>
            <a:spLocks noGrp="1"/>
          </p:cNvSpPr>
          <p:nvPr>
            <p:ph type="sldNum" sz="quarter" idx="4"/>
          </p:nvPr>
        </p:nvSpPr>
        <p:spPr>
          <a:xfrm>
            <a:off x="11122554" y="6056315"/>
            <a:ext cx="771525" cy="365125"/>
          </a:xfrm>
        </p:spPr>
        <p:txBody>
          <a:bodyPr/>
          <a:lstStyle/>
          <a:p>
            <a:fld id="{29691912-3321-4F2D-A980-9CA5FE309265}" type="slidenum">
              <a:rPr lang="en-US" smtClean="0"/>
              <a:t>2</a:t>
            </a:fld>
            <a:endParaRPr lang="en-US" dirty="0"/>
          </a:p>
        </p:txBody>
      </p:sp>
    </p:spTree>
    <p:extLst>
      <p:ext uri="{BB962C8B-B14F-4D97-AF65-F5344CB8AC3E}">
        <p14:creationId xmlns:p14="http://schemas.microsoft.com/office/powerpoint/2010/main" val="1629766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a:t>
            </a:r>
            <a:r>
              <a:rPr lang="en-US" dirty="0" err="1"/>
              <a:t>FCFT</a:t>
            </a:r>
            <a:r>
              <a:rPr lang="en-US" dirty="0"/>
              <a:t> Report: Identifying </a:t>
            </a:r>
            <a:r>
              <a:rPr lang="en-US" dirty="0" err="1"/>
              <a:t>FCFTs</a:t>
            </a:r>
            <a:endParaRPr lang="en-US" dirty="0"/>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6686320" cy="4269167"/>
          </a:xfrm>
        </p:spPr>
        <p:txBody>
          <a:bodyPr>
            <a:normAutofit fontScale="92500" lnSpcReduction="10000"/>
          </a:bodyPr>
          <a:lstStyle/>
          <a:p>
            <a:r>
              <a:rPr lang="en-US" sz="3000" dirty="0"/>
              <a:t>Rank potential </a:t>
            </a:r>
            <a:r>
              <a:rPr lang="en-US" sz="3000" dirty="0" err="1"/>
              <a:t>FCFTs</a:t>
            </a:r>
            <a:r>
              <a:rPr lang="en-US" sz="3000" dirty="0"/>
              <a:t> by:</a:t>
            </a:r>
          </a:p>
          <a:p>
            <a:pPr lvl="1"/>
            <a:r>
              <a:rPr lang="en-US" dirty="0"/>
              <a:t>Number of fatal crashes (K).</a:t>
            </a:r>
          </a:p>
          <a:p>
            <a:pPr lvl="1"/>
            <a:r>
              <a:rPr lang="en-US" dirty="0"/>
              <a:t>Fatal plus serious injury crashes (KA) </a:t>
            </a:r>
            <a:br>
              <a:rPr lang="en-US" dirty="0"/>
            </a:br>
            <a:r>
              <a:rPr lang="en-US" dirty="0"/>
              <a:t>for the HSIS States.</a:t>
            </a:r>
          </a:p>
          <a:p>
            <a:pPr marL="282575" lvl="1" indent="-282575">
              <a:spcBef>
                <a:spcPts val="1000"/>
              </a:spcBef>
              <a:buFont typeface="Arial" panose="020B0604020202020204" pitchFamily="34" charset="0"/>
              <a:buChar char="►"/>
            </a:pPr>
            <a:r>
              <a:rPr lang="en-US" sz="3000" dirty="0"/>
              <a:t>Develop separate ranked lists to assess ranking consistency based on:</a:t>
            </a:r>
          </a:p>
          <a:p>
            <a:pPr lvl="1"/>
            <a:r>
              <a:rPr lang="en-US" dirty="0"/>
              <a:t>FARS data.</a:t>
            </a:r>
          </a:p>
          <a:p>
            <a:pPr lvl="1"/>
            <a:r>
              <a:rPr lang="en-US" dirty="0"/>
              <a:t>Data for each of the HSIS States.</a:t>
            </a:r>
          </a:p>
          <a:p>
            <a:r>
              <a:rPr lang="en-US" sz="3000" dirty="0"/>
              <a:t>Compare with the results of the process from FHWA’s </a:t>
            </a:r>
            <a:r>
              <a:rPr lang="en-US" sz="3000" i="1" dirty="0"/>
              <a:t>Systemic </a:t>
            </a:r>
            <a:br>
              <a:rPr lang="en-US" sz="3000" i="1" dirty="0"/>
            </a:br>
            <a:r>
              <a:rPr lang="en-US" sz="3000" i="1" dirty="0"/>
              <a:t>Safety Project Selection Tool</a:t>
            </a:r>
            <a:r>
              <a:rPr lang="en-US" sz="3000" dirty="0"/>
              <a:t>.</a:t>
            </a:r>
            <a:r>
              <a:rPr lang="en-US" sz="3000" baseline="30000" dirty="0"/>
              <a:t>(5)</a:t>
            </a:r>
          </a:p>
        </p:txBody>
      </p:sp>
      <p:pic>
        <p:nvPicPr>
          <p:cNvPr id="4" name="Graphic 3" descr="Graphic icon of a triangle with text, Report, with an icon of a star.">
            <a:extLst>
              <a:ext uri="{FF2B5EF4-FFF2-40B4-BE49-F238E27FC236}">
                <a16:creationId xmlns:a16="http://schemas.microsoft.com/office/drawing/2014/main" id="{BC387C1F-B8AA-4920-B53C-85124CF5A8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pic>
        <p:nvPicPr>
          <p:cNvPr id="7" name="Graphic 6" descr="Graphic icon of a bar chart with three rounded bars with shaded rounded bars inside. ">
            <a:extLst>
              <a:ext uri="{FF2B5EF4-FFF2-40B4-BE49-F238E27FC236}">
                <a16:creationId xmlns:a16="http://schemas.microsoft.com/office/drawing/2014/main" id="{03D15295-E7E4-481C-A468-59696282A4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2842" y="1626900"/>
            <a:ext cx="3780266" cy="3383571"/>
          </a:xfrm>
          <a:prstGeom prst="rect">
            <a:avLst/>
          </a:prstGeom>
        </p:spPr>
      </p:pic>
      <p:sp>
        <p:nvSpPr>
          <p:cNvPr id="8" name="Star: 5 Points 7" descr="Star.">
            <a:extLst>
              <a:ext uri="{FF2B5EF4-FFF2-40B4-BE49-F238E27FC236}">
                <a16:creationId xmlns:a16="http://schemas.microsoft.com/office/drawing/2014/main" id="{91104F44-54C1-4F3B-9C66-49EA1003DDDA}"/>
              </a:ext>
            </a:extLst>
          </p:cNvPr>
          <p:cNvSpPr/>
          <p:nvPr/>
        </p:nvSpPr>
        <p:spPr>
          <a:xfrm>
            <a:off x="7784472" y="5189355"/>
            <a:ext cx="468495" cy="468495"/>
          </a:xfrm>
          <a:prstGeom prst="star5">
            <a:avLst/>
          </a:prstGeom>
          <a:solidFill>
            <a:schemeClr val="tx2">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descr="Star.">
            <a:extLst>
              <a:ext uri="{FF2B5EF4-FFF2-40B4-BE49-F238E27FC236}">
                <a16:creationId xmlns:a16="http://schemas.microsoft.com/office/drawing/2014/main" id="{243861EB-BC6F-44DB-AEBC-71D582FA6900}"/>
              </a:ext>
            </a:extLst>
          </p:cNvPr>
          <p:cNvSpPr/>
          <p:nvPr/>
        </p:nvSpPr>
        <p:spPr>
          <a:xfrm>
            <a:off x="8751941" y="5189355"/>
            <a:ext cx="468495" cy="468495"/>
          </a:xfrm>
          <a:prstGeom prst="star5">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descr="Star.">
            <a:extLst>
              <a:ext uri="{FF2B5EF4-FFF2-40B4-BE49-F238E27FC236}">
                <a16:creationId xmlns:a16="http://schemas.microsoft.com/office/drawing/2014/main" id="{D0A0E440-E304-4FE2-ACB0-1B7CCEA68EA4}"/>
              </a:ext>
            </a:extLst>
          </p:cNvPr>
          <p:cNvSpPr/>
          <p:nvPr/>
        </p:nvSpPr>
        <p:spPr>
          <a:xfrm>
            <a:off x="9719410" y="5189355"/>
            <a:ext cx="468495" cy="468495"/>
          </a:xfrm>
          <a:prstGeom prst="star5">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descr="Star.">
            <a:extLst>
              <a:ext uri="{FF2B5EF4-FFF2-40B4-BE49-F238E27FC236}">
                <a16:creationId xmlns:a16="http://schemas.microsoft.com/office/drawing/2014/main" id="{C1E77F9F-2D9E-4F06-9FAA-B686707D79B2}"/>
              </a:ext>
            </a:extLst>
          </p:cNvPr>
          <p:cNvSpPr/>
          <p:nvPr/>
        </p:nvSpPr>
        <p:spPr>
          <a:xfrm>
            <a:off x="10740970" y="5189355"/>
            <a:ext cx="468495" cy="468495"/>
          </a:xfrm>
          <a:prstGeom prst="star5">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C44D4C3-2BA3-4B1F-A385-8806E8BD8A84}"/>
              </a:ext>
            </a:extLst>
          </p:cNvPr>
          <p:cNvSpPr>
            <a:spLocks noGrp="1"/>
          </p:cNvSpPr>
          <p:nvPr>
            <p:ph type="sldNum" sz="quarter" idx="4"/>
          </p:nvPr>
        </p:nvSpPr>
        <p:spPr/>
        <p:txBody>
          <a:bodyPr/>
          <a:lstStyle/>
          <a:p>
            <a:fld id="{29691912-3321-4F2D-A980-9CA5FE309265}" type="slidenum">
              <a:rPr lang="en-US" smtClean="0"/>
              <a:t>20</a:t>
            </a:fld>
            <a:endParaRPr lang="en-US"/>
          </a:p>
        </p:txBody>
      </p:sp>
      <p:sp>
        <p:nvSpPr>
          <p:cNvPr id="12" name="TextBox 10">
            <a:extLst>
              <a:ext uri="{FF2B5EF4-FFF2-40B4-BE49-F238E27FC236}">
                <a16:creationId xmlns:a16="http://schemas.microsoft.com/office/drawing/2014/main" id="{C66FF078-43FB-4EE8-8BEE-8A78F4C0FE56}"/>
              </a:ext>
            </a:extLst>
          </p:cNvPr>
          <p:cNvSpPr txBox="1"/>
          <p:nvPr/>
        </p:nvSpPr>
        <p:spPr>
          <a:xfrm>
            <a:off x="10896917" y="5836734"/>
            <a:ext cx="1019898"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244081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528439" y="302943"/>
            <a:ext cx="10515600" cy="1020764"/>
          </a:xfrm>
        </p:spPr>
        <p:txBody>
          <a:bodyPr/>
          <a:lstStyle/>
          <a:p>
            <a:r>
              <a:rPr lang="en-US" dirty="0"/>
              <a:t>FHWA FCFT Report: Identifying FCFTs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486839" y="1098217"/>
            <a:ext cx="9804337" cy="473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latin typeface="Arial" panose="020B0604020202020204" pitchFamily="34" charset="0"/>
                <a:cs typeface="Arial" panose="020B0604020202020204" pitchFamily="34" charset="0"/>
              </a:rPr>
              <a:t> </a:t>
            </a:r>
            <a:r>
              <a:rPr lang="en-US" sz="1800" b="1" dirty="0">
                <a:solidFill>
                  <a:srgbClr val="871A0F"/>
                </a:solidFill>
                <a:latin typeface="Arial" panose="020B0604020202020204" pitchFamily="34" charset="0"/>
                <a:cs typeface="Arial" panose="020B0604020202020204" pitchFamily="34" charset="0"/>
              </a:rPr>
              <a:t>Example Crash Count Ranking: Potential Non-Intersection </a:t>
            </a:r>
            <a:r>
              <a:rPr lang="en-US" sz="1800" b="1" dirty="0" err="1">
                <a:solidFill>
                  <a:srgbClr val="871A0F"/>
                </a:solidFill>
                <a:latin typeface="Arial" panose="020B0604020202020204" pitchFamily="34" charset="0"/>
                <a:cs typeface="Arial" panose="020B0604020202020204" pitchFamily="34" charset="0"/>
              </a:rPr>
              <a:t>FCFTs</a:t>
            </a:r>
            <a:r>
              <a:rPr lang="en-US" sz="1800" b="1" dirty="0">
                <a:solidFill>
                  <a:srgbClr val="871A0F"/>
                </a:solidFill>
                <a:latin typeface="Arial" panose="020B0604020202020204" pitchFamily="34" charset="0"/>
                <a:cs typeface="Arial" panose="020B0604020202020204" pitchFamily="34" charset="0"/>
              </a:rPr>
              <a:t> From FARS</a:t>
            </a:r>
            <a:r>
              <a:rPr lang="en-US" sz="1800" b="1" baseline="30000" dirty="0">
                <a:solidFill>
                  <a:srgbClr val="871A0F"/>
                </a:solidFill>
                <a:latin typeface="Arial" panose="020B0604020202020204" pitchFamily="34" charset="0"/>
                <a:cs typeface="Arial" panose="020B0604020202020204" pitchFamily="34" charset="0"/>
              </a:rPr>
              <a:t>(1)</a:t>
            </a:r>
          </a:p>
        </p:txBody>
      </p:sp>
      <p:sp>
        <p:nvSpPr>
          <p:cNvPr id="6" name="Rectangle 5">
            <a:extLst>
              <a:ext uri="{FF2B5EF4-FFF2-40B4-BE49-F238E27FC236}">
                <a16:creationId xmlns:a16="http://schemas.microsoft.com/office/drawing/2014/main" id="{E190CFE6-A33F-490A-B574-BC0AD82A1DE3}"/>
              </a:ext>
            </a:extLst>
          </p:cNvPr>
          <p:cNvSpPr/>
          <p:nvPr/>
        </p:nvSpPr>
        <p:spPr>
          <a:xfrm>
            <a:off x="11465494" y="-25400"/>
            <a:ext cx="741145" cy="61201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2FBE31E-3965-47B6-935C-EF06039789DD}"/>
              </a:ext>
            </a:extLst>
          </p:cNvPr>
          <p:cNvGrpSpPr/>
          <p:nvPr/>
        </p:nvGrpSpPr>
        <p:grpSpPr>
          <a:xfrm>
            <a:off x="11044039" y="3508466"/>
            <a:ext cx="288757" cy="466648"/>
            <a:chOff x="10847672" y="394636"/>
            <a:chExt cx="288757" cy="466648"/>
          </a:xfrm>
          <a:solidFill>
            <a:schemeClr val="accent3"/>
          </a:solidFill>
        </p:grpSpPr>
        <p:sp>
          <p:nvSpPr>
            <p:cNvPr id="7" name="Isosceles Triangle 6">
              <a:extLst>
                <a:ext uri="{FF2B5EF4-FFF2-40B4-BE49-F238E27FC236}">
                  <a16:creationId xmlns:a16="http://schemas.microsoft.com/office/drawing/2014/main" id="{37EE7A6B-1857-489B-9DB5-28602A8B51AA}"/>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63946F-8EF8-4A1C-AAB5-F361BD2A2B6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77C578C-5155-4D75-9D21-4D5AF47FD7FF}"/>
              </a:ext>
            </a:extLst>
          </p:cNvPr>
          <p:cNvGrpSpPr/>
          <p:nvPr/>
        </p:nvGrpSpPr>
        <p:grpSpPr>
          <a:xfrm>
            <a:off x="10987927" y="166537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622583" y="1098217"/>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276918"/>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graphicFrame>
        <p:nvGraphicFramePr>
          <p:cNvPr id="18" name="Table 17">
            <a:extLst>
              <a:ext uri="{FF2B5EF4-FFF2-40B4-BE49-F238E27FC236}">
                <a16:creationId xmlns:a16="http://schemas.microsoft.com/office/drawing/2014/main" id="{B396808B-5D09-447F-993F-80546F4EB275}"/>
              </a:ext>
            </a:extLst>
          </p:cNvPr>
          <p:cNvGraphicFramePr>
            <a:graphicFrameLocks noGrp="1"/>
          </p:cNvGraphicFramePr>
          <p:nvPr>
            <p:extLst>
              <p:ext uri="{D42A27DB-BD31-4B8C-83A1-F6EECF244321}">
                <p14:modId xmlns:p14="http://schemas.microsoft.com/office/powerpoint/2010/main" val="268354350"/>
              </p:ext>
            </p:extLst>
          </p:nvPr>
        </p:nvGraphicFramePr>
        <p:xfrm>
          <a:off x="515624" y="1669077"/>
          <a:ext cx="10242005" cy="4235631"/>
        </p:xfrm>
        <a:graphic>
          <a:graphicData uri="http://schemas.openxmlformats.org/drawingml/2006/table">
            <a:tbl>
              <a:tblPr firstRow="1" firstCol="1" bandRow="1">
                <a:tableStyleId>{5C22544A-7EE6-4342-B048-85BDC9FD1C3A}</a:tableStyleId>
              </a:tblPr>
              <a:tblGrid>
                <a:gridCol w="817548">
                  <a:extLst>
                    <a:ext uri="{9D8B030D-6E8A-4147-A177-3AD203B41FA5}">
                      <a16:colId xmlns:a16="http://schemas.microsoft.com/office/drawing/2014/main" val="2223211603"/>
                    </a:ext>
                  </a:extLst>
                </a:gridCol>
                <a:gridCol w="1620166">
                  <a:extLst>
                    <a:ext uri="{9D8B030D-6E8A-4147-A177-3AD203B41FA5}">
                      <a16:colId xmlns:a16="http://schemas.microsoft.com/office/drawing/2014/main" val="1280635136"/>
                    </a:ext>
                  </a:extLst>
                </a:gridCol>
                <a:gridCol w="970268">
                  <a:extLst>
                    <a:ext uri="{9D8B030D-6E8A-4147-A177-3AD203B41FA5}">
                      <a16:colId xmlns:a16="http://schemas.microsoft.com/office/drawing/2014/main" val="127671665"/>
                    </a:ext>
                  </a:extLst>
                </a:gridCol>
                <a:gridCol w="2260304">
                  <a:extLst>
                    <a:ext uri="{9D8B030D-6E8A-4147-A177-3AD203B41FA5}">
                      <a16:colId xmlns:a16="http://schemas.microsoft.com/office/drawing/2014/main" val="4198170043"/>
                    </a:ext>
                  </a:extLst>
                </a:gridCol>
                <a:gridCol w="1594325">
                  <a:extLst>
                    <a:ext uri="{9D8B030D-6E8A-4147-A177-3AD203B41FA5}">
                      <a16:colId xmlns:a16="http://schemas.microsoft.com/office/drawing/2014/main" val="1969067107"/>
                    </a:ext>
                  </a:extLst>
                </a:gridCol>
                <a:gridCol w="1574395">
                  <a:extLst>
                    <a:ext uri="{9D8B030D-6E8A-4147-A177-3AD203B41FA5}">
                      <a16:colId xmlns:a16="http://schemas.microsoft.com/office/drawing/2014/main" val="659348328"/>
                    </a:ext>
                  </a:extLst>
                </a:gridCol>
                <a:gridCol w="1404999">
                  <a:extLst>
                    <a:ext uri="{9D8B030D-6E8A-4147-A177-3AD203B41FA5}">
                      <a16:colId xmlns:a16="http://schemas.microsoft.com/office/drawing/2014/main" val="3492204381"/>
                    </a:ext>
                  </a:extLst>
                </a:gridCol>
              </a:tblGrid>
              <a:tr h="600541">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No.</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Crash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Area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Roadway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Light Conditions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Road Alignment</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K Crashes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74903949"/>
                  </a:ext>
                </a:extLst>
              </a:tr>
              <a:tr h="363509">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Fixed object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Rural</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Curve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5,197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1667435"/>
                  </a:ext>
                </a:extLst>
              </a:tr>
              <a:tr h="363509">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Daylight</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Curve</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4</a:t>
                      </a:r>
                      <a:r>
                        <a:rPr lang="en-US" sz="1800" b="0" dirty="0">
                          <a:solidFill>
                            <a:schemeClr val="tx1"/>
                          </a:solidFill>
                          <a:effectLst/>
                          <a:latin typeface="Arial" panose="020B0604020202020204" pitchFamily="34" charset="0"/>
                          <a:cs typeface="Arial" panose="020B0604020202020204" pitchFamily="34" charset="0"/>
                        </a:rPr>
                        <a:t>,</a:t>
                      </a:r>
                      <a:r>
                        <a:rPr lang="en-US" sz="1800" b="0" kern="1200" dirty="0">
                          <a:solidFill>
                            <a:schemeClr val="tx1"/>
                          </a:solidFill>
                          <a:effectLst/>
                          <a:latin typeface="Arial" panose="020B0604020202020204" pitchFamily="34" charset="0"/>
                          <a:ea typeface="+mn-ea"/>
                          <a:cs typeface="Arial" panose="020B0604020202020204" pitchFamily="34" charset="0"/>
                        </a:rPr>
                        <a:t>095</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51727949"/>
                  </a:ext>
                </a:extLst>
              </a:tr>
              <a:tr h="363509">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3</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Fixed object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Straight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4,094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7641658"/>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Fixed object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Straight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3,825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5655827"/>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Head-on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Straight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2,789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977749"/>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Pedestrian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Straight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2,174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1211587"/>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Pedestrian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Straight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2,118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021042"/>
                  </a:ext>
                </a:extLst>
              </a:tr>
              <a:tr h="363509">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8</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Pedestrian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Straight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2,051</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5642866"/>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Pedestrian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Straight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1,918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2867637"/>
                  </a:ext>
                </a:extLst>
              </a:tr>
              <a:tr h="363509">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10</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Rural</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Straight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1,815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32587"/>
                  </a:ext>
                </a:extLst>
              </a:tr>
            </a:tbl>
          </a:graphicData>
        </a:graphic>
      </p:graphicFrame>
      <p:pic>
        <p:nvPicPr>
          <p:cNvPr id="20" name="Graphic 19" descr="Graphic icon of a triangle with text, Report, with an icon of a star.">
            <a:extLst>
              <a:ext uri="{FF2B5EF4-FFF2-40B4-BE49-F238E27FC236}">
                <a16:creationId xmlns:a16="http://schemas.microsoft.com/office/drawing/2014/main" id="{1FE3B205-F2F5-4880-A147-A04BAACF11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839" y="18406"/>
            <a:ext cx="1828800" cy="890124"/>
          </a:xfrm>
          <a:prstGeom prst="rect">
            <a:avLst/>
          </a:prstGeom>
        </p:spPr>
      </p:pic>
      <p:sp>
        <p:nvSpPr>
          <p:cNvPr id="4" name="Slide Number Placeholder 3">
            <a:extLst>
              <a:ext uri="{FF2B5EF4-FFF2-40B4-BE49-F238E27FC236}">
                <a16:creationId xmlns:a16="http://schemas.microsoft.com/office/drawing/2014/main" id="{A9249F32-53DE-4CB9-838C-CE6F8CF9D272}"/>
              </a:ext>
            </a:extLst>
          </p:cNvPr>
          <p:cNvSpPr>
            <a:spLocks noGrp="1"/>
          </p:cNvSpPr>
          <p:nvPr>
            <p:ph type="sldNum" sz="quarter" idx="4"/>
          </p:nvPr>
        </p:nvSpPr>
        <p:spPr/>
        <p:txBody>
          <a:bodyPr/>
          <a:lstStyle/>
          <a:p>
            <a:fld id="{29691912-3321-4F2D-A980-9CA5FE309265}" type="slidenum">
              <a:rPr lang="en-US" smtClean="0"/>
              <a:t>21</a:t>
            </a:fld>
            <a:endParaRPr lang="en-US"/>
          </a:p>
        </p:txBody>
      </p:sp>
    </p:spTree>
    <p:extLst>
      <p:ext uri="{BB962C8B-B14F-4D97-AF65-F5344CB8AC3E}">
        <p14:creationId xmlns:p14="http://schemas.microsoft.com/office/powerpoint/2010/main" val="1364425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4B2FE-8A36-4C10-BE9D-667A58C22BEC}"/>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8E4E7-89D0-4872-A9AC-EB5199877761}"/>
              </a:ext>
            </a:extLst>
          </p:cNvPr>
          <p:cNvSpPr/>
          <p:nvPr/>
        </p:nvSpPr>
        <p:spPr>
          <a:xfrm rot="16200000">
            <a:off x="10907028" y="466971"/>
            <a:ext cx="741145" cy="1828801"/>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442640" y="207924"/>
            <a:ext cx="10515600" cy="1020764"/>
          </a:xfrm>
        </p:spPr>
        <p:txBody>
          <a:bodyPr>
            <a:normAutofit/>
          </a:bodyPr>
          <a:lstStyle/>
          <a:p>
            <a:r>
              <a:rPr lang="en-US" dirty="0"/>
              <a:t>FHWA FCFT Report: Identifying FCFTs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404059" y="1091041"/>
            <a:ext cx="9319184" cy="331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4"/>
                </a:solidFill>
              </a:rPr>
              <a:t> </a:t>
            </a:r>
            <a:r>
              <a:rPr lang="en-US" sz="1800" b="1" dirty="0">
                <a:solidFill>
                  <a:schemeClr val="accent3"/>
                </a:solidFill>
                <a:latin typeface="Arial" panose="020B0604020202020204" pitchFamily="34" charset="0"/>
                <a:cs typeface="Arial" panose="020B0604020202020204" pitchFamily="34" charset="0"/>
              </a:rPr>
              <a:t>Example Crash Count Ranking: Potential Intersection </a:t>
            </a:r>
            <a:r>
              <a:rPr lang="en-US" sz="1800" b="1" dirty="0" err="1">
                <a:solidFill>
                  <a:srgbClr val="871A0F"/>
                </a:solidFill>
                <a:latin typeface="Arial" panose="020B0604020202020204" pitchFamily="34" charset="0"/>
                <a:cs typeface="Arial" panose="020B0604020202020204" pitchFamily="34" charset="0"/>
              </a:rPr>
              <a:t>FCFTs</a:t>
            </a:r>
            <a:r>
              <a:rPr lang="en-US" sz="1800" b="1" dirty="0">
                <a:solidFill>
                  <a:srgbClr val="871A0F"/>
                </a:solidFill>
                <a:latin typeface="Arial" panose="020B0604020202020204" pitchFamily="34" charset="0"/>
                <a:cs typeface="Arial" panose="020B0604020202020204" pitchFamily="34" charset="0"/>
              </a:rPr>
              <a:t> From FARS</a:t>
            </a:r>
            <a:r>
              <a:rPr lang="en-US" sz="1800" b="1" baseline="30000" dirty="0">
                <a:solidFill>
                  <a:srgbClr val="871A0F"/>
                </a:solidFill>
                <a:latin typeface="Arial" panose="020B0604020202020204" pitchFamily="34" charset="0"/>
                <a:cs typeface="Arial" panose="020B0604020202020204" pitchFamily="34" charset="0"/>
              </a:rPr>
              <a:t>(1)</a:t>
            </a:r>
          </a:p>
        </p:txBody>
      </p:sp>
      <p:pic>
        <p:nvPicPr>
          <p:cNvPr id="14" name="Graphic 13">
            <a:extLst>
              <a:ext uri="{FF2B5EF4-FFF2-40B4-BE49-F238E27FC236}">
                <a16:creationId xmlns:a16="http://schemas.microsoft.com/office/drawing/2014/main" id="{76AD03B8-AB91-45CB-B6FD-E23651796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15" name="Graphic 14">
            <a:extLst>
              <a:ext uri="{FF2B5EF4-FFF2-40B4-BE49-F238E27FC236}">
                <a16:creationId xmlns:a16="http://schemas.microsoft.com/office/drawing/2014/main" id="{15C52ADA-1F61-41F2-9FAF-B4F5F1081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16" name="Graphic 15">
            <a:extLst>
              <a:ext uri="{FF2B5EF4-FFF2-40B4-BE49-F238E27FC236}">
                <a16:creationId xmlns:a16="http://schemas.microsoft.com/office/drawing/2014/main" id="{7D6954D0-12B6-491D-9676-16F6980355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graphicFrame>
        <p:nvGraphicFramePr>
          <p:cNvPr id="10" name="Table 9">
            <a:extLst>
              <a:ext uri="{FF2B5EF4-FFF2-40B4-BE49-F238E27FC236}">
                <a16:creationId xmlns:a16="http://schemas.microsoft.com/office/drawing/2014/main" id="{B32B47F4-A00C-49DD-9681-79C960845E8F}"/>
              </a:ext>
            </a:extLst>
          </p:cNvPr>
          <p:cNvGraphicFramePr>
            <a:graphicFrameLocks noGrp="1"/>
          </p:cNvGraphicFramePr>
          <p:nvPr>
            <p:extLst>
              <p:ext uri="{D42A27DB-BD31-4B8C-83A1-F6EECF244321}">
                <p14:modId xmlns:p14="http://schemas.microsoft.com/office/powerpoint/2010/main" val="3590682521"/>
              </p:ext>
            </p:extLst>
          </p:nvPr>
        </p:nvGraphicFramePr>
        <p:xfrm>
          <a:off x="488474" y="1820835"/>
          <a:ext cx="10803765" cy="4082240"/>
        </p:xfrm>
        <a:graphic>
          <a:graphicData uri="http://schemas.openxmlformats.org/drawingml/2006/table">
            <a:tbl>
              <a:tblPr firstRow="1" firstCol="1" bandRow="1">
                <a:tableStyleId>{5C22544A-7EE6-4342-B048-85BDC9FD1C3A}</a:tableStyleId>
              </a:tblPr>
              <a:tblGrid>
                <a:gridCol w="867804">
                  <a:extLst>
                    <a:ext uri="{9D8B030D-6E8A-4147-A177-3AD203B41FA5}">
                      <a16:colId xmlns:a16="http://schemas.microsoft.com/office/drawing/2014/main" val="2941140737"/>
                    </a:ext>
                  </a:extLst>
                </a:gridCol>
                <a:gridCol w="1296345">
                  <a:extLst>
                    <a:ext uri="{9D8B030D-6E8A-4147-A177-3AD203B41FA5}">
                      <a16:colId xmlns:a16="http://schemas.microsoft.com/office/drawing/2014/main" val="4115486329"/>
                    </a:ext>
                  </a:extLst>
                </a:gridCol>
                <a:gridCol w="1018557">
                  <a:extLst>
                    <a:ext uri="{9D8B030D-6E8A-4147-A177-3AD203B41FA5}">
                      <a16:colId xmlns:a16="http://schemas.microsoft.com/office/drawing/2014/main" val="3507683310"/>
                    </a:ext>
                  </a:extLst>
                </a:gridCol>
                <a:gridCol w="2175558">
                  <a:extLst>
                    <a:ext uri="{9D8B030D-6E8A-4147-A177-3AD203B41FA5}">
                      <a16:colId xmlns:a16="http://schemas.microsoft.com/office/drawing/2014/main" val="2764430320"/>
                    </a:ext>
                  </a:extLst>
                </a:gridCol>
                <a:gridCol w="988890">
                  <a:extLst>
                    <a:ext uri="{9D8B030D-6E8A-4147-A177-3AD203B41FA5}">
                      <a16:colId xmlns:a16="http://schemas.microsoft.com/office/drawing/2014/main" val="1044481903"/>
                    </a:ext>
                  </a:extLst>
                </a:gridCol>
                <a:gridCol w="1755670">
                  <a:extLst>
                    <a:ext uri="{9D8B030D-6E8A-4147-A177-3AD203B41FA5}">
                      <a16:colId xmlns:a16="http://schemas.microsoft.com/office/drawing/2014/main" val="3589228425"/>
                    </a:ext>
                  </a:extLst>
                </a:gridCol>
                <a:gridCol w="1383750">
                  <a:extLst>
                    <a:ext uri="{9D8B030D-6E8A-4147-A177-3AD203B41FA5}">
                      <a16:colId xmlns:a16="http://schemas.microsoft.com/office/drawing/2014/main" val="2681828116"/>
                    </a:ext>
                  </a:extLst>
                </a:gridCol>
                <a:gridCol w="1317191">
                  <a:extLst>
                    <a:ext uri="{9D8B030D-6E8A-4147-A177-3AD203B41FA5}">
                      <a16:colId xmlns:a16="http://schemas.microsoft.com/office/drawing/2014/main" val="1901357404"/>
                    </a:ext>
                  </a:extLst>
                </a:gridCol>
              </a:tblGrid>
              <a:tr h="625381">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No.</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Crash Type</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Area Type</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Roadway Type</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Int. Type</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Traffic Control</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Light Conditions</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K Crashes</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4003779007"/>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2,424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6755652"/>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1,126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1593084"/>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977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0112843"/>
                  </a:ext>
                </a:extLst>
              </a:tr>
              <a:tr h="38588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864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3606602"/>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750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3637025"/>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684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3445918"/>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T-Int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592</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8303222"/>
                  </a:ext>
                </a:extLst>
              </a:tr>
              <a:tr h="342342">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8</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Pedestrian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589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05207455"/>
                  </a:ext>
                </a:extLst>
              </a:tr>
              <a:tr h="332234">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555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107996"/>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T-Int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536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54808048"/>
                  </a:ext>
                </a:extLst>
              </a:tr>
            </a:tbl>
          </a:graphicData>
        </a:graphic>
      </p:graphicFrame>
      <p:pic>
        <p:nvPicPr>
          <p:cNvPr id="17" name="Graphic 16" descr="Graphic icon of a triangle with text, Report, with an icon of a star.">
            <a:extLst>
              <a:ext uri="{FF2B5EF4-FFF2-40B4-BE49-F238E27FC236}">
                <a16:creationId xmlns:a16="http://schemas.microsoft.com/office/drawing/2014/main" id="{8185EBD0-0378-4E55-A5E3-753CE05D1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839" y="-17047"/>
            <a:ext cx="1828800" cy="890124"/>
          </a:xfrm>
          <a:prstGeom prst="rect">
            <a:avLst/>
          </a:prstGeom>
        </p:spPr>
      </p:pic>
      <p:sp>
        <p:nvSpPr>
          <p:cNvPr id="4" name="Slide Number Placeholder 3">
            <a:extLst>
              <a:ext uri="{FF2B5EF4-FFF2-40B4-BE49-F238E27FC236}">
                <a16:creationId xmlns:a16="http://schemas.microsoft.com/office/drawing/2014/main" id="{A3207893-D0DC-4C40-9BEE-9CD746EA2BB7}"/>
              </a:ext>
            </a:extLst>
          </p:cNvPr>
          <p:cNvSpPr>
            <a:spLocks noGrp="1"/>
          </p:cNvSpPr>
          <p:nvPr>
            <p:ph type="sldNum" sz="quarter" idx="4"/>
          </p:nvPr>
        </p:nvSpPr>
        <p:spPr/>
        <p:txBody>
          <a:bodyPr/>
          <a:lstStyle/>
          <a:p>
            <a:fld id="{29691912-3321-4F2D-A980-9CA5FE309265}" type="slidenum">
              <a:rPr lang="en-US" smtClean="0"/>
              <a:t>22</a:t>
            </a:fld>
            <a:endParaRPr lang="en-US"/>
          </a:p>
        </p:txBody>
      </p:sp>
      <p:sp>
        <p:nvSpPr>
          <p:cNvPr id="6" name="TextBox 5">
            <a:extLst>
              <a:ext uri="{FF2B5EF4-FFF2-40B4-BE49-F238E27FC236}">
                <a16:creationId xmlns:a16="http://schemas.microsoft.com/office/drawing/2014/main" id="{6160DC5B-39DA-413A-8503-627634AFB67A}"/>
              </a:ext>
            </a:extLst>
          </p:cNvPr>
          <p:cNvSpPr txBox="1"/>
          <p:nvPr/>
        </p:nvSpPr>
        <p:spPr>
          <a:xfrm>
            <a:off x="7975893" y="6367386"/>
            <a:ext cx="2069797" cy="230832"/>
          </a:xfrm>
          <a:prstGeom prst="rect">
            <a:avLst/>
          </a:prstGeom>
          <a:noFill/>
        </p:spPr>
        <p:txBody>
          <a:bodyPr wrap="none" rtlCol="0">
            <a:spAutoFit/>
          </a:bodyPr>
          <a:lstStyle/>
          <a:p>
            <a:r>
              <a:rPr lang="en-US" sz="900" dirty="0"/>
              <a:t>T-Int = T-intersection; </a:t>
            </a:r>
            <a:r>
              <a:rPr lang="en-US" sz="900" dirty="0" err="1"/>
              <a:t>Cntrl</a:t>
            </a:r>
            <a:r>
              <a:rPr lang="en-US" sz="900" dirty="0"/>
              <a:t> = control.</a:t>
            </a:r>
          </a:p>
        </p:txBody>
      </p:sp>
    </p:spTree>
    <p:extLst>
      <p:ext uri="{BB962C8B-B14F-4D97-AF65-F5344CB8AC3E}">
        <p14:creationId xmlns:p14="http://schemas.microsoft.com/office/powerpoint/2010/main" val="2535734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93CC827-F504-49A0-85C1-6C2882141627}"/>
              </a:ext>
            </a:extLst>
          </p:cNvPr>
          <p:cNvGrpSpPr/>
          <p:nvPr/>
        </p:nvGrpSpPr>
        <p:grpSpPr>
          <a:xfrm>
            <a:off x="10777288" y="1354898"/>
            <a:ext cx="288757" cy="466648"/>
            <a:chOff x="10847672" y="394636"/>
            <a:chExt cx="288757" cy="466648"/>
          </a:xfrm>
          <a:solidFill>
            <a:schemeClr val="accent3"/>
          </a:solidFill>
        </p:grpSpPr>
        <p:sp>
          <p:nvSpPr>
            <p:cNvPr id="28" name="Isosceles Triangle 27">
              <a:extLst>
                <a:ext uri="{FF2B5EF4-FFF2-40B4-BE49-F238E27FC236}">
                  <a16:creationId xmlns:a16="http://schemas.microsoft.com/office/drawing/2014/main" id="{DCBB13F4-B479-41E1-ADBB-31B78ED31D6A}"/>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7464B34-5B0A-4466-AED2-3B7746E84379}"/>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695884" y="440871"/>
            <a:ext cx="10515600" cy="1020764"/>
          </a:xfrm>
        </p:spPr>
        <p:txBody>
          <a:bodyPr/>
          <a:lstStyle/>
          <a:p>
            <a:r>
              <a:rPr lang="en-US" dirty="0"/>
              <a:t>FHWA FCFT Report: Identifying FCFTs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768398" y="1408543"/>
            <a:ext cx="10334427" cy="473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500" b="1" dirty="0">
                <a:solidFill>
                  <a:srgbClr val="871A0F"/>
                </a:solidFill>
                <a:latin typeface="Arial" panose="020B0604020202020204" pitchFamily="34" charset="0"/>
                <a:cs typeface="Arial" panose="020B0604020202020204" pitchFamily="34" charset="0"/>
              </a:rPr>
              <a:t>Example Crash Count Ranking: Potential Non-Intersection </a:t>
            </a:r>
            <a:r>
              <a:rPr lang="en-US" sz="1500" b="1" dirty="0" err="1">
                <a:solidFill>
                  <a:srgbClr val="871A0F"/>
                </a:solidFill>
                <a:latin typeface="Arial" panose="020B0604020202020204" pitchFamily="34" charset="0"/>
                <a:cs typeface="Arial" panose="020B0604020202020204" pitchFamily="34" charset="0"/>
              </a:rPr>
              <a:t>FCFTs</a:t>
            </a:r>
            <a:r>
              <a:rPr lang="en-US" sz="1500" b="1" dirty="0">
                <a:solidFill>
                  <a:srgbClr val="871A0F"/>
                </a:solidFill>
                <a:latin typeface="Arial" panose="020B0604020202020204" pitchFamily="34" charset="0"/>
                <a:cs typeface="Arial" panose="020B0604020202020204" pitchFamily="34" charset="0"/>
              </a:rPr>
              <a:t> From HSIS Ohio Data (by KA Crashes)</a:t>
            </a:r>
            <a:r>
              <a:rPr lang="en-US" sz="1500" b="1" baseline="30000" dirty="0">
                <a:solidFill>
                  <a:srgbClr val="871A0F"/>
                </a:solidFill>
                <a:latin typeface="Arial" panose="020B0604020202020204" pitchFamily="34" charset="0"/>
                <a:cs typeface="Arial" panose="020B0604020202020204" pitchFamily="34" charset="0"/>
              </a:rPr>
              <a:t>(1)</a:t>
            </a:r>
          </a:p>
        </p:txBody>
      </p:sp>
      <p:graphicFrame>
        <p:nvGraphicFramePr>
          <p:cNvPr id="19" name="Table 18">
            <a:extLst>
              <a:ext uri="{FF2B5EF4-FFF2-40B4-BE49-F238E27FC236}">
                <a16:creationId xmlns:a16="http://schemas.microsoft.com/office/drawing/2014/main" id="{1061EDE0-05E2-4FF5-814B-90738344CD5C}"/>
              </a:ext>
            </a:extLst>
          </p:cNvPr>
          <p:cNvGraphicFramePr>
            <a:graphicFrameLocks noGrp="1"/>
          </p:cNvGraphicFramePr>
          <p:nvPr>
            <p:extLst>
              <p:ext uri="{D42A27DB-BD31-4B8C-83A1-F6EECF244321}">
                <p14:modId xmlns:p14="http://schemas.microsoft.com/office/powerpoint/2010/main" val="2349782393"/>
              </p:ext>
            </p:extLst>
          </p:nvPr>
        </p:nvGraphicFramePr>
        <p:xfrm>
          <a:off x="536116" y="1872480"/>
          <a:ext cx="10798989" cy="4261968"/>
        </p:xfrm>
        <a:graphic>
          <a:graphicData uri="http://schemas.openxmlformats.org/drawingml/2006/table">
            <a:tbl>
              <a:tblPr firstRow="1" firstCol="1" bandRow="1">
                <a:tableStyleId>{5C22544A-7EE6-4342-B048-85BDC9FD1C3A}</a:tableStyleId>
              </a:tblPr>
              <a:tblGrid>
                <a:gridCol w="862008">
                  <a:extLst>
                    <a:ext uri="{9D8B030D-6E8A-4147-A177-3AD203B41FA5}">
                      <a16:colId xmlns:a16="http://schemas.microsoft.com/office/drawing/2014/main" val="2223211603"/>
                    </a:ext>
                  </a:extLst>
                </a:gridCol>
                <a:gridCol w="2462025">
                  <a:extLst>
                    <a:ext uri="{9D8B030D-6E8A-4147-A177-3AD203B41FA5}">
                      <a16:colId xmlns:a16="http://schemas.microsoft.com/office/drawing/2014/main" val="1280635136"/>
                    </a:ext>
                  </a:extLst>
                </a:gridCol>
                <a:gridCol w="1240741">
                  <a:extLst>
                    <a:ext uri="{9D8B030D-6E8A-4147-A177-3AD203B41FA5}">
                      <a16:colId xmlns:a16="http://schemas.microsoft.com/office/drawing/2014/main" val="127671665"/>
                    </a:ext>
                  </a:extLst>
                </a:gridCol>
                <a:gridCol w="1993322">
                  <a:extLst>
                    <a:ext uri="{9D8B030D-6E8A-4147-A177-3AD203B41FA5}">
                      <a16:colId xmlns:a16="http://schemas.microsoft.com/office/drawing/2014/main" val="4198170043"/>
                    </a:ext>
                  </a:extLst>
                </a:gridCol>
                <a:gridCol w="1637372">
                  <a:extLst>
                    <a:ext uri="{9D8B030D-6E8A-4147-A177-3AD203B41FA5}">
                      <a16:colId xmlns:a16="http://schemas.microsoft.com/office/drawing/2014/main" val="1969067107"/>
                    </a:ext>
                  </a:extLst>
                </a:gridCol>
                <a:gridCol w="1444141">
                  <a:extLst>
                    <a:ext uri="{9D8B030D-6E8A-4147-A177-3AD203B41FA5}">
                      <a16:colId xmlns:a16="http://schemas.microsoft.com/office/drawing/2014/main" val="659348328"/>
                    </a:ext>
                  </a:extLst>
                </a:gridCol>
                <a:gridCol w="1159380">
                  <a:extLst>
                    <a:ext uri="{9D8B030D-6E8A-4147-A177-3AD203B41FA5}">
                      <a16:colId xmlns:a16="http://schemas.microsoft.com/office/drawing/2014/main" val="3492204381"/>
                    </a:ext>
                  </a:extLst>
                </a:gridCol>
              </a:tblGrid>
              <a:tr h="593998">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No.</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Crash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Area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Roadway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Light Conditions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Road Alignment</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KA Crashes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74903949"/>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1</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1,027</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1667435"/>
                  </a:ext>
                </a:extLst>
              </a:tr>
              <a:tr h="366797">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2</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Nighttime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792</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51727949"/>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3</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Curve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773</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7641658"/>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4</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Urban</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Freeways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590</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5655827"/>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Nighttime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Curve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569</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977749"/>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6</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Rear end</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Urban</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Freeways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565</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1211587"/>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7</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Urban</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Freeways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Nighttime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522</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021042"/>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8</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Rear end</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409</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5642866"/>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9</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Sideswipe—meeting</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391</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2867637"/>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10</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Sideswipe—passing</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Urban</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Freeways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348</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32587"/>
                  </a:ext>
                </a:extLst>
              </a:tr>
            </a:tbl>
          </a:graphicData>
        </a:graphic>
      </p:graphicFrame>
      <p:sp>
        <p:nvSpPr>
          <p:cNvPr id="18" name="Rectangle 17">
            <a:extLst>
              <a:ext uri="{FF2B5EF4-FFF2-40B4-BE49-F238E27FC236}">
                <a16:creationId xmlns:a16="http://schemas.microsoft.com/office/drawing/2014/main" id="{4AD52D81-F001-4EA1-8895-01B2279010CF}"/>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647828D-069B-4E68-9E38-7D6B211C3A37}"/>
              </a:ext>
            </a:extLst>
          </p:cNvPr>
          <p:cNvGrpSpPr/>
          <p:nvPr/>
        </p:nvGrpSpPr>
        <p:grpSpPr>
          <a:xfrm>
            <a:off x="11102825" y="737704"/>
            <a:ext cx="288757" cy="466648"/>
            <a:chOff x="10847672" y="394636"/>
            <a:chExt cx="288757" cy="466648"/>
          </a:xfrm>
          <a:solidFill>
            <a:schemeClr val="accent3"/>
          </a:solidFill>
        </p:grpSpPr>
        <p:sp>
          <p:nvSpPr>
            <p:cNvPr id="22" name="Isosceles Triangle 21">
              <a:extLst>
                <a:ext uri="{FF2B5EF4-FFF2-40B4-BE49-F238E27FC236}">
                  <a16:creationId xmlns:a16="http://schemas.microsoft.com/office/drawing/2014/main" id="{1CD2EBF3-C5F9-46DD-AC5D-69366360E8E1}"/>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8D13CC8-3AF3-49F3-81B9-935C0116EC73}"/>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D3575FC5-087D-44FB-8D7F-4B6577F867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276918"/>
            <a:ext cx="352312" cy="223583"/>
          </a:xfrm>
          <a:prstGeom prst="rect">
            <a:avLst/>
          </a:prstGeom>
        </p:spPr>
      </p:pic>
      <p:pic>
        <p:nvPicPr>
          <p:cNvPr id="31" name="Graphic 30">
            <a:extLst>
              <a:ext uri="{FF2B5EF4-FFF2-40B4-BE49-F238E27FC236}">
                <a16:creationId xmlns:a16="http://schemas.microsoft.com/office/drawing/2014/main" id="{0ADE7716-41B1-4276-A87A-4491C8F44A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pic>
        <p:nvPicPr>
          <p:cNvPr id="32" name="Graphic 31" descr="Graphic icon of a triangle with text, Report, with an icon of a star.">
            <a:extLst>
              <a:ext uri="{FF2B5EF4-FFF2-40B4-BE49-F238E27FC236}">
                <a16:creationId xmlns:a16="http://schemas.microsoft.com/office/drawing/2014/main" id="{0ADB6DD0-233B-41F7-8B7C-640CE45877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839" y="9340"/>
            <a:ext cx="1828800" cy="890124"/>
          </a:xfrm>
          <a:prstGeom prst="rect">
            <a:avLst/>
          </a:prstGeom>
        </p:spPr>
      </p:pic>
      <p:sp>
        <p:nvSpPr>
          <p:cNvPr id="4" name="Slide Number Placeholder 3">
            <a:extLst>
              <a:ext uri="{FF2B5EF4-FFF2-40B4-BE49-F238E27FC236}">
                <a16:creationId xmlns:a16="http://schemas.microsoft.com/office/drawing/2014/main" id="{170A013F-7CAB-4C44-8DB4-CB082A28F6BA}"/>
              </a:ext>
            </a:extLst>
          </p:cNvPr>
          <p:cNvSpPr>
            <a:spLocks noGrp="1"/>
          </p:cNvSpPr>
          <p:nvPr>
            <p:ph type="sldNum" sz="quarter" idx="4"/>
          </p:nvPr>
        </p:nvSpPr>
        <p:spPr/>
        <p:txBody>
          <a:bodyPr/>
          <a:lstStyle/>
          <a:p>
            <a:fld id="{29691912-3321-4F2D-A980-9CA5FE309265}" type="slidenum">
              <a:rPr lang="en-US" smtClean="0"/>
              <a:t>23</a:t>
            </a:fld>
            <a:endParaRPr lang="en-US"/>
          </a:p>
        </p:txBody>
      </p:sp>
    </p:spTree>
    <p:extLst>
      <p:ext uri="{BB962C8B-B14F-4D97-AF65-F5344CB8AC3E}">
        <p14:creationId xmlns:p14="http://schemas.microsoft.com/office/powerpoint/2010/main" val="2658569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545834" y="395755"/>
            <a:ext cx="10515600" cy="1020764"/>
          </a:xfrm>
        </p:spPr>
        <p:txBody>
          <a:bodyPr>
            <a:normAutofit/>
          </a:bodyPr>
          <a:lstStyle/>
          <a:p>
            <a:r>
              <a:rPr lang="en-US" dirty="0"/>
              <a:t>FHWA FCFT Report: Identifying FCFTs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559681" y="1465877"/>
            <a:ext cx="9734501" cy="331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500" b="1" dirty="0">
                <a:solidFill>
                  <a:srgbClr val="871A0F"/>
                </a:solidFill>
                <a:latin typeface="Arial" panose="020B0604020202020204" pitchFamily="34" charset="0"/>
                <a:cs typeface="Arial" panose="020B0604020202020204" pitchFamily="34" charset="0"/>
              </a:rPr>
              <a:t>Example Crash Count Ranking: Potential Intersection </a:t>
            </a:r>
            <a:r>
              <a:rPr lang="en-US" sz="1500" b="1" dirty="0" err="1">
                <a:solidFill>
                  <a:srgbClr val="871A0F"/>
                </a:solidFill>
                <a:latin typeface="Arial" panose="020B0604020202020204" pitchFamily="34" charset="0"/>
                <a:cs typeface="Arial" panose="020B0604020202020204" pitchFamily="34" charset="0"/>
              </a:rPr>
              <a:t>FCFTs</a:t>
            </a:r>
            <a:r>
              <a:rPr lang="en-US" sz="1500" b="1" dirty="0">
                <a:solidFill>
                  <a:srgbClr val="871A0F"/>
                </a:solidFill>
                <a:latin typeface="Arial" panose="020B0604020202020204" pitchFamily="34" charset="0"/>
                <a:cs typeface="Arial" panose="020B0604020202020204" pitchFamily="34" charset="0"/>
              </a:rPr>
              <a:t> From HSIS Ohio Data (by KA Crashes)</a:t>
            </a:r>
            <a:r>
              <a:rPr lang="en-US" sz="1500" b="1" baseline="30000" dirty="0">
                <a:solidFill>
                  <a:srgbClr val="871A0F"/>
                </a:solidFill>
                <a:latin typeface="Arial" panose="020B0604020202020204" pitchFamily="34" charset="0"/>
                <a:cs typeface="Arial" panose="020B0604020202020204" pitchFamily="34" charset="0"/>
              </a:rPr>
              <a:t>(1)</a:t>
            </a:r>
          </a:p>
        </p:txBody>
      </p:sp>
      <p:graphicFrame>
        <p:nvGraphicFramePr>
          <p:cNvPr id="13" name="Table 12">
            <a:extLst>
              <a:ext uri="{FF2B5EF4-FFF2-40B4-BE49-F238E27FC236}">
                <a16:creationId xmlns:a16="http://schemas.microsoft.com/office/drawing/2014/main" id="{8931C171-6716-4992-B151-795B3B42AFA2}"/>
              </a:ext>
            </a:extLst>
          </p:cNvPr>
          <p:cNvGraphicFramePr>
            <a:graphicFrameLocks noGrp="1"/>
          </p:cNvGraphicFramePr>
          <p:nvPr>
            <p:extLst>
              <p:ext uri="{D42A27DB-BD31-4B8C-83A1-F6EECF244321}">
                <p14:modId xmlns:p14="http://schemas.microsoft.com/office/powerpoint/2010/main" val="1494231174"/>
              </p:ext>
            </p:extLst>
          </p:nvPr>
        </p:nvGraphicFramePr>
        <p:xfrm>
          <a:off x="582245" y="1920870"/>
          <a:ext cx="10709994" cy="4219166"/>
        </p:xfrm>
        <a:graphic>
          <a:graphicData uri="http://schemas.openxmlformats.org/drawingml/2006/table">
            <a:tbl>
              <a:tblPr firstRow="1" firstCol="1" bandRow="1">
                <a:tableStyleId>{5C22544A-7EE6-4342-B048-85BDC9FD1C3A}</a:tableStyleId>
              </a:tblPr>
              <a:tblGrid>
                <a:gridCol w="815395">
                  <a:extLst>
                    <a:ext uri="{9D8B030D-6E8A-4147-A177-3AD203B41FA5}">
                      <a16:colId xmlns:a16="http://schemas.microsoft.com/office/drawing/2014/main" val="710877409"/>
                    </a:ext>
                  </a:extLst>
                </a:gridCol>
                <a:gridCol w="1184266">
                  <a:extLst>
                    <a:ext uri="{9D8B030D-6E8A-4147-A177-3AD203B41FA5}">
                      <a16:colId xmlns:a16="http://schemas.microsoft.com/office/drawing/2014/main" val="3585207971"/>
                    </a:ext>
                  </a:extLst>
                </a:gridCol>
                <a:gridCol w="832229">
                  <a:extLst>
                    <a:ext uri="{9D8B030D-6E8A-4147-A177-3AD203B41FA5}">
                      <a16:colId xmlns:a16="http://schemas.microsoft.com/office/drawing/2014/main" val="1884129201"/>
                    </a:ext>
                  </a:extLst>
                </a:gridCol>
                <a:gridCol w="2523107">
                  <a:extLst>
                    <a:ext uri="{9D8B030D-6E8A-4147-A177-3AD203B41FA5}">
                      <a16:colId xmlns:a16="http://schemas.microsoft.com/office/drawing/2014/main" val="2929570445"/>
                    </a:ext>
                  </a:extLst>
                </a:gridCol>
                <a:gridCol w="1756927">
                  <a:extLst>
                    <a:ext uri="{9D8B030D-6E8A-4147-A177-3AD203B41FA5}">
                      <a16:colId xmlns:a16="http://schemas.microsoft.com/office/drawing/2014/main" val="826431795"/>
                    </a:ext>
                  </a:extLst>
                </a:gridCol>
                <a:gridCol w="1446494">
                  <a:extLst>
                    <a:ext uri="{9D8B030D-6E8A-4147-A177-3AD203B41FA5}">
                      <a16:colId xmlns:a16="http://schemas.microsoft.com/office/drawing/2014/main" val="4152279162"/>
                    </a:ext>
                  </a:extLst>
                </a:gridCol>
                <a:gridCol w="1079915">
                  <a:extLst>
                    <a:ext uri="{9D8B030D-6E8A-4147-A177-3AD203B41FA5}">
                      <a16:colId xmlns:a16="http://schemas.microsoft.com/office/drawing/2014/main" val="225099796"/>
                    </a:ext>
                  </a:extLst>
                </a:gridCol>
                <a:gridCol w="1071661">
                  <a:extLst>
                    <a:ext uri="{9D8B030D-6E8A-4147-A177-3AD203B41FA5}">
                      <a16:colId xmlns:a16="http://schemas.microsoft.com/office/drawing/2014/main" val="2463436988"/>
                    </a:ext>
                  </a:extLst>
                </a:gridCol>
              </a:tblGrid>
              <a:tr h="703196">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No.</a:t>
                      </a:r>
                    </a:p>
                  </a:txBody>
                  <a:tcPr marL="68580" marR="68580" marT="18288" marB="18288" anchor="b">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Crash Type</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Area Type</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Roadway Type</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Location Type</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Light Conditions</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K Crashes</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KA Crashes</a:t>
                      </a:r>
                    </a:p>
                  </a:txBody>
                  <a:tcPr marL="68580" marR="68580" marT="18288" marB="18288" anchor="b">
                    <a:lnL w="6350" cap="flat" cmpd="sng" algn="ctr">
                      <a:noFill/>
                      <a:prstDash val="solid"/>
                      <a:round/>
                      <a:headEnd type="none" w="med" len="med"/>
                      <a:tailEnd type="none" w="med" len="med"/>
                    </a:lnL>
                    <a:lnB w="28575" cap="flat" cmpd="sng" algn="ctr">
                      <a:solidFill>
                        <a:schemeClr val="accent4"/>
                      </a:solidFill>
                      <a:prstDash val="solid"/>
                      <a:round/>
                      <a:headEnd type="none" w="med" len="med"/>
                      <a:tailEnd type="none" w="med" len="med"/>
                    </a:lnB>
                    <a:solidFill>
                      <a:srgbClr val="1E3A6B"/>
                    </a:solidFill>
                  </a:tcPr>
                </a:tc>
                <a:extLst>
                  <a:ext uri="{0D108BD9-81ED-4DB2-BD59-A6C34878D82A}">
                    <a16:rowId xmlns:a16="http://schemas.microsoft.com/office/drawing/2014/main" val="2621801168"/>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Rural</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153</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1,152</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7779783"/>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2</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29</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657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4916074"/>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511</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06155397"/>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4</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Rear end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338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41011263"/>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296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3873831"/>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6</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27</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243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9257573"/>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Rear end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243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9074862"/>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8</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10</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242</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31031467"/>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213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5104096"/>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10</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Rear end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Rural</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205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725312138"/>
                  </a:ext>
                </a:extLst>
              </a:tr>
            </a:tbl>
          </a:graphicData>
        </a:graphic>
      </p:graphicFrame>
      <p:sp>
        <p:nvSpPr>
          <p:cNvPr id="18" name="Rectangle 17">
            <a:extLst>
              <a:ext uri="{FF2B5EF4-FFF2-40B4-BE49-F238E27FC236}">
                <a16:creationId xmlns:a16="http://schemas.microsoft.com/office/drawing/2014/main" id="{F1487EC6-051C-4224-9F6A-641C80AFAA08}"/>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748B54-4A2E-44A2-BF9B-719FD5AACEEB}"/>
              </a:ext>
            </a:extLst>
          </p:cNvPr>
          <p:cNvSpPr/>
          <p:nvPr/>
        </p:nvSpPr>
        <p:spPr>
          <a:xfrm rot="16200000">
            <a:off x="10907028" y="466972"/>
            <a:ext cx="741145" cy="18288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F4A321B7-7AC5-4C41-BF4D-1649E97A2C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21" name="Graphic 20">
            <a:extLst>
              <a:ext uri="{FF2B5EF4-FFF2-40B4-BE49-F238E27FC236}">
                <a16:creationId xmlns:a16="http://schemas.microsoft.com/office/drawing/2014/main" id="{CD39B8DF-6EBA-4906-B86C-0A30CAB37B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22" name="Graphic 21">
            <a:extLst>
              <a:ext uri="{FF2B5EF4-FFF2-40B4-BE49-F238E27FC236}">
                <a16:creationId xmlns:a16="http://schemas.microsoft.com/office/drawing/2014/main" id="{C83F8688-689D-48D6-BAFA-E8F11FE039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pic>
        <p:nvPicPr>
          <p:cNvPr id="23" name="Graphic 22" descr="Graphic icon of a triangle with text, Report, with an icon of a star.">
            <a:extLst>
              <a:ext uri="{FF2B5EF4-FFF2-40B4-BE49-F238E27FC236}">
                <a16:creationId xmlns:a16="http://schemas.microsoft.com/office/drawing/2014/main" id="{8043172F-5CF8-4FEE-9943-3A40870EF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839" y="-17047"/>
            <a:ext cx="1828800" cy="890124"/>
          </a:xfrm>
          <a:prstGeom prst="rect">
            <a:avLst/>
          </a:prstGeom>
        </p:spPr>
      </p:pic>
      <p:sp>
        <p:nvSpPr>
          <p:cNvPr id="4" name="Slide Number Placeholder 3">
            <a:extLst>
              <a:ext uri="{FF2B5EF4-FFF2-40B4-BE49-F238E27FC236}">
                <a16:creationId xmlns:a16="http://schemas.microsoft.com/office/drawing/2014/main" id="{F3061BEF-6861-44CD-A8AE-34AAC76E748B}"/>
              </a:ext>
            </a:extLst>
          </p:cNvPr>
          <p:cNvSpPr>
            <a:spLocks noGrp="1"/>
          </p:cNvSpPr>
          <p:nvPr>
            <p:ph type="sldNum" sz="quarter" idx="4"/>
          </p:nvPr>
        </p:nvSpPr>
        <p:spPr/>
        <p:txBody>
          <a:bodyPr/>
          <a:lstStyle/>
          <a:p>
            <a:fld id="{29691912-3321-4F2D-A980-9CA5FE309265}" type="slidenum">
              <a:rPr lang="en-US" smtClean="0"/>
              <a:t>24</a:t>
            </a:fld>
            <a:endParaRPr lang="en-US"/>
          </a:p>
        </p:txBody>
      </p:sp>
    </p:spTree>
    <p:extLst>
      <p:ext uri="{BB962C8B-B14F-4D97-AF65-F5344CB8AC3E}">
        <p14:creationId xmlns:p14="http://schemas.microsoft.com/office/powerpoint/2010/main" val="2617853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Identifying FCFTs</a:t>
            </a:r>
          </a:p>
        </p:txBody>
      </p:sp>
      <p:sp>
        <p:nvSpPr>
          <p:cNvPr id="21" name="Text Placeholder 2">
            <a:extLst>
              <a:ext uri="{FF2B5EF4-FFF2-40B4-BE49-F238E27FC236}">
                <a16:creationId xmlns:a16="http://schemas.microsoft.com/office/drawing/2014/main" id="{014E2EBD-7262-4C47-B339-6B7C2E14C7C9}"/>
              </a:ext>
            </a:extLst>
          </p:cNvPr>
          <p:cNvSpPr>
            <a:spLocks noGrp="1"/>
          </p:cNvSpPr>
          <p:nvPr>
            <p:ph idx="1"/>
          </p:nvPr>
        </p:nvSpPr>
        <p:spPr>
          <a:xfrm>
            <a:off x="838200" y="2034240"/>
            <a:ext cx="10515600" cy="4060552"/>
          </a:xfrm>
        </p:spPr>
        <p:txBody>
          <a:bodyPr>
            <a:noAutofit/>
          </a:bodyPr>
          <a:lstStyle/>
          <a:p>
            <a:pPr>
              <a:lnSpc>
                <a:spcPct val="80000"/>
              </a:lnSpc>
              <a:spcBef>
                <a:spcPts val="500"/>
              </a:spcBef>
            </a:pPr>
            <a:r>
              <a:rPr lang="en-US" sz="1800" dirty="0"/>
              <a:t>Run-off-road (</a:t>
            </a:r>
            <a:r>
              <a:rPr lang="en-US" sz="1800" dirty="0" err="1"/>
              <a:t>ROR</a:t>
            </a:r>
            <a:r>
              <a:rPr lang="en-US" sz="1800" dirty="0"/>
              <a:t>) crashes on rural two-lane roads on </a:t>
            </a:r>
            <a:r>
              <a:rPr lang="en-US" sz="1800" b="1" dirty="0"/>
              <a:t>horizontal curves</a:t>
            </a:r>
            <a:r>
              <a:rPr lang="en-US" sz="1800" dirty="0"/>
              <a:t> (daytime and nighttime).</a:t>
            </a:r>
          </a:p>
          <a:p>
            <a:pPr>
              <a:lnSpc>
                <a:spcPct val="80000"/>
              </a:lnSpc>
              <a:spcBef>
                <a:spcPts val="500"/>
              </a:spcBef>
              <a:spcAft>
                <a:spcPts val="1800"/>
              </a:spcAft>
            </a:pPr>
            <a:r>
              <a:rPr lang="en-US" sz="1800" dirty="0"/>
              <a:t>ROR crashes on rural two-lane roads on </a:t>
            </a:r>
            <a:r>
              <a:rPr lang="en-US" sz="1800" b="1" dirty="0"/>
              <a:t>straight segments</a:t>
            </a:r>
            <a:r>
              <a:rPr lang="en-US" sz="1800" dirty="0"/>
              <a:t> (daytime and nighttime).</a:t>
            </a:r>
          </a:p>
          <a:p>
            <a:pPr>
              <a:lnSpc>
                <a:spcPct val="80000"/>
              </a:lnSpc>
              <a:spcBef>
                <a:spcPts val="500"/>
              </a:spcBef>
            </a:pPr>
            <a:r>
              <a:rPr lang="en-US" sz="1800" dirty="0"/>
              <a:t>Lane-departure crashes on rural two-lane roads on </a:t>
            </a:r>
            <a:r>
              <a:rPr lang="en-US" sz="1800" b="1" dirty="0"/>
              <a:t>horizontal curves</a:t>
            </a:r>
            <a:r>
              <a:rPr lang="en-US" sz="1800" dirty="0"/>
              <a:t> (daytime and nighttime).</a:t>
            </a:r>
          </a:p>
          <a:p>
            <a:pPr>
              <a:lnSpc>
                <a:spcPct val="80000"/>
              </a:lnSpc>
              <a:spcBef>
                <a:spcPts val="500"/>
              </a:spcBef>
              <a:spcAft>
                <a:spcPts val="1800"/>
              </a:spcAft>
            </a:pPr>
            <a:r>
              <a:rPr lang="en-US" sz="1800" dirty="0"/>
              <a:t>Lane-departure crashes on rural two-lane roads on </a:t>
            </a:r>
            <a:r>
              <a:rPr lang="en-US" sz="1800" b="1" dirty="0"/>
              <a:t>straight segments</a:t>
            </a:r>
            <a:r>
              <a:rPr lang="en-US" sz="1800" dirty="0"/>
              <a:t> (daytime and nighttime).</a:t>
            </a:r>
          </a:p>
          <a:p>
            <a:pPr>
              <a:lnSpc>
                <a:spcPct val="80000"/>
              </a:lnSpc>
              <a:spcBef>
                <a:spcPts val="500"/>
              </a:spcBef>
            </a:pPr>
            <a:r>
              <a:rPr lang="en-US" sz="1800" dirty="0"/>
              <a:t>Head-on crashes on rural two-lane roads on </a:t>
            </a:r>
            <a:r>
              <a:rPr lang="en-US" sz="1800" b="1" dirty="0"/>
              <a:t>horizontal curves</a:t>
            </a:r>
            <a:r>
              <a:rPr lang="en-US" sz="1800" dirty="0"/>
              <a:t> (daytime and nighttime).</a:t>
            </a:r>
          </a:p>
          <a:p>
            <a:pPr>
              <a:lnSpc>
                <a:spcPct val="80000"/>
              </a:lnSpc>
              <a:spcBef>
                <a:spcPts val="500"/>
              </a:spcBef>
              <a:spcAft>
                <a:spcPts val="1800"/>
              </a:spcAft>
            </a:pPr>
            <a:r>
              <a:rPr lang="en-US" sz="1800" dirty="0"/>
              <a:t>Head-on crashes on rural two-lane roads on </a:t>
            </a:r>
            <a:r>
              <a:rPr lang="en-US" sz="1800" b="1" dirty="0"/>
              <a:t>straight segments</a:t>
            </a:r>
            <a:r>
              <a:rPr lang="en-US" sz="1800" dirty="0"/>
              <a:t> (daytime and nighttime).</a:t>
            </a:r>
          </a:p>
          <a:p>
            <a:pPr>
              <a:lnSpc>
                <a:spcPct val="80000"/>
              </a:lnSpc>
              <a:spcBef>
                <a:spcPts val="500"/>
              </a:spcBef>
            </a:pPr>
            <a:r>
              <a:rPr lang="en-US" sz="1800" dirty="0"/>
              <a:t>Rollover crashes on rural two-lane roads on </a:t>
            </a:r>
            <a:r>
              <a:rPr lang="en-US" sz="1800" b="1" dirty="0"/>
              <a:t>straight segments</a:t>
            </a:r>
            <a:r>
              <a:rPr lang="en-US" sz="1800" dirty="0"/>
              <a:t> (daytime and nighttime).</a:t>
            </a:r>
          </a:p>
          <a:p>
            <a:pPr>
              <a:lnSpc>
                <a:spcPct val="80000"/>
              </a:lnSpc>
              <a:spcBef>
                <a:spcPts val="500"/>
              </a:spcBef>
              <a:spcAft>
                <a:spcPts val="1800"/>
              </a:spcAft>
            </a:pPr>
            <a:r>
              <a:rPr lang="en-US" sz="1800" dirty="0"/>
              <a:t>Rollover crashes on rural two-lane roads on </a:t>
            </a:r>
            <a:r>
              <a:rPr lang="en-US" sz="1800" b="1" dirty="0"/>
              <a:t>horizontal curves</a:t>
            </a:r>
            <a:r>
              <a:rPr lang="en-US" sz="1800" dirty="0"/>
              <a:t> (daytime and nighttime).</a:t>
            </a:r>
          </a:p>
          <a:p>
            <a:pPr>
              <a:lnSpc>
                <a:spcPct val="80000"/>
              </a:lnSpc>
              <a:spcBef>
                <a:spcPts val="500"/>
              </a:spcBef>
            </a:pPr>
            <a:r>
              <a:rPr lang="en-US" sz="1800" dirty="0"/>
              <a:t>Angle crashes on rural two-lane roads on </a:t>
            </a:r>
            <a:r>
              <a:rPr lang="en-US" sz="1800" b="1" dirty="0"/>
              <a:t>straight segments</a:t>
            </a:r>
            <a:r>
              <a:rPr lang="en-US" sz="1800" dirty="0"/>
              <a:t> (daytime).</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915316" y="1521778"/>
            <a:ext cx="6394502" cy="1942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rgbClr val="871A0F"/>
                </a:solidFill>
                <a:latin typeface="Arial" panose="020B0604020202020204" pitchFamily="34" charset="0"/>
                <a:cs typeface="Arial" panose="020B0604020202020204" pitchFamily="34" charset="0"/>
              </a:rPr>
              <a:t>List of Non-Intersection </a:t>
            </a:r>
            <a:r>
              <a:rPr lang="en-US" b="1" dirty="0">
                <a:solidFill>
                  <a:schemeClr val="accent3"/>
                </a:solidFill>
                <a:latin typeface="Arial" panose="020B0604020202020204" pitchFamily="34" charset="0"/>
                <a:cs typeface="Arial" panose="020B0604020202020204" pitchFamily="34" charset="0"/>
              </a:rPr>
              <a:t>FCFTs</a:t>
            </a:r>
          </a:p>
        </p:txBody>
      </p:sp>
      <p:sp>
        <p:nvSpPr>
          <p:cNvPr id="19" name="Rectangle 18">
            <a:extLst>
              <a:ext uri="{FF2B5EF4-FFF2-40B4-BE49-F238E27FC236}">
                <a16:creationId xmlns:a16="http://schemas.microsoft.com/office/drawing/2014/main" id="{A70DC68C-321A-4B53-AC5D-57FDB56C6606}"/>
              </a:ext>
            </a:extLst>
          </p:cNvPr>
          <p:cNvSpPr/>
          <p:nvPr/>
        </p:nvSpPr>
        <p:spPr>
          <a:xfrm>
            <a:off x="11465494" y="0"/>
            <a:ext cx="741145" cy="60947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3612C9D-6A94-4011-8394-518A6DE84CB0}"/>
              </a:ext>
            </a:extLst>
          </p:cNvPr>
          <p:cNvGrpSpPr/>
          <p:nvPr/>
        </p:nvGrpSpPr>
        <p:grpSpPr>
          <a:xfrm>
            <a:off x="11044039" y="3508466"/>
            <a:ext cx="288757" cy="466648"/>
            <a:chOff x="10847672" y="394636"/>
            <a:chExt cx="288757" cy="466648"/>
          </a:xfrm>
          <a:solidFill>
            <a:schemeClr val="accent3"/>
          </a:solidFill>
        </p:grpSpPr>
        <p:sp>
          <p:nvSpPr>
            <p:cNvPr id="22" name="Isosceles Triangle 21">
              <a:extLst>
                <a:ext uri="{FF2B5EF4-FFF2-40B4-BE49-F238E27FC236}">
                  <a16:creationId xmlns:a16="http://schemas.microsoft.com/office/drawing/2014/main" id="{D0E94C61-50CB-4F91-9B3E-0571BAAAA6A2}"/>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3B0F24E-F84D-4A93-B348-95CC252D56A3}"/>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C0DD108-9D59-4D92-9FC4-53C99F3313F9}"/>
              </a:ext>
            </a:extLst>
          </p:cNvPr>
          <p:cNvGrpSpPr/>
          <p:nvPr/>
        </p:nvGrpSpPr>
        <p:grpSpPr>
          <a:xfrm>
            <a:off x="10987927" y="1665375"/>
            <a:ext cx="288757" cy="466648"/>
            <a:chOff x="10847672" y="394636"/>
            <a:chExt cx="288757" cy="466648"/>
          </a:xfrm>
          <a:solidFill>
            <a:schemeClr val="accent3"/>
          </a:solidFill>
        </p:grpSpPr>
        <p:sp>
          <p:nvSpPr>
            <p:cNvPr id="25" name="Isosceles Triangle 24">
              <a:extLst>
                <a:ext uri="{FF2B5EF4-FFF2-40B4-BE49-F238E27FC236}">
                  <a16:creationId xmlns:a16="http://schemas.microsoft.com/office/drawing/2014/main" id="{32CDE5C1-8E14-4BA8-8A61-32BA0E54A3BF}"/>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04F8720-F643-428F-8964-CE60A04F653D}"/>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ADFE1A4-7068-4A09-B7C6-E8D33B948826}"/>
              </a:ext>
            </a:extLst>
          </p:cNvPr>
          <p:cNvGrpSpPr/>
          <p:nvPr/>
        </p:nvGrpSpPr>
        <p:grpSpPr>
          <a:xfrm>
            <a:off x="10622583" y="1098217"/>
            <a:ext cx="288757" cy="466648"/>
            <a:chOff x="10847672" y="394636"/>
            <a:chExt cx="288757" cy="466648"/>
          </a:xfrm>
          <a:solidFill>
            <a:schemeClr val="accent3"/>
          </a:solidFill>
        </p:grpSpPr>
        <p:sp>
          <p:nvSpPr>
            <p:cNvPr id="28" name="Isosceles Triangle 27">
              <a:extLst>
                <a:ext uri="{FF2B5EF4-FFF2-40B4-BE49-F238E27FC236}">
                  <a16:creationId xmlns:a16="http://schemas.microsoft.com/office/drawing/2014/main" id="{9CD73902-A9FD-4D4E-8665-742A66C0BE4B}"/>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3039BF-16EA-4812-B994-AF35766AFAC1}"/>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DBC28FA4-9F07-4F09-8B71-664E5B2650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276918"/>
            <a:ext cx="352312" cy="223583"/>
          </a:xfrm>
          <a:prstGeom prst="rect">
            <a:avLst/>
          </a:prstGeom>
        </p:spPr>
      </p:pic>
      <p:pic>
        <p:nvPicPr>
          <p:cNvPr id="31" name="Graphic 30">
            <a:extLst>
              <a:ext uri="{FF2B5EF4-FFF2-40B4-BE49-F238E27FC236}">
                <a16:creationId xmlns:a16="http://schemas.microsoft.com/office/drawing/2014/main" id="{0D75A40D-87FE-4811-9B17-1C2B03F89E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pic>
        <p:nvPicPr>
          <p:cNvPr id="32" name="Graphic 31" descr="Graphic icon of a triangle with text, Report, with an icon of a star.">
            <a:extLst>
              <a:ext uri="{FF2B5EF4-FFF2-40B4-BE49-F238E27FC236}">
                <a16:creationId xmlns:a16="http://schemas.microsoft.com/office/drawing/2014/main" id="{006D766C-0B21-4F92-9A45-2129FBF0F5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839" y="18406"/>
            <a:ext cx="1828800" cy="890124"/>
          </a:xfrm>
          <a:prstGeom prst="rect">
            <a:avLst/>
          </a:prstGeom>
        </p:spPr>
      </p:pic>
      <p:sp>
        <p:nvSpPr>
          <p:cNvPr id="3" name="Slide Number Placeholder 2">
            <a:extLst>
              <a:ext uri="{FF2B5EF4-FFF2-40B4-BE49-F238E27FC236}">
                <a16:creationId xmlns:a16="http://schemas.microsoft.com/office/drawing/2014/main" id="{E07C5F25-F377-4DB9-AD5C-E7675FAFCA51}"/>
              </a:ext>
            </a:extLst>
          </p:cNvPr>
          <p:cNvSpPr>
            <a:spLocks noGrp="1"/>
          </p:cNvSpPr>
          <p:nvPr>
            <p:ph type="sldNum" sz="quarter" idx="4"/>
          </p:nvPr>
        </p:nvSpPr>
        <p:spPr/>
        <p:txBody>
          <a:bodyPr/>
          <a:lstStyle/>
          <a:p>
            <a:fld id="{29691912-3321-4F2D-A980-9CA5FE309265}" type="slidenum">
              <a:rPr lang="en-US" smtClean="0"/>
              <a:t>25</a:t>
            </a:fld>
            <a:endParaRPr lang="en-US"/>
          </a:p>
        </p:txBody>
      </p:sp>
    </p:spTree>
    <p:extLst>
      <p:ext uri="{BB962C8B-B14F-4D97-AF65-F5344CB8AC3E}">
        <p14:creationId xmlns:p14="http://schemas.microsoft.com/office/powerpoint/2010/main" val="2682911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298237" y="487187"/>
            <a:ext cx="10515600" cy="793779"/>
          </a:xfrm>
        </p:spPr>
        <p:txBody>
          <a:bodyPr>
            <a:normAutofit/>
          </a:bodyPr>
          <a:lstStyle/>
          <a:p>
            <a:r>
              <a:rPr lang="en-US" dirty="0"/>
              <a:t>FHWA FCFT Report: Identifying FCFTs</a:t>
            </a:r>
          </a:p>
        </p:txBody>
      </p:sp>
      <p:sp>
        <p:nvSpPr>
          <p:cNvPr id="12" name="Text Placeholder 2">
            <a:extLst>
              <a:ext uri="{FF2B5EF4-FFF2-40B4-BE49-F238E27FC236}">
                <a16:creationId xmlns:a16="http://schemas.microsoft.com/office/drawing/2014/main" id="{1B1A2A29-D7ED-49C9-9248-0B662D000DB7}"/>
              </a:ext>
            </a:extLst>
          </p:cNvPr>
          <p:cNvSpPr>
            <a:spLocks noGrp="1"/>
          </p:cNvSpPr>
          <p:nvPr>
            <p:ph idx="1"/>
          </p:nvPr>
        </p:nvSpPr>
        <p:spPr>
          <a:xfrm>
            <a:off x="304800" y="1825625"/>
            <a:ext cx="11049000" cy="4269167"/>
          </a:xfrm>
        </p:spPr>
        <p:txBody>
          <a:bodyPr>
            <a:noAutofit/>
          </a:bodyPr>
          <a:lstStyle/>
          <a:p>
            <a:pPr marL="457200" lvl="1" indent="-457200">
              <a:lnSpc>
                <a:spcPct val="100000"/>
              </a:lnSpc>
              <a:spcBef>
                <a:spcPts val="0"/>
              </a:spcBef>
              <a:buFont typeface="Arial" panose="020B0604020202020204" pitchFamily="34" charset="0"/>
              <a:buChar char="►"/>
            </a:pPr>
            <a:r>
              <a:rPr lang="en-US" sz="2000" kern="0" dirty="0"/>
              <a:t>Angle crashes on </a:t>
            </a:r>
            <a:r>
              <a:rPr lang="en-US" sz="2000" b="1" kern="0" dirty="0"/>
              <a:t>rural</a:t>
            </a:r>
            <a:r>
              <a:rPr lang="en-US" sz="2000" kern="0" dirty="0"/>
              <a:t> two-lane roads at four-leg stop-controlled intersections (daytime and nighttime).</a:t>
            </a:r>
          </a:p>
          <a:p>
            <a:pPr marL="457200" lvl="1" indent="-457200">
              <a:lnSpc>
                <a:spcPct val="100000"/>
              </a:lnSpc>
              <a:spcBef>
                <a:spcPts val="0"/>
              </a:spcBef>
              <a:spcAft>
                <a:spcPts val="1800"/>
              </a:spcAft>
              <a:buFont typeface="Arial" panose="020B0604020202020204" pitchFamily="34" charset="0"/>
              <a:buChar char="►"/>
            </a:pPr>
            <a:r>
              <a:rPr lang="en-US" sz="2000" kern="0" dirty="0"/>
              <a:t>Angle crashes on </a:t>
            </a:r>
            <a:r>
              <a:rPr lang="en-US" sz="2000" b="1" kern="0" dirty="0"/>
              <a:t>urban</a:t>
            </a:r>
            <a:r>
              <a:rPr lang="en-US" sz="2000" kern="0" dirty="0"/>
              <a:t> two-lane roads at four-leg stop-controlled intersections (daytime).</a:t>
            </a:r>
          </a:p>
          <a:p>
            <a:pPr marL="457200" lvl="1" indent="-457200">
              <a:lnSpc>
                <a:spcPct val="100000"/>
              </a:lnSpc>
              <a:spcBef>
                <a:spcPts val="0"/>
              </a:spcBef>
              <a:buFont typeface="Arial" panose="020B0604020202020204" pitchFamily="34" charset="0"/>
              <a:buChar char="►"/>
            </a:pPr>
            <a:r>
              <a:rPr lang="en-US" sz="2000" kern="0" dirty="0"/>
              <a:t>Angle crashes on urban multilane </a:t>
            </a:r>
            <a:r>
              <a:rPr lang="en-US" sz="2000" b="1" kern="0" dirty="0"/>
              <a:t>divided</a:t>
            </a:r>
            <a:r>
              <a:rPr lang="en-US" sz="2000" kern="0" dirty="0"/>
              <a:t> roads at four-leg signalized intersections (daytime).</a:t>
            </a:r>
          </a:p>
          <a:p>
            <a:pPr marL="457200" lvl="1" indent="-457200">
              <a:lnSpc>
                <a:spcPct val="100000"/>
              </a:lnSpc>
              <a:spcBef>
                <a:spcPts val="0"/>
              </a:spcBef>
              <a:spcAft>
                <a:spcPts val="1800"/>
              </a:spcAft>
              <a:buFont typeface="Arial" panose="020B0604020202020204" pitchFamily="34" charset="0"/>
              <a:buChar char="►"/>
            </a:pPr>
            <a:r>
              <a:rPr lang="en-US" sz="2000" kern="0" dirty="0"/>
              <a:t>Angle crashes on urban multilane </a:t>
            </a:r>
            <a:r>
              <a:rPr lang="en-US" sz="2000" b="1" kern="0" dirty="0"/>
              <a:t>undivided</a:t>
            </a:r>
            <a:r>
              <a:rPr lang="en-US" sz="2000" kern="0" dirty="0"/>
              <a:t> roads at four-leg signalized intersections (daytime).</a:t>
            </a:r>
          </a:p>
          <a:p>
            <a:pPr marL="457200" lvl="1" indent="-457200">
              <a:lnSpc>
                <a:spcPct val="100000"/>
              </a:lnSpc>
              <a:spcBef>
                <a:spcPts val="0"/>
              </a:spcBef>
              <a:spcAft>
                <a:spcPts val="1800"/>
              </a:spcAft>
              <a:buFont typeface="Arial" panose="020B0604020202020204" pitchFamily="34" charset="0"/>
              <a:buChar char="►"/>
            </a:pPr>
            <a:r>
              <a:rPr lang="en-US" sz="2000" kern="0" dirty="0"/>
              <a:t>Angle crashes on rural </a:t>
            </a:r>
            <a:r>
              <a:rPr lang="en-US" sz="2000" b="1" kern="0" dirty="0"/>
              <a:t>two-lane</a:t>
            </a:r>
            <a:r>
              <a:rPr lang="en-US" sz="2000" kern="0" dirty="0"/>
              <a:t> roads at </a:t>
            </a:r>
            <a:r>
              <a:rPr lang="en-US" sz="2000" b="1" kern="0" dirty="0"/>
              <a:t>three-leg</a:t>
            </a:r>
            <a:r>
              <a:rPr lang="en-US" sz="2000" kern="0" dirty="0"/>
              <a:t> stop-controlled intersections (daytime).</a:t>
            </a:r>
          </a:p>
          <a:p>
            <a:pPr marL="457200" lvl="1" indent="-457200">
              <a:lnSpc>
                <a:spcPct val="100000"/>
              </a:lnSpc>
              <a:spcBef>
                <a:spcPts val="0"/>
              </a:spcBef>
              <a:buFont typeface="Arial" panose="020B0604020202020204" pitchFamily="34" charset="0"/>
              <a:buChar char="►"/>
            </a:pPr>
            <a:r>
              <a:rPr lang="en-US" sz="2000" kern="0" dirty="0"/>
              <a:t>Angle crashes on rural </a:t>
            </a:r>
            <a:r>
              <a:rPr lang="en-US" sz="2000" b="1" kern="0" dirty="0"/>
              <a:t>multilane</a:t>
            </a:r>
            <a:r>
              <a:rPr lang="en-US" sz="2000" kern="0" dirty="0"/>
              <a:t> divided roads at </a:t>
            </a:r>
            <a:r>
              <a:rPr lang="en-US" sz="2000" b="1" kern="0" dirty="0"/>
              <a:t>four-leg</a:t>
            </a:r>
            <a:r>
              <a:rPr lang="en-US" sz="2000" kern="0" dirty="0"/>
              <a:t> minor-road stop-controlled intersections (daytime).</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350646" y="1387416"/>
            <a:ext cx="6583312" cy="331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chemeClr val="accent3"/>
                </a:solidFill>
                <a:latin typeface="Arial" panose="020B0604020202020204" pitchFamily="34" charset="0"/>
                <a:cs typeface="Arial" panose="020B0604020202020204" pitchFamily="34" charset="0"/>
              </a:rPr>
              <a:t>List of Intersection FCFTs</a:t>
            </a:r>
          </a:p>
        </p:txBody>
      </p:sp>
      <p:sp>
        <p:nvSpPr>
          <p:cNvPr id="13" name="Rectangle 12">
            <a:extLst>
              <a:ext uri="{FF2B5EF4-FFF2-40B4-BE49-F238E27FC236}">
                <a16:creationId xmlns:a16="http://schemas.microsoft.com/office/drawing/2014/main" id="{78659DD2-1A75-44C6-9C8D-260948264744}"/>
              </a:ext>
            </a:extLst>
          </p:cNvPr>
          <p:cNvSpPr/>
          <p:nvPr/>
        </p:nvSpPr>
        <p:spPr>
          <a:xfrm>
            <a:off x="11465494" y="0"/>
            <a:ext cx="741145" cy="60947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61F46F-CA10-4E28-9935-4E2628510A77}"/>
              </a:ext>
            </a:extLst>
          </p:cNvPr>
          <p:cNvSpPr/>
          <p:nvPr/>
        </p:nvSpPr>
        <p:spPr>
          <a:xfrm rot="16200000">
            <a:off x="10907028" y="466972"/>
            <a:ext cx="741145" cy="18288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1428A60-690A-4F4D-AF51-FD442D6A9A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21" name="Graphic 20">
            <a:extLst>
              <a:ext uri="{FF2B5EF4-FFF2-40B4-BE49-F238E27FC236}">
                <a16:creationId xmlns:a16="http://schemas.microsoft.com/office/drawing/2014/main" id="{D80E7C81-D730-420B-BC88-C093827DF5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22" name="Graphic 21">
            <a:extLst>
              <a:ext uri="{FF2B5EF4-FFF2-40B4-BE49-F238E27FC236}">
                <a16:creationId xmlns:a16="http://schemas.microsoft.com/office/drawing/2014/main" id="{5BC3C332-F082-4354-A5CE-9097F73613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pic>
        <p:nvPicPr>
          <p:cNvPr id="23" name="Graphic 22" descr="Graphic icon of a triangle with text, Report, with an icon of a star.">
            <a:extLst>
              <a:ext uri="{FF2B5EF4-FFF2-40B4-BE49-F238E27FC236}">
                <a16:creationId xmlns:a16="http://schemas.microsoft.com/office/drawing/2014/main" id="{E846746B-33E3-4B21-A71A-39CE70D20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839" y="-17047"/>
            <a:ext cx="1828800" cy="890124"/>
          </a:xfrm>
          <a:prstGeom prst="rect">
            <a:avLst/>
          </a:prstGeom>
        </p:spPr>
      </p:pic>
      <p:sp>
        <p:nvSpPr>
          <p:cNvPr id="3" name="Slide Number Placeholder 2">
            <a:extLst>
              <a:ext uri="{FF2B5EF4-FFF2-40B4-BE49-F238E27FC236}">
                <a16:creationId xmlns:a16="http://schemas.microsoft.com/office/drawing/2014/main" id="{B4117FAD-4D9D-4E17-9B78-FA771FDB9C1C}"/>
              </a:ext>
            </a:extLst>
          </p:cNvPr>
          <p:cNvSpPr>
            <a:spLocks noGrp="1"/>
          </p:cNvSpPr>
          <p:nvPr>
            <p:ph type="sldNum" sz="quarter" idx="4"/>
          </p:nvPr>
        </p:nvSpPr>
        <p:spPr/>
        <p:txBody>
          <a:bodyPr/>
          <a:lstStyle/>
          <a:p>
            <a:fld id="{29691912-3321-4F2D-A980-9CA5FE309265}" type="slidenum">
              <a:rPr lang="en-US" smtClean="0"/>
              <a:t>26</a:t>
            </a:fld>
            <a:endParaRPr lang="en-US"/>
          </a:p>
        </p:txBody>
      </p:sp>
    </p:spTree>
    <p:extLst>
      <p:ext uri="{BB962C8B-B14F-4D97-AF65-F5344CB8AC3E}">
        <p14:creationId xmlns:p14="http://schemas.microsoft.com/office/powerpoint/2010/main" val="1089338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576907" y="452927"/>
            <a:ext cx="10515600" cy="1020764"/>
          </a:xfrm>
        </p:spPr>
        <p:txBody>
          <a:bodyPr/>
          <a:lstStyle/>
          <a:p>
            <a:r>
              <a:rPr lang="en-US" dirty="0"/>
              <a:t>FHWA FCFT Report: Identifying FCFTs</a:t>
            </a:r>
          </a:p>
        </p:txBody>
      </p:sp>
      <p:graphicFrame>
        <p:nvGraphicFramePr>
          <p:cNvPr id="4" name="Table 4">
            <a:extLst>
              <a:ext uri="{FF2B5EF4-FFF2-40B4-BE49-F238E27FC236}">
                <a16:creationId xmlns:a16="http://schemas.microsoft.com/office/drawing/2014/main" id="{E7B0E68F-76CA-494D-A752-080A32283858}"/>
              </a:ext>
            </a:extLst>
          </p:cNvPr>
          <p:cNvGraphicFramePr>
            <a:graphicFrameLocks/>
          </p:cNvGraphicFramePr>
          <p:nvPr>
            <p:extLst>
              <p:ext uri="{D42A27DB-BD31-4B8C-83A1-F6EECF244321}">
                <p14:modId xmlns:p14="http://schemas.microsoft.com/office/powerpoint/2010/main" val="265022809"/>
              </p:ext>
            </p:extLst>
          </p:nvPr>
        </p:nvGraphicFramePr>
        <p:xfrm>
          <a:off x="704118" y="1807636"/>
          <a:ext cx="9871352" cy="4087434"/>
        </p:xfrm>
        <a:graphic>
          <a:graphicData uri="http://schemas.openxmlformats.org/drawingml/2006/table">
            <a:tbl>
              <a:tblPr firstRow="1" bandRow="1">
                <a:tableStyleId>{72833802-FEF1-4C79-8D5D-14CF1EAF98D9}</a:tableStyleId>
              </a:tblPr>
              <a:tblGrid>
                <a:gridCol w="2308268">
                  <a:extLst>
                    <a:ext uri="{9D8B030D-6E8A-4147-A177-3AD203B41FA5}">
                      <a16:colId xmlns:a16="http://schemas.microsoft.com/office/drawing/2014/main" val="690910560"/>
                    </a:ext>
                  </a:extLst>
                </a:gridCol>
                <a:gridCol w="1890771">
                  <a:extLst>
                    <a:ext uri="{9D8B030D-6E8A-4147-A177-3AD203B41FA5}">
                      <a16:colId xmlns:a16="http://schemas.microsoft.com/office/drawing/2014/main" val="3775147752"/>
                    </a:ext>
                  </a:extLst>
                </a:gridCol>
                <a:gridCol w="1890771">
                  <a:extLst>
                    <a:ext uri="{9D8B030D-6E8A-4147-A177-3AD203B41FA5}">
                      <a16:colId xmlns:a16="http://schemas.microsoft.com/office/drawing/2014/main" val="4250260693"/>
                    </a:ext>
                  </a:extLst>
                </a:gridCol>
                <a:gridCol w="1890771">
                  <a:extLst>
                    <a:ext uri="{9D8B030D-6E8A-4147-A177-3AD203B41FA5}">
                      <a16:colId xmlns:a16="http://schemas.microsoft.com/office/drawing/2014/main" val="1039924197"/>
                    </a:ext>
                  </a:extLst>
                </a:gridCol>
                <a:gridCol w="1890771">
                  <a:extLst>
                    <a:ext uri="{9D8B030D-6E8A-4147-A177-3AD203B41FA5}">
                      <a16:colId xmlns:a16="http://schemas.microsoft.com/office/drawing/2014/main" val="2477484612"/>
                    </a:ext>
                  </a:extLst>
                </a:gridCol>
              </a:tblGrid>
              <a:tr h="388129">
                <a:tc rowSpan="2">
                  <a:txBody>
                    <a:bodyPr/>
                    <a:lstStyle/>
                    <a:p>
                      <a:pPr algn="ctr"/>
                      <a:r>
                        <a:rPr lang="en-US" b="0" dirty="0">
                          <a:latin typeface="Arial" panose="020B0604020202020204" pitchFamily="34" charset="0"/>
                          <a:cs typeface="Arial" panose="020B0604020202020204" pitchFamily="34" charset="0"/>
                        </a:rPr>
                        <a:t>Crash Type</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rgbClr val="1E3A6B"/>
                    </a:solidFill>
                  </a:tcPr>
                </a:tc>
                <a:tc gridSpan="4">
                  <a:txBody>
                    <a:bodyPr/>
                    <a:lstStyle/>
                    <a:p>
                      <a:pPr algn="ctr"/>
                      <a:r>
                        <a:rPr lang="en-US" b="0" dirty="0">
                          <a:latin typeface="Arial" panose="020B0604020202020204" pitchFamily="34" charset="0"/>
                          <a:cs typeface="Arial" panose="020B0604020202020204" pitchFamily="34" charset="0"/>
                        </a:rPr>
                        <a:t>Conditions</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rgbClr val="1E3A6B"/>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extLst>
                  <a:ext uri="{0D108BD9-81ED-4DB2-BD59-A6C34878D82A}">
                    <a16:rowId xmlns:a16="http://schemas.microsoft.com/office/drawing/2014/main" val="938112102"/>
                  </a:ext>
                </a:extLst>
              </a:tr>
              <a:tr h="388129">
                <a:tc vMerge="1">
                  <a:txBody>
                    <a:bodyPr/>
                    <a:lstStyle/>
                    <a:p>
                      <a:pPr algn="ctr"/>
                      <a:r>
                        <a:rPr lang="en-US" b="0" dirty="0">
                          <a:latin typeface="Calibri" panose="020F0502020204030204" pitchFamily="34" charset="0"/>
                          <a:cs typeface="Calibri" panose="020F0502020204030204" pitchFamily="34" charset="0"/>
                        </a:rPr>
                        <a:t>Crash Type</a:t>
                      </a:r>
                    </a:p>
                  </a:txBody>
                  <a:tcPr anchor="ctr">
                    <a:lnL w="12700"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b="0" dirty="0">
                          <a:solidFill>
                            <a:schemeClr val="bg1"/>
                          </a:solidFill>
                          <a:latin typeface="Arial" panose="020B0604020202020204" pitchFamily="34" charset="0"/>
                          <a:cs typeface="Arial" panose="020B0604020202020204" pitchFamily="34" charset="0"/>
                        </a:rPr>
                        <a:t>Horizontal Curve</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b="0" dirty="0">
                          <a:solidFill>
                            <a:schemeClr val="bg1"/>
                          </a:solidFill>
                          <a:latin typeface="Arial" panose="020B0604020202020204" pitchFamily="34" charset="0"/>
                          <a:cs typeface="Arial" panose="020B0604020202020204" pitchFamily="34" charset="0"/>
                        </a:rPr>
                        <a:t>Straight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b="0" dirty="0">
                          <a:solidFill>
                            <a:schemeClr val="bg1"/>
                          </a:solidFill>
                          <a:latin typeface="Arial" panose="020B0604020202020204" pitchFamily="34" charset="0"/>
                          <a:cs typeface="Arial" panose="020B0604020202020204" pitchFamily="34" charset="0"/>
                        </a:rPr>
                        <a:t>Daylight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b="0" dirty="0">
                          <a:solidFill>
                            <a:schemeClr val="bg1"/>
                          </a:solidFill>
                          <a:latin typeface="Arial" panose="020B0604020202020204" pitchFamily="34" charset="0"/>
                          <a:cs typeface="Arial" panose="020B0604020202020204" pitchFamily="34" charset="0"/>
                        </a:rPr>
                        <a:t>Nighttime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extLst>
                  <a:ext uri="{0D108BD9-81ED-4DB2-BD59-A6C34878D82A}">
                    <a16:rowId xmlns:a16="http://schemas.microsoft.com/office/drawing/2014/main" val="1548154845"/>
                  </a:ext>
                </a:extLst>
              </a:tr>
              <a:tr h="363133">
                <a:tc rowSpan="2">
                  <a:txBody>
                    <a:bodyPr/>
                    <a:lstStyle/>
                    <a:p>
                      <a:pPr algn="ctr"/>
                      <a:r>
                        <a:rPr lang="en-US" sz="1800" b="0" kern="1200" dirty="0">
                          <a:solidFill>
                            <a:schemeClr val="tx1"/>
                          </a:solidFill>
                          <a:latin typeface="Arial" panose="020B0604020202020204" pitchFamily="34" charset="0"/>
                          <a:ea typeface="+mn-ea"/>
                          <a:cs typeface="Arial" panose="020B0604020202020204" pitchFamily="34" charset="0"/>
                        </a:rPr>
                        <a:t>ROR</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99884250"/>
                  </a:ext>
                </a:extLst>
              </a:tr>
              <a:tr h="36817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7068485"/>
                  </a:ext>
                </a:extLst>
              </a:tr>
              <a:tr h="36817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anose="020B0604020202020204" pitchFamily="34" charset="0"/>
                          <a:ea typeface="+mn-ea"/>
                          <a:cs typeface="Arial" panose="020B0604020202020204" pitchFamily="34" charset="0"/>
                        </a:rPr>
                        <a:t>Lane Departure </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21828140"/>
                  </a:ext>
                </a:extLst>
              </a:tr>
              <a:tr h="36817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3058617"/>
                  </a:ext>
                </a:extLst>
              </a:tr>
              <a:tr h="36817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strike="noStrike" kern="1200" dirty="0">
                          <a:solidFill>
                            <a:schemeClr val="tx1"/>
                          </a:solidFill>
                          <a:latin typeface="Arial" panose="020B0604020202020204" pitchFamily="34" charset="0"/>
                          <a:ea typeface="+mn-ea"/>
                          <a:cs typeface="Arial" panose="020B0604020202020204" pitchFamily="34" charset="0"/>
                        </a:rPr>
                        <a:t>Head-on</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01502240"/>
                  </a:ext>
                </a:extLst>
              </a:tr>
              <a:tr h="36817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7479417"/>
                  </a:ext>
                </a:extLst>
              </a:tr>
              <a:tr h="368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anose="020B0604020202020204" pitchFamily="34" charset="0"/>
                          <a:ea typeface="+mn-ea"/>
                          <a:cs typeface="Arial" panose="020B0604020202020204" pitchFamily="34" charset="0"/>
                        </a:rPr>
                        <a:t>Angle</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01987470"/>
                  </a:ext>
                </a:extLst>
              </a:tr>
              <a:tr h="36817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anose="020B0604020202020204" pitchFamily="34" charset="0"/>
                          <a:ea typeface="+mn-ea"/>
                          <a:cs typeface="Arial" panose="020B0604020202020204" pitchFamily="34" charset="0"/>
                        </a:rPr>
                        <a:t>Rollover/Overturn </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12382873"/>
                  </a:ext>
                </a:extLst>
              </a:tr>
              <a:tr h="36817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01200254"/>
                  </a:ext>
                </a:extLst>
              </a:tr>
            </a:tbl>
          </a:graphicData>
        </a:graphic>
      </p:graphicFrame>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576907" y="1349312"/>
            <a:ext cx="7854901" cy="331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chemeClr val="accent3"/>
                </a:solidFill>
                <a:latin typeface="Arial" panose="020B0604020202020204" pitchFamily="34" charset="0"/>
                <a:cs typeface="Arial" panose="020B0604020202020204" pitchFamily="34" charset="0"/>
              </a:rPr>
              <a:t>Non-Intersection </a:t>
            </a:r>
            <a:r>
              <a:rPr lang="en-US" b="1" dirty="0">
                <a:solidFill>
                  <a:srgbClr val="871A0F"/>
                </a:solidFill>
                <a:latin typeface="Arial" panose="020B0604020202020204" pitchFamily="34" charset="0"/>
                <a:cs typeface="Arial" panose="020B0604020202020204" pitchFamily="34" charset="0"/>
              </a:rPr>
              <a:t>FCFTs on Rural, Two-Lane Roads</a:t>
            </a:r>
          </a:p>
        </p:txBody>
      </p:sp>
      <p:sp>
        <p:nvSpPr>
          <p:cNvPr id="18" name="TextBox 17">
            <a:extLst>
              <a:ext uri="{FF2B5EF4-FFF2-40B4-BE49-F238E27FC236}">
                <a16:creationId xmlns:a16="http://schemas.microsoft.com/office/drawing/2014/main" id="{76567FD3-D133-454D-8E81-98A3398CAD05}"/>
              </a:ext>
            </a:extLst>
          </p:cNvPr>
          <p:cNvSpPr txBox="1"/>
          <p:nvPr/>
        </p:nvSpPr>
        <p:spPr>
          <a:xfrm>
            <a:off x="6158185" y="6329298"/>
            <a:ext cx="4703696"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conditions that defined focus crash types.</a:t>
            </a:r>
            <a:endParaRPr lang="en-US" sz="900" b="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70DC68C-321A-4B53-AC5D-57FDB56C6606}"/>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3612C9D-6A94-4011-8394-518A6DE84CB0}"/>
              </a:ext>
            </a:extLst>
          </p:cNvPr>
          <p:cNvGrpSpPr/>
          <p:nvPr/>
        </p:nvGrpSpPr>
        <p:grpSpPr>
          <a:xfrm>
            <a:off x="11044039" y="3508466"/>
            <a:ext cx="288757" cy="466648"/>
            <a:chOff x="10847672" y="394636"/>
            <a:chExt cx="288757" cy="466648"/>
          </a:xfrm>
          <a:solidFill>
            <a:schemeClr val="accent3"/>
          </a:solidFill>
        </p:grpSpPr>
        <p:sp>
          <p:nvSpPr>
            <p:cNvPr id="22" name="Isosceles Triangle 21">
              <a:extLst>
                <a:ext uri="{FF2B5EF4-FFF2-40B4-BE49-F238E27FC236}">
                  <a16:creationId xmlns:a16="http://schemas.microsoft.com/office/drawing/2014/main" id="{D0E94C61-50CB-4F91-9B3E-0571BAAAA6A2}"/>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3B0F24E-F84D-4A93-B348-95CC252D56A3}"/>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C0DD108-9D59-4D92-9FC4-53C99F3313F9}"/>
              </a:ext>
            </a:extLst>
          </p:cNvPr>
          <p:cNvGrpSpPr/>
          <p:nvPr/>
        </p:nvGrpSpPr>
        <p:grpSpPr>
          <a:xfrm>
            <a:off x="10987927" y="1665375"/>
            <a:ext cx="288757" cy="466648"/>
            <a:chOff x="10847672" y="394636"/>
            <a:chExt cx="288757" cy="466648"/>
          </a:xfrm>
          <a:solidFill>
            <a:schemeClr val="accent3"/>
          </a:solidFill>
        </p:grpSpPr>
        <p:sp>
          <p:nvSpPr>
            <p:cNvPr id="25" name="Isosceles Triangle 24">
              <a:extLst>
                <a:ext uri="{FF2B5EF4-FFF2-40B4-BE49-F238E27FC236}">
                  <a16:creationId xmlns:a16="http://schemas.microsoft.com/office/drawing/2014/main" id="{32CDE5C1-8E14-4BA8-8A61-32BA0E54A3BF}"/>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04F8720-F643-428F-8964-CE60A04F653D}"/>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ADFE1A4-7068-4A09-B7C6-E8D33B948826}"/>
              </a:ext>
            </a:extLst>
          </p:cNvPr>
          <p:cNvGrpSpPr/>
          <p:nvPr/>
        </p:nvGrpSpPr>
        <p:grpSpPr>
          <a:xfrm>
            <a:off x="10622583" y="1098217"/>
            <a:ext cx="288757" cy="466648"/>
            <a:chOff x="10847672" y="394636"/>
            <a:chExt cx="288757" cy="466648"/>
          </a:xfrm>
          <a:solidFill>
            <a:schemeClr val="accent3"/>
          </a:solidFill>
        </p:grpSpPr>
        <p:sp>
          <p:nvSpPr>
            <p:cNvPr id="28" name="Isosceles Triangle 27">
              <a:extLst>
                <a:ext uri="{FF2B5EF4-FFF2-40B4-BE49-F238E27FC236}">
                  <a16:creationId xmlns:a16="http://schemas.microsoft.com/office/drawing/2014/main" id="{9CD73902-A9FD-4D4E-8665-742A66C0BE4B}"/>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3039BF-16EA-4812-B994-AF35766AFAC1}"/>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DBC28FA4-9F07-4F09-8B71-664E5B2650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276918"/>
            <a:ext cx="352312" cy="223583"/>
          </a:xfrm>
          <a:prstGeom prst="rect">
            <a:avLst/>
          </a:prstGeom>
        </p:spPr>
      </p:pic>
      <p:pic>
        <p:nvPicPr>
          <p:cNvPr id="31" name="Graphic 30">
            <a:extLst>
              <a:ext uri="{FF2B5EF4-FFF2-40B4-BE49-F238E27FC236}">
                <a16:creationId xmlns:a16="http://schemas.microsoft.com/office/drawing/2014/main" id="{0D75A40D-87FE-4811-9B17-1C2B03F89E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pic>
        <p:nvPicPr>
          <p:cNvPr id="32" name="Graphic 31" descr="Graphic icon of a triangle with text, Report, with an icon of a star.">
            <a:extLst>
              <a:ext uri="{FF2B5EF4-FFF2-40B4-BE49-F238E27FC236}">
                <a16:creationId xmlns:a16="http://schemas.microsoft.com/office/drawing/2014/main" id="{006D766C-0B21-4F92-9A45-2129FBF0F5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839" y="18406"/>
            <a:ext cx="1828800" cy="890124"/>
          </a:xfrm>
          <a:prstGeom prst="rect">
            <a:avLst/>
          </a:prstGeom>
        </p:spPr>
      </p:pic>
      <p:sp>
        <p:nvSpPr>
          <p:cNvPr id="6" name="Slide Number Placeholder 5">
            <a:extLst>
              <a:ext uri="{FF2B5EF4-FFF2-40B4-BE49-F238E27FC236}">
                <a16:creationId xmlns:a16="http://schemas.microsoft.com/office/drawing/2014/main" id="{2C39B36F-43CB-466C-A9FE-B2B1A4EAF062}"/>
              </a:ext>
            </a:extLst>
          </p:cNvPr>
          <p:cNvSpPr>
            <a:spLocks noGrp="1"/>
          </p:cNvSpPr>
          <p:nvPr>
            <p:ph type="sldNum" sz="quarter" idx="4"/>
          </p:nvPr>
        </p:nvSpPr>
        <p:spPr/>
        <p:txBody>
          <a:bodyPr/>
          <a:lstStyle/>
          <a:p>
            <a:fld id="{29691912-3321-4F2D-A980-9CA5FE309265}" type="slidenum">
              <a:rPr lang="en-US" smtClean="0"/>
              <a:t>27</a:t>
            </a:fld>
            <a:endParaRPr lang="en-US"/>
          </a:p>
        </p:txBody>
      </p:sp>
    </p:spTree>
    <p:extLst>
      <p:ext uri="{BB962C8B-B14F-4D97-AF65-F5344CB8AC3E}">
        <p14:creationId xmlns:p14="http://schemas.microsoft.com/office/powerpoint/2010/main" val="951756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245417" y="517213"/>
            <a:ext cx="10515600" cy="728505"/>
          </a:xfrm>
        </p:spPr>
        <p:txBody>
          <a:bodyPr>
            <a:normAutofit/>
          </a:bodyPr>
          <a:lstStyle/>
          <a:p>
            <a:r>
              <a:rPr lang="en-US" dirty="0"/>
              <a:t>FHWA FCFT Report: Identifying FCFTs</a:t>
            </a:r>
          </a:p>
        </p:txBody>
      </p:sp>
      <p:sp>
        <p:nvSpPr>
          <p:cNvPr id="3" name="Content Placeholder 2">
            <a:extLst>
              <a:ext uri="{FF2B5EF4-FFF2-40B4-BE49-F238E27FC236}">
                <a16:creationId xmlns:a16="http://schemas.microsoft.com/office/drawing/2014/main" id="{8FE85475-AF9E-452E-B65F-99448315CF9B}"/>
              </a:ext>
            </a:extLst>
          </p:cNvPr>
          <p:cNvSpPr>
            <a:spLocks noGrp="1"/>
          </p:cNvSpPr>
          <p:nvPr>
            <p:ph idx="1"/>
          </p:nvPr>
        </p:nvSpPr>
        <p:spPr/>
        <p:txBody>
          <a:bodyPr/>
          <a:lstStyle/>
          <a:p>
            <a:endParaRPr lang="en-US"/>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245417" y="1303360"/>
            <a:ext cx="6583312" cy="331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chemeClr val="accent3"/>
                </a:solidFill>
              </a:rPr>
              <a:t>Intersection FCFTs</a:t>
            </a:r>
          </a:p>
        </p:txBody>
      </p:sp>
      <p:graphicFrame>
        <p:nvGraphicFramePr>
          <p:cNvPr id="4" name="Table 4">
            <a:extLst>
              <a:ext uri="{FF2B5EF4-FFF2-40B4-BE49-F238E27FC236}">
                <a16:creationId xmlns:a16="http://schemas.microsoft.com/office/drawing/2014/main" id="{E7B0E68F-76CA-494D-A752-080A32283858}"/>
              </a:ext>
            </a:extLst>
          </p:cNvPr>
          <p:cNvGraphicFramePr>
            <a:graphicFrameLocks/>
          </p:cNvGraphicFramePr>
          <p:nvPr>
            <p:extLst>
              <p:ext uri="{D42A27DB-BD31-4B8C-83A1-F6EECF244321}">
                <p14:modId xmlns:p14="http://schemas.microsoft.com/office/powerpoint/2010/main" val="1953966292"/>
              </p:ext>
            </p:extLst>
          </p:nvPr>
        </p:nvGraphicFramePr>
        <p:xfrm>
          <a:off x="377671" y="1751945"/>
          <a:ext cx="10976129" cy="4359623"/>
        </p:xfrm>
        <a:graphic>
          <a:graphicData uri="http://schemas.openxmlformats.org/drawingml/2006/table">
            <a:tbl>
              <a:tblPr firstRow="1" bandRow="1">
                <a:tableStyleId>{72833802-FEF1-4C79-8D5D-14CF1EAF98D9}</a:tableStyleId>
              </a:tblPr>
              <a:tblGrid>
                <a:gridCol w="910070">
                  <a:extLst>
                    <a:ext uri="{9D8B030D-6E8A-4147-A177-3AD203B41FA5}">
                      <a16:colId xmlns:a16="http://schemas.microsoft.com/office/drawing/2014/main" val="690910560"/>
                    </a:ext>
                  </a:extLst>
                </a:gridCol>
                <a:gridCol w="714625">
                  <a:extLst>
                    <a:ext uri="{9D8B030D-6E8A-4147-A177-3AD203B41FA5}">
                      <a16:colId xmlns:a16="http://schemas.microsoft.com/office/drawing/2014/main" val="3775147752"/>
                    </a:ext>
                  </a:extLst>
                </a:gridCol>
                <a:gridCol w="687950">
                  <a:extLst>
                    <a:ext uri="{9D8B030D-6E8A-4147-A177-3AD203B41FA5}">
                      <a16:colId xmlns:a16="http://schemas.microsoft.com/office/drawing/2014/main" val="4250260693"/>
                    </a:ext>
                  </a:extLst>
                </a:gridCol>
                <a:gridCol w="639995">
                  <a:extLst>
                    <a:ext uri="{9D8B030D-6E8A-4147-A177-3AD203B41FA5}">
                      <a16:colId xmlns:a16="http://schemas.microsoft.com/office/drawing/2014/main" val="1039924197"/>
                    </a:ext>
                  </a:extLst>
                </a:gridCol>
                <a:gridCol w="1084844">
                  <a:extLst>
                    <a:ext uri="{9D8B030D-6E8A-4147-A177-3AD203B41FA5}">
                      <a16:colId xmlns:a16="http://schemas.microsoft.com/office/drawing/2014/main" val="2477484612"/>
                    </a:ext>
                  </a:extLst>
                </a:gridCol>
                <a:gridCol w="1140592">
                  <a:extLst>
                    <a:ext uri="{9D8B030D-6E8A-4147-A177-3AD203B41FA5}">
                      <a16:colId xmlns:a16="http://schemas.microsoft.com/office/drawing/2014/main" val="13992439"/>
                    </a:ext>
                  </a:extLst>
                </a:gridCol>
                <a:gridCol w="764499">
                  <a:extLst>
                    <a:ext uri="{9D8B030D-6E8A-4147-A177-3AD203B41FA5}">
                      <a16:colId xmlns:a16="http://schemas.microsoft.com/office/drawing/2014/main" val="28820258"/>
                    </a:ext>
                  </a:extLst>
                </a:gridCol>
                <a:gridCol w="829068">
                  <a:extLst>
                    <a:ext uri="{9D8B030D-6E8A-4147-A177-3AD203B41FA5}">
                      <a16:colId xmlns:a16="http://schemas.microsoft.com/office/drawing/2014/main" val="4158996155"/>
                    </a:ext>
                  </a:extLst>
                </a:gridCol>
                <a:gridCol w="1111303">
                  <a:extLst>
                    <a:ext uri="{9D8B030D-6E8A-4147-A177-3AD203B41FA5}">
                      <a16:colId xmlns:a16="http://schemas.microsoft.com/office/drawing/2014/main" val="25498566"/>
                    </a:ext>
                  </a:extLst>
                </a:gridCol>
                <a:gridCol w="1174295">
                  <a:extLst>
                    <a:ext uri="{9D8B030D-6E8A-4147-A177-3AD203B41FA5}">
                      <a16:colId xmlns:a16="http://schemas.microsoft.com/office/drawing/2014/main" val="3800620271"/>
                    </a:ext>
                  </a:extLst>
                </a:gridCol>
                <a:gridCol w="914400">
                  <a:extLst>
                    <a:ext uri="{9D8B030D-6E8A-4147-A177-3AD203B41FA5}">
                      <a16:colId xmlns:a16="http://schemas.microsoft.com/office/drawing/2014/main" val="2144743456"/>
                    </a:ext>
                  </a:extLst>
                </a:gridCol>
                <a:gridCol w="1004488">
                  <a:extLst>
                    <a:ext uri="{9D8B030D-6E8A-4147-A177-3AD203B41FA5}">
                      <a16:colId xmlns:a16="http://schemas.microsoft.com/office/drawing/2014/main" val="1766224899"/>
                    </a:ext>
                  </a:extLst>
                </a:gridCol>
              </a:tblGrid>
              <a:tr h="430321">
                <a:tc rowSpan="2">
                  <a:txBody>
                    <a:bodyPr/>
                    <a:lstStyle/>
                    <a:p>
                      <a:pPr algn="ctr"/>
                      <a:r>
                        <a:rPr lang="en-US" sz="1500" b="0" dirty="0">
                          <a:latin typeface="Arial" panose="020B0604020202020204" pitchFamily="34" charset="0"/>
                          <a:cs typeface="Arial" panose="020B0604020202020204" pitchFamily="34" charset="0"/>
                        </a:rPr>
                        <a:t>Crash Type</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gridSpan="11">
                  <a:txBody>
                    <a:bodyPr/>
                    <a:lstStyle/>
                    <a:p>
                      <a:pPr algn="ctr"/>
                      <a:r>
                        <a:rPr lang="en-US" sz="1600" b="0" dirty="0">
                          <a:latin typeface="Calibri" panose="020F0502020204030204" pitchFamily="34" charset="0"/>
                          <a:cs typeface="Calibri" panose="020F0502020204030204" pitchFamily="34" charset="0"/>
                        </a:rPr>
                        <a:t>Conditions</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938112102"/>
                  </a:ext>
                </a:extLst>
              </a:tr>
              <a:tr h="637462">
                <a:tc vMerge="1">
                  <a:txBody>
                    <a:bodyPr/>
                    <a:lstStyle/>
                    <a:p>
                      <a:pPr algn="ctr"/>
                      <a:r>
                        <a:rPr lang="en-US" b="0" dirty="0">
                          <a:latin typeface="Calibri" panose="020F0502020204030204" pitchFamily="34" charset="0"/>
                          <a:cs typeface="Calibri" panose="020F0502020204030204" pitchFamily="34" charset="0"/>
                        </a:rPr>
                        <a:t>Crash Type</a:t>
                      </a:r>
                    </a:p>
                  </a:txBody>
                  <a:tcPr anchor="ctr">
                    <a:lnL w="12700"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Urban</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Rural</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Two-Lane</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Multilane Divided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latin typeface="Arial" panose="020B0604020202020204" pitchFamily="34" charset="0"/>
                          <a:cs typeface="Arial" panose="020B0604020202020204" pitchFamily="34" charset="0"/>
                        </a:rPr>
                        <a:t>Multilane Undivided</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4-Leg</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3-Leg</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Stop Controlled</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Signalized</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Daylight</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Nighttime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extLst>
                  <a:ext uri="{0D108BD9-81ED-4DB2-BD59-A6C34878D82A}">
                    <a16:rowId xmlns:a16="http://schemas.microsoft.com/office/drawing/2014/main" val="1548154845"/>
                  </a:ext>
                </a:extLst>
              </a:tr>
              <a:tr h="54864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rial" panose="020B0604020202020204" pitchFamily="34" charset="0"/>
                          <a:ea typeface="+mn-ea"/>
                          <a:cs typeface="Arial" panose="020B0604020202020204" pitchFamily="34" charset="0"/>
                        </a:rPr>
                        <a:t>Angle</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99884250"/>
                  </a:ext>
                </a:extLst>
              </a:tr>
              <a:tr h="5486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7068485"/>
                  </a:ext>
                </a:extLst>
              </a:tr>
              <a:tr h="5486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21828140"/>
                  </a:ext>
                </a:extLst>
              </a:tr>
              <a:tr h="5486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3058617"/>
                  </a:ext>
                </a:extLst>
              </a:tr>
              <a:tr h="5486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01502240"/>
                  </a:ext>
                </a:extLst>
              </a:tr>
              <a:tr h="5486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Minor road</a:t>
                      </a: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77479417"/>
                  </a:ext>
                </a:extLst>
              </a:tr>
            </a:tbl>
          </a:graphicData>
        </a:graphic>
      </p:graphicFrame>
      <p:sp>
        <p:nvSpPr>
          <p:cNvPr id="19" name="TextBox 18">
            <a:extLst>
              <a:ext uri="{FF2B5EF4-FFF2-40B4-BE49-F238E27FC236}">
                <a16:creationId xmlns:a16="http://schemas.microsoft.com/office/drawing/2014/main" id="{F2596905-1761-453C-9523-A4841FB78196}"/>
              </a:ext>
            </a:extLst>
          </p:cNvPr>
          <p:cNvSpPr txBox="1"/>
          <p:nvPr/>
        </p:nvSpPr>
        <p:spPr>
          <a:xfrm>
            <a:off x="4977478" y="6329298"/>
            <a:ext cx="3495675"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conditions that defined focus crash types</a:t>
            </a:r>
            <a:r>
              <a:rPr lang="en-US" sz="900" b="0" dirty="0">
                <a:latin typeface="Calibri" panose="020F0502020204030204" pitchFamily="34" charset="0"/>
                <a:cs typeface="Calibri" panose="020F0502020204030204" pitchFamily="34" charset="0"/>
                <a:sym typeface="Wingdings" panose="05000000000000000000" pitchFamily="2" charset="2"/>
              </a:rPr>
              <a:t>.</a:t>
            </a:r>
            <a:endParaRPr lang="en-US" sz="900" b="0" dirty="0">
              <a:highlight>
                <a:srgbClr val="FFFF00"/>
              </a:highlight>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8659DD2-1A75-44C6-9C8D-260948264744}"/>
              </a:ext>
            </a:extLst>
          </p:cNvPr>
          <p:cNvSpPr/>
          <p:nvPr/>
        </p:nvSpPr>
        <p:spPr>
          <a:xfrm>
            <a:off x="11465494" y="0"/>
            <a:ext cx="741145" cy="60947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61F46F-CA10-4E28-9935-4E2628510A77}"/>
              </a:ext>
            </a:extLst>
          </p:cNvPr>
          <p:cNvSpPr/>
          <p:nvPr/>
        </p:nvSpPr>
        <p:spPr>
          <a:xfrm rot="16200000">
            <a:off x="10907028" y="466972"/>
            <a:ext cx="741145" cy="18288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1428A60-690A-4F4D-AF51-FD442D6A9A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21" name="Graphic 20">
            <a:extLst>
              <a:ext uri="{FF2B5EF4-FFF2-40B4-BE49-F238E27FC236}">
                <a16:creationId xmlns:a16="http://schemas.microsoft.com/office/drawing/2014/main" id="{D80E7C81-D730-420B-BC88-C093827DF5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22" name="Graphic 21">
            <a:extLst>
              <a:ext uri="{FF2B5EF4-FFF2-40B4-BE49-F238E27FC236}">
                <a16:creationId xmlns:a16="http://schemas.microsoft.com/office/drawing/2014/main" id="{5BC3C332-F082-4354-A5CE-9097F73613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pic>
        <p:nvPicPr>
          <p:cNvPr id="23" name="Graphic 22" descr="Graphic icon of a triangle with text, Report, with an icon of a star.">
            <a:extLst>
              <a:ext uri="{FF2B5EF4-FFF2-40B4-BE49-F238E27FC236}">
                <a16:creationId xmlns:a16="http://schemas.microsoft.com/office/drawing/2014/main" id="{E846746B-33E3-4B21-A71A-39CE70D20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839" y="-17047"/>
            <a:ext cx="1828800" cy="890124"/>
          </a:xfrm>
          <a:prstGeom prst="rect">
            <a:avLst/>
          </a:prstGeom>
        </p:spPr>
      </p:pic>
      <p:sp>
        <p:nvSpPr>
          <p:cNvPr id="6" name="Slide Number Placeholder 5">
            <a:extLst>
              <a:ext uri="{FF2B5EF4-FFF2-40B4-BE49-F238E27FC236}">
                <a16:creationId xmlns:a16="http://schemas.microsoft.com/office/drawing/2014/main" id="{2A522C97-7140-4348-95A8-6E908752602D}"/>
              </a:ext>
            </a:extLst>
          </p:cNvPr>
          <p:cNvSpPr>
            <a:spLocks noGrp="1"/>
          </p:cNvSpPr>
          <p:nvPr>
            <p:ph type="sldNum" sz="quarter" idx="4"/>
          </p:nvPr>
        </p:nvSpPr>
        <p:spPr/>
        <p:txBody>
          <a:bodyPr/>
          <a:lstStyle/>
          <a:p>
            <a:fld id="{29691912-3321-4F2D-A980-9CA5FE309265}" type="slidenum">
              <a:rPr lang="en-US" smtClean="0"/>
              <a:t>28</a:t>
            </a:fld>
            <a:endParaRPr lang="en-US"/>
          </a:p>
        </p:txBody>
      </p:sp>
    </p:spTree>
    <p:extLst>
      <p:ext uri="{BB962C8B-B14F-4D97-AF65-F5344CB8AC3E}">
        <p14:creationId xmlns:p14="http://schemas.microsoft.com/office/powerpoint/2010/main" val="3822472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 icon of a four-leg intersection with an overlapping icon of a pedestrian crossing rightward. Behind the icon of the pedestrian is a star-shaped icon. ">
            <a:extLst>
              <a:ext uri="{FF2B5EF4-FFF2-40B4-BE49-F238E27FC236}">
                <a16:creationId xmlns:a16="http://schemas.microsoft.com/office/drawing/2014/main" id="{70880067-8430-49D6-80F3-3F9C9D79A758}"/>
              </a:ext>
            </a:extLst>
          </p:cNvPr>
          <p:cNvPicPr>
            <a:picLocks noChangeAspect="1"/>
          </p:cNvPicPr>
          <p:nvPr/>
        </p:nvPicPr>
        <p:blipFill rotWithShape="1">
          <a:blip r:embed="rId2"/>
          <a:srcRect l="60372"/>
          <a:stretch/>
        </p:blipFill>
        <p:spPr>
          <a:xfrm>
            <a:off x="7281745" y="1200150"/>
            <a:ext cx="4701057" cy="4767072"/>
          </a:xfrm>
          <a:prstGeom prst="rect">
            <a:avLst/>
          </a:prstGeom>
        </p:spPr>
      </p:pic>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Identifying FCFTs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6443545" cy="4269167"/>
          </a:xfrm>
        </p:spPr>
        <p:txBody>
          <a:bodyPr>
            <a:normAutofit/>
          </a:bodyPr>
          <a:lstStyle/>
          <a:p>
            <a:pPr marL="0" indent="0">
              <a:buNone/>
            </a:pPr>
            <a:r>
              <a:rPr lang="en-US" dirty="0"/>
              <a:t>Results: Pedestrian FCFTs (information from related published literature):</a:t>
            </a:r>
          </a:p>
          <a:p>
            <a:pPr lvl="1">
              <a:buFont typeface="Arial" panose="020B0604020202020204" pitchFamily="34" charset="0"/>
              <a:buChar char="►"/>
            </a:pPr>
            <a:r>
              <a:rPr lang="en-US" dirty="0"/>
              <a:t> All types of pedestrian crashes at</a:t>
            </a:r>
            <a:br>
              <a:rPr lang="en-US" dirty="0"/>
            </a:br>
            <a:r>
              <a:rPr lang="en-US" dirty="0"/>
              <a:t> intersections.</a:t>
            </a:r>
          </a:p>
          <a:p>
            <a:pPr lvl="1">
              <a:buFont typeface="Arial" panose="020B0604020202020204" pitchFamily="34" charset="0"/>
              <a:buChar char="►"/>
            </a:pPr>
            <a:r>
              <a:rPr lang="en-US" dirty="0"/>
              <a:t> Pedestrian crashes at intersections</a:t>
            </a:r>
            <a:br>
              <a:rPr lang="en-US" dirty="0"/>
            </a:br>
            <a:r>
              <a:rPr lang="en-US" dirty="0"/>
              <a:t> involving a crossing pedestrian and a</a:t>
            </a:r>
            <a:br>
              <a:rPr lang="en-US" dirty="0"/>
            </a:br>
            <a:r>
              <a:rPr lang="en-US" dirty="0"/>
              <a:t> vehicle going straight.</a:t>
            </a:r>
          </a:p>
          <a:p>
            <a:pPr lvl="1"/>
            <a:endParaRPr lang="en-US" dirty="0"/>
          </a:p>
        </p:txBody>
      </p:sp>
      <p:pic>
        <p:nvPicPr>
          <p:cNvPr id="4" name="Graphic 3" descr="Graphic icon of a triangle with text, Report, with an icon of a star.">
            <a:extLst>
              <a:ext uri="{FF2B5EF4-FFF2-40B4-BE49-F238E27FC236}">
                <a16:creationId xmlns:a16="http://schemas.microsoft.com/office/drawing/2014/main" id="{7EF2EB79-E742-4F79-8788-AEC38162E5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5" name="Slide Number Placeholder 4">
            <a:extLst>
              <a:ext uri="{FF2B5EF4-FFF2-40B4-BE49-F238E27FC236}">
                <a16:creationId xmlns:a16="http://schemas.microsoft.com/office/drawing/2014/main" id="{592316FC-4B6C-4842-BB79-7C28AAA7D097}"/>
              </a:ext>
            </a:extLst>
          </p:cNvPr>
          <p:cNvSpPr>
            <a:spLocks noGrp="1"/>
          </p:cNvSpPr>
          <p:nvPr>
            <p:ph type="sldNum" sz="quarter" idx="4"/>
          </p:nvPr>
        </p:nvSpPr>
        <p:spPr/>
        <p:txBody>
          <a:bodyPr/>
          <a:lstStyle/>
          <a:p>
            <a:fld id="{29691912-3321-4F2D-A980-9CA5FE309265}" type="slidenum">
              <a:rPr lang="en-US" smtClean="0"/>
              <a:t>29</a:t>
            </a:fld>
            <a:endParaRPr lang="en-US"/>
          </a:p>
        </p:txBody>
      </p:sp>
      <p:sp>
        <p:nvSpPr>
          <p:cNvPr id="7" name="TextBox 10">
            <a:extLst>
              <a:ext uri="{FF2B5EF4-FFF2-40B4-BE49-F238E27FC236}">
                <a16:creationId xmlns:a16="http://schemas.microsoft.com/office/drawing/2014/main" id="{C66FF078-43FB-4EE8-8BEE-8A78F4C0FE56}"/>
              </a:ext>
            </a:extLst>
          </p:cNvPr>
          <p:cNvSpPr txBox="1"/>
          <p:nvPr/>
        </p:nvSpPr>
        <p:spPr>
          <a:xfrm>
            <a:off x="10820717" y="5696680"/>
            <a:ext cx="1017322"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3163134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Autofit/>
          </a:bodyPr>
          <a:lstStyle/>
          <a:p>
            <a:r>
              <a:rPr lang="en-US" b="0" dirty="0"/>
              <a:t>Purpose of the</a:t>
            </a:r>
            <a:r>
              <a:rPr lang="en-US" b="0" dirty="0">
                <a:solidFill>
                  <a:srgbClr val="FF0000"/>
                </a:solidFill>
              </a:rPr>
              <a:t> </a:t>
            </a:r>
            <a:r>
              <a:rPr lang="en-US" b="0" dirty="0"/>
              <a:t>Workshop and Learning Objectives</a:t>
            </a:r>
          </a:p>
        </p:txBody>
      </p:sp>
    </p:spTree>
    <p:extLst>
      <p:ext uri="{BB962C8B-B14F-4D97-AF65-F5344CB8AC3E}">
        <p14:creationId xmlns:p14="http://schemas.microsoft.com/office/powerpoint/2010/main" val="271207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descr="Graphic illustration of stacked squares.">
            <a:extLst>
              <a:ext uri="{FF2B5EF4-FFF2-40B4-BE49-F238E27FC236}">
                <a16:creationId xmlns:a16="http://schemas.microsoft.com/office/drawing/2014/main" id="{912156BF-1C5F-47D6-9510-2FD4227C48A4}"/>
              </a:ext>
            </a:extLst>
          </p:cNvPr>
          <p:cNvGrpSpPr/>
          <p:nvPr/>
        </p:nvGrpSpPr>
        <p:grpSpPr>
          <a:xfrm>
            <a:off x="1087339" y="1909950"/>
            <a:ext cx="4241455" cy="3769082"/>
            <a:chOff x="1589218" y="1637327"/>
            <a:chExt cx="4241455" cy="3769082"/>
          </a:xfrm>
          <a:solidFill>
            <a:schemeClr val="bg2"/>
          </a:solidFill>
        </p:grpSpPr>
        <p:grpSp>
          <p:nvGrpSpPr>
            <p:cNvPr id="20" name="Group 19">
              <a:extLst>
                <a:ext uri="{FF2B5EF4-FFF2-40B4-BE49-F238E27FC236}">
                  <a16:creationId xmlns:a16="http://schemas.microsoft.com/office/drawing/2014/main" id="{95B402BD-834D-4847-BC76-7C1BD3B71AEF}"/>
                </a:ext>
              </a:extLst>
            </p:cNvPr>
            <p:cNvGrpSpPr/>
            <p:nvPr/>
          </p:nvGrpSpPr>
          <p:grpSpPr>
            <a:xfrm>
              <a:off x="1589218" y="1637327"/>
              <a:ext cx="283245" cy="3769082"/>
              <a:chOff x="3600598" y="2064469"/>
              <a:chExt cx="225802" cy="3004700"/>
            </a:xfrm>
            <a:grpFill/>
          </p:grpSpPr>
          <p:sp>
            <p:nvSpPr>
              <p:cNvPr id="11" name="Rectangle 10">
                <a:extLst>
                  <a:ext uri="{FF2B5EF4-FFF2-40B4-BE49-F238E27FC236}">
                    <a16:creationId xmlns:a16="http://schemas.microsoft.com/office/drawing/2014/main" id="{4F2ECF9E-E8A3-4BD7-8312-CC25835D7D48}"/>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8AA193-6875-497E-8388-07AC9E236AD3}"/>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DF6774-489C-4BD8-8E39-EFD0FF657D25}"/>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ADB528-F2DF-49E5-B73D-857E621901AE}"/>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E7DF44-A954-4DF0-92D5-7270AB8F6C91}"/>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064663A-3144-4DC9-A223-1E52948A2D2A}"/>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5CBCC4-AD23-449D-8A65-ED9A407875FC}"/>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59C426-7755-41FB-89AD-BDB613922779}"/>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71632B-2647-48BB-AE5C-BC7AE8AAD6D0}"/>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66A60D2-459E-4584-AA12-B8B139616A1C}"/>
                </a:ext>
              </a:extLst>
            </p:cNvPr>
            <p:cNvGrpSpPr/>
            <p:nvPr/>
          </p:nvGrpSpPr>
          <p:grpSpPr>
            <a:xfrm>
              <a:off x="1985039" y="1637327"/>
              <a:ext cx="283245" cy="3769082"/>
              <a:chOff x="3600598" y="2064469"/>
              <a:chExt cx="225802" cy="3004700"/>
            </a:xfrm>
            <a:grpFill/>
          </p:grpSpPr>
          <p:sp>
            <p:nvSpPr>
              <p:cNvPr id="22" name="Rectangle 21">
                <a:extLst>
                  <a:ext uri="{FF2B5EF4-FFF2-40B4-BE49-F238E27FC236}">
                    <a16:creationId xmlns:a16="http://schemas.microsoft.com/office/drawing/2014/main" id="{2A08AECA-5876-46D2-8E6F-C596A8885326}"/>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D18467-D5DB-44FC-82A8-C4E3394DF2E6}"/>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D147D2-C2B4-4346-A0D6-999D20E64A71}"/>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B5DF3D8-52C4-4989-B293-BC29C7088C50}"/>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C47B0D6-F8CD-46B1-A3C6-9381AF9A2CD7}"/>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AD3B03-A241-477E-AE3D-A8184CD7D671}"/>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BAB6862-9262-48B1-AF0D-6AAF98AAC9D0}"/>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B80A08-2704-4135-BE66-161A6F8909FB}"/>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85F5011-4A82-4418-986A-880491045335}"/>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BB7033F2-5666-4416-83A4-49A6634416A9}"/>
                </a:ext>
              </a:extLst>
            </p:cNvPr>
            <p:cNvGrpSpPr/>
            <p:nvPr/>
          </p:nvGrpSpPr>
          <p:grpSpPr>
            <a:xfrm>
              <a:off x="2380860" y="1637327"/>
              <a:ext cx="283245" cy="3769082"/>
              <a:chOff x="3600598" y="2064469"/>
              <a:chExt cx="225802" cy="3004700"/>
            </a:xfrm>
            <a:grpFill/>
          </p:grpSpPr>
          <p:sp>
            <p:nvSpPr>
              <p:cNvPr id="32" name="Rectangle 31">
                <a:extLst>
                  <a:ext uri="{FF2B5EF4-FFF2-40B4-BE49-F238E27FC236}">
                    <a16:creationId xmlns:a16="http://schemas.microsoft.com/office/drawing/2014/main" id="{644BE042-FC62-4CEB-8B9B-320F1E111D5B}"/>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4D9E0B1-3023-4039-B1F2-020B064B6672}"/>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A8D311-C06B-4600-AD34-AF0D421CF7FA}"/>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B4DB523-9C49-404D-AC13-633FF9A4F6BA}"/>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941D0E1-992F-42B9-BAAB-8D4546C5B709}"/>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F8BB10-7055-4CE3-B179-7A1187B1A405}"/>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69FB321-D39B-4CA6-9122-C559D40B4EA6}"/>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AF788E1-652B-4841-8002-440FF85F6CD8}"/>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B4BCCF3-0B79-4EFC-B636-C565EA62F485}"/>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DF4A31E0-0FE7-41FF-8197-BDE6C8C3208B}"/>
                </a:ext>
              </a:extLst>
            </p:cNvPr>
            <p:cNvGrpSpPr/>
            <p:nvPr/>
          </p:nvGrpSpPr>
          <p:grpSpPr>
            <a:xfrm>
              <a:off x="2776681" y="1637327"/>
              <a:ext cx="283245" cy="3769082"/>
              <a:chOff x="3600598" y="2064469"/>
              <a:chExt cx="225802" cy="3004700"/>
            </a:xfrm>
            <a:grpFill/>
          </p:grpSpPr>
          <p:sp>
            <p:nvSpPr>
              <p:cNvPr id="42" name="Rectangle 41">
                <a:extLst>
                  <a:ext uri="{FF2B5EF4-FFF2-40B4-BE49-F238E27FC236}">
                    <a16:creationId xmlns:a16="http://schemas.microsoft.com/office/drawing/2014/main" id="{208ABC34-B6FB-4D98-A58A-D6CF695E7060}"/>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5D92329-8A50-4514-954A-E1F3FA49EC9B}"/>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F00C8A3-F541-40BD-AE7B-2041258CB34F}"/>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E51A415-02A0-4A46-835B-E0A5794EB26E}"/>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0B8869-E52C-4384-ACF7-BB1BC4CDCDBA}"/>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D200263-2E40-45BC-97F6-2CCC52C6192E}"/>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91D29B9-A560-4F3E-A019-2851A9AB6F37}"/>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1D3B9FA-2483-4FE2-8049-62050E246B9B}"/>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A9CFA9D-633E-4C5B-AFDC-7D4DD8B903DB}"/>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5294E7F1-EB7E-4275-8AB4-7282BADA37A9}"/>
                </a:ext>
              </a:extLst>
            </p:cNvPr>
            <p:cNvGrpSpPr/>
            <p:nvPr/>
          </p:nvGrpSpPr>
          <p:grpSpPr>
            <a:xfrm>
              <a:off x="3172502" y="1637327"/>
              <a:ext cx="283245" cy="3769082"/>
              <a:chOff x="3600598" y="2064469"/>
              <a:chExt cx="225802" cy="3004700"/>
            </a:xfrm>
            <a:grpFill/>
          </p:grpSpPr>
          <p:sp>
            <p:nvSpPr>
              <p:cNvPr id="52" name="Rectangle 51">
                <a:extLst>
                  <a:ext uri="{FF2B5EF4-FFF2-40B4-BE49-F238E27FC236}">
                    <a16:creationId xmlns:a16="http://schemas.microsoft.com/office/drawing/2014/main" id="{99273628-AD61-4F36-A27A-42B0C48CF0E7}"/>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24D0A1-0D4A-47DC-9462-DCE0D63AF8DE}"/>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8E39003-A892-410B-A1D1-914BAF1B36AA}"/>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45FDE42-7B72-4CD9-B424-A2105FB61013}"/>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6AADE2A-0CB2-41C9-A0BE-E2929FE927A6}"/>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A3CC8DE-C8AC-4D95-B09E-B6FB0391882D}"/>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76301BF-0B79-439C-89AA-1EA984D6C360}"/>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E5DB7A8-2154-4AB3-BDBC-5F6202C76636}"/>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3665737-A9A9-44C5-B881-08053CF9F95D}"/>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4033964F-7C75-4F5B-AEFE-BB81616001E9}"/>
                </a:ext>
              </a:extLst>
            </p:cNvPr>
            <p:cNvGrpSpPr/>
            <p:nvPr/>
          </p:nvGrpSpPr>
          <p:grpSpPr>
            <a:xfrm>
              <a:off x="3568323" y="1637327"/>
              <a:ext cx="283245" cy="3769082"/>
              <a:chOff x="3600598" y="2064469"/>
              <a:chExt cx="225802" cy="3004700"/>
            </a:xfrm>
            <a:grpFill/>
          </p:grpSpPr>
          <p:sp>
            <p:nvSpPr>
              <p:cNvPr id="62" name="Rectangle 61">
                <a:extLst>
                  <a:ext uri="{FF2B5EF4-FFF2-40B4-BE49-F238E27FC236}">
                    <a16:creationId xmlns:a16="http://schemas.microsoft.com/office/drawing/2014/main" id="{51D616AE-81FA-45D3-B03E-CB612FADEC0D}"/>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0E2CC50-5364-4343-A383-8AC18C8B6FDD}"/>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68C498D1-8F84-4167-86FD-5CA482B538CB}"/>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BC855CF-8A6B-4BD2-BE98-3F6A80ABD75E}"/>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719346C-BAA5-4593-B042-EF8138007886}"/>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2EBBC3B-B631-450E-AA3F-C75FFA14CE59}"/>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4DB857E-4B69-4ED7-9B7F-8FB3A50697F3}"/>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ACC6C36-DA3D-4D15-B813-3BF64213BE02}"/>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AEBB3F9-1EE0-4278-96C4-523CD5B8562B}"/>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554A60B-EC9B-4F98-A1A4-04E7468059DD}"/>
                </a:ext>
              </a:extLst>
            </p:cNvPr>
            <p:cNvGrpSpPr/>
            <p:nvPr/>
          </p:nvGrpSpPr>
          <p:grpSpPr>
            <a:xfrm>
              <a:off x="3964144" y="1637327"/>
              <a:ext cx="283245" cy="3769082"/>
              <a:chOff x="3600598" y="2064469"/>
              <a:chExt cx="225802" cy="3004700"/>
            </a:xfrm>
            <a:grpFill/>
          </p:grpSpPr>
          <p:sp>
            <p:nvSpPr>
              <p:cNvPr id="72" name="Rectangle 71">
                <a:extLst>
                  <a:ext uri="{FF2B5EF4-FFF2-40B4-BE49-F238E27FC236}">
                    <a16:creationId xmlns:a16="http://schemas.microsoft.com/office/drawing/2014/main" id="{228AD49E-39E4-4FBA-9D44-45577436ADA0}"/>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9151445-3303-4743-AD52-959EB37A8F51}"/>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A4A5983-F6D2-4072-8CEA-FF9127EFD8A6}"/>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20E1B9B-7D8F-402A-A30C-3D0F627D2868}"/>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7D01E68-0A7A-4E78-BADF-571C3E5F19D4}"/>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D63D5AF-8C78-4ACE-B380-37A91EA10C34}"/>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E99AE51-6F0F-4B9C-9873-2C789B6DA449}"/>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56FC2E-D521-4EA2-A4C7-9012512953F2}"/>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0258C1C-15A6-4394-AAFE-56392EBFACFE}"/>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231D2EAA-6713-4B9B-9A0B-5C52501E56E9}"/>
                </a:ext>
              </a:extLst>
            </p:cNvPr>
            <p:cNvGrpSpPr/>
            <p:nvPr/>
          </p:nvGrpSpPr>
          <p:grpSpPr>
            <a:xfrm>
              <a:off x="4359965" y="1637327"/>
              <a:ext cx="283245" cy="3317845"/>
              <a:chOff x="3600598" y="2064469"/>
              <a:chExt cx="225802" cy="2644975"/>
            </a:xfrm>
            <a:grpFill/>
          </p:grpSpPr>
          <p:sp>
            <p:nvSpPr>
              <p:cNvPr id="82" name="Rectangle 81">
                <a:extLst>
                  <a:ext uri="{FF2B5EF4-FFF2-40B4-BE49-F238E27FC236}">
                    <a16:creationId xmlns:a16="http://schemas.microsoft.com/office/drawing/2014/main" id="{DAE20046-017B-498A-BFF7-AE3C0F2ACAE1}"/>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BC89A9EF-2C67-4814-ACC5-965D0273DC8F}"/>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2061BA0-78BA-4D1D-B913-647B70218A7D}"/>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F0FD642-7A02-42AE-9627-7014743041DF}"/>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C038A1D-3144-486A-A127-61F51E97056A}"/>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A78E826-2CC8-497F-8037-EF73D6FFAB92}"/>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9C07373E-ED6E-47DF-965C-6EC1B453ED87}"/>
                </a:ext>
              </a:extLst>
            </p:cNvPr>
            <p:cNvGrpSpPr/>
            <p:nvPr/>
          </p:nvGrpSpPr>
          <p:grpSpPr>
            <a:xfrm>
              <a:off x="4755786" y="1637327"/>
              <a:ext cx="283245" cy="3317845"/>
              <a:chOff x="3600598" y="2064469"/>
              <a:chExt cx="225802" cy="2644975"/>
            </a:xfrm>
            <a:grpFill/>
          </p:grpSpPr>
          <p:sp>
            <p:nvSpPr>
              <p:cNvPr id="92" name="Rectangle 91">
                <a:extLst>
                  <a:ext uri="{FF2B5EF4-FFF2-40B4-BE49-F238E27FC236}">
                    <a16:creationId xmlns:a16="http://schemas.microsoft.com/office/drawing/2014/main" id="{92672089-D203-4DAD-90AF-4F37EC3915B1}"/>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0910557-ABC7-48E9-AE69-27D0E3D8AC50}"/>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7128A92-D6C3-4265-93C9-95558A8D7FBA}"/>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992AA020-5DDF-4755-8993-0ADC8C763C40}"/>
                </a:ext>
              </a:extLst>
            </p:cNvPr>
            <p:cNvGrpSpPr/>
            <p:nvPr/>
          </p:nvGrpSpPr>
          <p:grpSpPr>
            <a:xfrm>
              <a:off x="5151607" y="1637327"/>
              <a:ext cx="283245" cy="3769082"/>
              <a:chOff x="3600598" y="2064469"/>
              <a:chExt cx="225802" cy="3004700"/>
            </a:xfrm>
            <a:grpFill/>
          </p:grpSpPr>
          <p:sp>
            <p:nvSpPr>
              <p:cNvPr id="102" name="Rectangle 101">
                <a:extLst>
                  <a:ext uri="{FF2B5EF4-FFF2-40B4-BE49-F238E27FC236}">
                    <a16:creationId xmlns:a16="http://schemas.microsoft.com/office/drawing/2014/main" id="{E06F820F-CF8A-4DDD-B91D-31AAD804A9A5}"/>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4671737-E3A0-45C5-8EF1-067E2F9559E2}"/>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Rectangle 111">
              <a:extLst>
                <a:ext uri="{FF2B5EF4-FFF2-40B4-BE49-F238E27FC236}">
                  <a16:creationId xmlns:a16="http://schemas.microsoft.com/office/drawing/2014/main" id="{2F679220-E0AB-4666-8BE5-C230EDCAE154}"/>
                </a:ext>
              </a:extLst>
            </p:cNvPr>
            <p:cNvSpPr/>
            <p:nvPr/>
          </p:nvSpPr>
          <p:spPr>
            <a:xfrm>
              <a:off x="5547428" y="1637327"/>
              <a:ext cx="283245" cy="2832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Developing Agency-Specific FCFTs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6849108" y="4212020"/>
            <a:ext cx="5025658" cy="1157996"/>
          </a:xfrm>
        </p:spPr>
        <p:txBody>
          <a:bodyPr>
            <a:normAutofit/>
          </a:bodyPr>
          <a:lstStyle/>
          <a:p>
            <a:pPr marL="0" indent="0">
              <a:buNone/>
            </a:pPr>
            <a:r>
              <a:rPr lang="en-US" dirty="0"/>
              <a:t>Analyze data to identify crash and facilities types.</a:t>
            </a:r>
          </a:p>
        </p:txBody>
      </p:sp>
      <p:pic>
        <p:nvPicPr>
          <p:cNvPr id="4" name="Graphic 3" descr="Graphic icon of a triangle with text, Explore, with an icon of a magnifying glass.">
            <a:extLst>
              <a:ext uri="{FF2B5EF4-FFF2-40B4-BE49-F238E27FC236}">
                <a16:creationId xmlns:a16="http://schemas.microsoft.com/office/drawing/2014/main" id="{5293D757-A752-4809-846F-4CCFCCA2A3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0"/>
            <a:ext cx="1828800" cy="890124"/>
          </a:xfrm>
          <a:prstGeom prst="rect">
            <a:avLst/>
          </a:prstGeom>
        </p:spPr>
      </p:pic>
      <p:pic>
        <p:nvPicPr>
          <p:cNvPr id="8" name="Graphic 7" descr="Graphic of the number 1.">
            <a:extLst>
              <a:ext uri="{FF2B5EF4-FFF2-40B4-BE49-F238E27FC236}">
                <a16:creationId xmlns:a16="http://schemas.microsoft.com/office/drawing/2014/main" id="{F2714239-C3C0-46A2-8E67-A3D51A584B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1370" y="1756497"/>
            <a:ext cx="1330822" cy="1285709"/>
          </a:xfrm>
          <a:prstGeom prst="rect">
            <a:avLst/>
          </a:prstGeom>
        </p:spPr>
      </p:pic>
      <p:pic>
        <p:nvPicPr>
          <p:cNvPr id="10" name="Graphic 9" descr="Graphic of the number 2.">
            <a:extLst>
              <a:ext uri="{FF2B5EF4-FFF2-40B4-BE49-F238E27FC236}">
                <a16:creationId xmlns:a16="http://schemas.microsoft.com/office/drawing/2014/main" id="{8548B634-CF74-43AD-88F7-2C1ACF1721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41370" y="4072825"/>
            <a:ext cx="1330822" cy="1285709"/>
          </a:xfrm>
          <a:prstGeom prst="rect">
            <a:avLst/>
          </a:prstGeom>
        </p:spPr>
      </p:pic>
      <p:sp>
        <p:nvSpPr>
          <p:cNvPr id="132" name="TextBox 131">
            <a:extLst>
              <a:ext uri="{FF2B5EF4-FFF2-40B4-BE49-F238E27FC236}">
                <a16:creationId xmlns:a16="http://schemas.microsoft.com/office/drawing/2014/main" id="{805C540C-6D88-4CB5-8B18-3F95068AAD7B}"/>
              </a:ext>
            </a:extLst>
          </p:cNvPr>
          <p:cNvSpPr txBox="1"/>
          <p:nvPr/>
        </p:nvSpPr>
        <p:spPr>
          <a:xfrm>
            <a:off x="6708821" y="1766414"/>
            <a:ext cx="5127129" cy="2369880"/>
          </a:xfrm>
          <a:prstGeom prst="rect">
            <a:avLst/>
          </a:prstGeom>
          <a:noFill/>
        </p:spPr>
        <p:txBody>
          <a:bodyPr wrap="square">
            <a:spAutoFit/>
          </a:bodyPr>
          <a:lstStyle/>
          <a:p>
            <a:r>
              <a:rPr lang="en-US" sz="2800" dirty="0"/>
              <a:t>Compile data.</a:t>
            </a:r>
          </a:p>
          <a:p>
            <a:pPr marL="914400" lvl="1" indent="-457200">
              <a:buFont typeface="+mj-lt"/>
              <a:buAutoNum type="arabicPeriod"/>
            </a:pPr>
            <a:r>
              <a:rPr lang="en-US" dirty="0"/>
              <a:t>Use data from crash reports. OR</a:t>
            </a:r>
          </a:p>
          <a:p>
            <a:pPr marL="914400" lvl="1" indent="-457200">
              <a:buFont typeface="+mj-lt"/>
              <a:buAutoNum type="arabicPeriod"/>
            </a:pPr>
            <a:r>
              <a:rPr lang="en-US" dirty="0"/>
              <a:t>Combine crash data with roadway inventory and other data sources.</a:t>
            </a:r>
          </a:p>
        </p:txBody>
      </p:sp>
      <p:sp>
        <p:nvSpPr>
          <p:cNvPr id="87" name="Slide Number Placeholder 86">
            <a:extLst>
              <a:ext uri="{FF2B5EF4-FFF2-40B4-BE49-F238E27FC236}">
                <a16:creationId xmlns:a16="http://schemas.microsoft.com/office/drawing/2014/main" id="{2D92CC6C-9F49-4708-94EC-EAFE2792E698}"/>
              </a:ext>
            </a:extLst>
          </p:cNvPr>
          <p:cNvSpPr>
            <a:spLocks noGrp="1"/>
          </p:cNvSpPr>
          <p:nvPr>
            <p:ph type="sldNum" sz="quarter" idx="4"/>
          </p:nvPr>
        </p:nvSpPr>
        <p:spPr/>
        <p:txBody>
          <a:bodyPr/>
          <a:lstStyle/>
          <a:p>
            <a:fld id="{29691912-3321-4F2D-A980-9CA5FE309265}" type="slidenum">
              <a:rPr lang="en-US" smtClean="0"/>
              <a:t>30</a:t>
            </a:fld>
            <a:endParaRPr lang="en-US"/>
          </a:p>
        </p:txBody>
      </p:sp>
      <p:sp>
        <p:nvSpPr>
          <p:cNvPr id="98" name="TextBox 10">
            <a:extLst>
              <a:ext uri="{FF2B5EF4-FFF2-40B4-BE49-F238E27FC236}">
                <a16:creationId xmlns:a16="http://schemas.microsoft.com/office/drawing/2014/main" id="{659141CF-A151-4906-AC77-92202C970707}"/>
              </a:ext>
            </a:extLst>
          </p:cNvPr>
          <p:cNvSpPr txBox="1"/>
          <p:nvPr/>
        </p:nvSpPr>
        <p:spPr>
          <a:xfrm>
            <a:off x="607460" y="5864232"/>
            <a:ext cx="1017322"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980336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2CA36BB-E8CE-4121-89D3-36F4B2E5DD5D}"/>
              </a:ext>
            </a:extLst>
          </p:cNvPr>
          <p:cNvSpPr/>
          <p:nvPr/>
        </p:nvSpPr>
        <p:spPr>
          <a:xfrm>
            <a:off x="734335" y="3043379"/>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0D17B16-2C84-4783-83CB-4E5AF40159D8}"/>
              </a:ext>
            </a:extLst>
          </p:cNvPr>
          <p:cNvSpPr/>
          <p:nvPr/>
        </p:nvSpPr>
        <p:spPr>
          <a:xfrm>
            <a:off x="720125" y="457909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3BFF80-760A-47B0-A347-4BCCA1C7F43F}"/>
              </a:ext>
            </a:extLst>
          </p:cNvPr>
          <p:cNvSpPr/>
          <p:nvPr/>
        </p:nvSpPr>
        <p:spPr>
          <a:xfrm>
            <a:off x="720126" y="148201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2FB26-9776-4C0F-A0E4-38C4A3C8CAD0}"/>
              </a:ext>
            </a:extLst>
          </p:cNvPr>
          <p:cNvSpPr>
            <a:spLocks noGrp="1"/>
          </p:cNvSpPr>
          <p:nvPr>
            <p:ph type="title"/>
          </p:nvPr>
        </p:nvSpPr>
        <p:spPr>
          <a:xfrm>
            <a:off x="629690" y="254981"/>
            <a:ext cx="10515600" cy="1020764"/>
          </a:xfrm>
        </p:spPr>
        <p:txBody>
          <a:bodyPr>
            <a:normAutofit/>
          </a:bodyPr>
          <a:lstStyle/>
          <a:p>
            <a:r>
              <a:rPr lang="en-US" dirty="0"/>
              <a:t>Data Sources</a:t>
            </a:r>
          </a:p>
        </p:txBody>
      </p:sp>
      <p:sp>
        <p:nvSpPr>
          <p:cNvPr id="3" name="Text Placeholder 2">
            <a:extLst>
              <a:ext uri="{FF2B5EF4-FFF2-40B4-BE49-F238E27FC236}">
                <a16:creationId xmlns:a16="http://schemas.microsoft.com/office/drawing/2014/main" id="{EFD8D54B-07A9-4A83-BA3D-49A1DF6AE09D}"/>
              </a:ext>
            </a:extLst>
          </p:cNvPr>
          <p:cNvSpPr>
            <a:spLocks noGrp="1"/>
          </p:cNvSpPr>
          <p:nvPr>
            <p:ph idx="1"/>
          </p:nvPr>
        </p:nvSpPr>
        <p:spPr>
          <a:xfrm>
            <a:off x="2644048" y="1825625"/>
            <a:ext cx="8709752" cy="4269167"/>
          </a:xfrm>
        </p:spPr>
        <p:txBody>
          <a:bodyPr>
            <a:normAutofit fontScale="77500" lnSpcReduction="20000"/>
          </a:bodyPr>
          <a:lstStyle/>
          <a:p>
            <a:r>
              <a:rPr lang="en-US" altLang="en-US" dirty="0"/>
              <a:t>Roadway inventory data—Typically maintained by State and local agencies:</a:t>
            </a:r>
          </a:p>
          <a:p>
            <a:pPr lvl="1"/>
            <a:r>
              <a:rPr lang="en-US" altLang="en-US" dirty="0"/>
              <a:t>Facility type.</a:t>
            </a:r>
          </a:p>
          <a:p>
            <a:pPr lvl="1"/>
            <a:r>
              <a:rPr lang="en-US" altLang="en-US" dirty="0"/>
              <a:t>Number of lanes.</a:t>
            </a:r>
          </a:p>
          <a:p>
            <a:pPr lvl="1"/>
            <a:r>
              <a:rPr lang="en-US" altLang="en-US" dirty="0"/>
              <a:t>Cross-sectional elements.</a:t>
            </a:r>
          </a:p>
          <a:p>
            <a:pPr lvl="1"/>
            <a:r>
              <a:rPr lang="en-US" altLang="en-US" dirty="0"/>
              <a:t>Traffic control and speed limit.</a:t>
            </a:r>
          </a:p>
          <a:p>
            <a:r>
              <a:rPr lang="en-US" altLang="en-US" dirty="0"/>
              <a:t>Traffic data—Typically maintained by State and local agencies, although some manual counts may be needed: </a:t>
            </a:r>
          </a:p>
          <a:p>
            <a:pPr lvl="1"/>
            <a:r>
              <a:rPr lang="en-US" altLang="en-US" dirty="0"/>
              <a:t>Traffic volume.</a:t>
            </a:r>
          </a:p>
          <a:p>
            <a:pPr lvl="1"/>
            <a:r>
              <a:rPr lang="en-US" altLang="en-US" dirty="0"/>
              <a:t>Nonmotorized user exposure.</a:t>
            </a:r>
          </a:p>
          <a:p>
            <a:pPr lvl="1"/>
            <a:r>
              <a:rPr lang="en-US" altLang="en-US" dirty="0"/>
              <a:t>Traffic composition.</a:t>
            </a:r>
          </a:p>
          <a:p>
            <a:r>
              <a:rPr lang="en-US" altLang="en-US" dirty="0"/>
              <a:t>Crash data—Typically maintained by State agencies: </a:t>
            </a:r>
          </a:p>
          <a:p>
            <a:pPr lvl="1"/>
            <a:r>
              <a:rPr lang="en-US" altLang="en-US" dirty="0"/>
              <a:t>Number of crashes by type.</a:t>
            </a:r>
          </a:p>
          <a:p>
            <a:pPr lvl="1"/>
            <a:r>
              <a:rPr lang="en-US" altLang="en-US" dirty="0"/>
              <a:t>Number of crashes by severity. </a:t>
            </a:r>
          </a:p>
        </p:txBody>
      </p:sp>
      <p:pic>
        <p:nvPicPr>
          <p:cNvPr id="4" name="Graphic 3" descr="Graphic icon of a triangle with text, Explore, with an icon of a magnifying glass.">
            <a:extLst>
              <a:ext uri="{FF2B5EF4-FFF2-40B4-BE49-F238E27FC236}">
                <a16:creationId xmlns:a16="http://schemas.microsoft.com/office/drawing/2014/main" id="{7BC26799-8FE3-40E7-90D8-8B94ED546F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0"/>
            <a:ext cx="1828800" cy="890124"/>
          </a:xfrm>
          <a:prstGeom prst="rect">
            <a:avLst/>
          </a:prstGeom>
        </p:spPr>
      </p:pic>
      <p:pic>
        <p:nvPicPr>
          <p:cNvPr id="5" name="Graphic 4" descr="Graphic icon of a star symbol. ">
            <a:extLst>
              <a:ext uri="{FF2B5EF4-FFF2-40B4-BE49-F238E27FC236}">
                <a16:creationId xmlns:a16="http://schemas.microsoft.com/office/drawing/2014/main" id="{3BC1428C-BCC3-475D-9CC6-824439E141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125" y="4590251"/>
            <a:ext cx="1382750" cy="1412170"/>
          </a:xfrm>
          <a:prstGeom prst="rect">
            <a:avLst/>
          </a:prstGeom>
        </p:spPr>
      </p:pic>
      <p:pic>
        <p:nvPicPr>
          <p:cNvPr id="6" name="Graphic 5" descr="Graphic icon of a two-lane road with a dashed centerline.">
            <a:extLst>
              <a:ext uri="{FF2B5EF4-FFF2-40B4-BE49-F238E27FC236}">
                <a16:creationId xmlns:a16="http://schemas.microsoft.com/office/drawing/2014/main" id="{5F478DAC-C03F-4FE0-B6CE-A259F08969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162" y="1830107"/>
            <a:ext cx="1648892" cy="682301"/>
          </a:xfrm>
          <a:prstGeom prst="rect">
            <a:avLst/>
          </a:prstGeom>
        </p:spPr>
      </p:pic>
      <p:pic>
        <p:nvPicPr>
          <p:cNvPr id="8" name="Graphic 7" descr="Graphic icon of a vehicle.">
            <a:extLst>
              <a:ext uri="{FF2B5EF4-FFF2-40B4-BE49-F238E27FC236}">
                <a16:creationId xmlns:a16="http://schemas.microsoft.com/office/drawing/2014/main" id="{DDBAB7B2-881B-4476-980B-5722207060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611" y="3429000"/>
            <a:ext cx="1600200" cy="619125"/>
          </a:xfrm>
          <a:prstGeom prst="rect">
            <a:avLst/>
          </a:prstGeom>
        </p:spPr>
      </p:pic>
      <p:sp>
        <p:nvSpPr>
          <p:cNvPr id="16" name="Slide Number Placeholder 15">
            <a:extLst>
              <a:ext uri="{FF2B5EF4-FFF2-40B4-BE49-F238E27FC236}">
                <a16:creationId xmlns:a16="http://schemas.microsoft.com/office/drawing/2014/main" id="{539F12DF-3C57-441B-A0F3-DCF798B08E72}"/>
              </a:ext>
            </a:extLst>
          </p:cNvPr>
          <p:cNvSpPr>
            <a:spLocks noGrp="1"/>
          </p:cNvSpPr>
          <p:nvPr>
            <p:ph type="sldNum" sz="quarter" idx="4"/>
          </p:nvPr>
        </p:nvSpPr>
        <p:spPr/>
        <p:txBody>
          <a:bodyPr/>
          <a:lstStyle/>
          <a:p>
            <a:fld id="{29691912-3321-4F2D-A980-9CA5FE309265}" type="slidenum">
              <a:rPr lang="en-US" smtClean="0"/>
              <a:t>31</a:t>
            </a:fld>
            <a:endParaRPr lang="en-US"/>
          </a:p>
        </p:txBody>
      </p:sp>
      <p:sp>
        <p:nvSpPr>
          <p:cNvPr id="17" name="TextBox 10">
            <a:extLst>
              <a:ext uri="{FF2B5EF4-FFF2-40B4-BE49-F238E27FC236}">
                <a16:creationId xmlns:a16="http://schemas.microsoft.com/office/drawing/2014/main" id="{C66FF078-43FB-4EE8-8BEE-8A78F4C0FE56}"/>
              </a:ext>
            </a:extLst>
          </p:cNvPr>
          <p:cNvSpPr txBox="1"/>
          <p:nvPr/>
        </p:nvSpPr>
        <p:spPr>
          <a:xfrm>
            <a:off x="1682087" y="5961847"/>
            <a:ext cx="1382750" cy="338554"/>
          </a:xfrm>
          <a:prstGeom prst="rect">
            <a:avLst/>
          </a:prstGeom>
          <a:noFill/>
        </p:spPr>
        <p:txBody>
          <a:bodyPr wrap="square" rtlCol="0">
            <a:spAutoFit/>
          </a:bodyPr>
          <a:lstStyle/>
          <a:p>
            <a:pPr>
              <a:spcBef>
                <a:spcPts val="0"/>
              </a:spcBef>
              <a:spcAft>
                <a:spcPts val="0"/>
              </a:spcAft>
            </a:pPr>
            <a:r>
              <a:rPr lang="en-US" sz="800" i="1" kern="1200" dirty="0">
                <a:effectLst/>
                <a:latin typeface="Arial" panose="020B0604020202020204" pitchFamily="34" charset="0"/>
                <a:ea typeface="MS PGothic" panose="020B0600070205080204" pitchFamily="34" charset="-128"/>
                <a:cs typeface="MS PGothic" panose="020B0600070205080204" pitchFamily="34" charset="-128"/>
              </a:rPr>
              <a:t>All art source: </a:t>
            </a:r>
            <a:r>
              <a:rPr lang="en-US" sz="800" i="1" dirty="0"/>
              <a:t>FHWA.</a:t>
            </a:r>
          </a:p>
          <a:p>
            <a:pPr marL="0" marR="0" fontAlgn="base">
              <a:spcBef>
                <a:spcPts val="0"/>
              </a:spcBef>
              <a:spcAft>
                <a:spcPts val="0"/>
              </a:spcAft>
            </a:pPr>
            <a:endParaRPr lang="en-US" sz="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76768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BEC86A-D9B8-460D-9698-7DC311E2892A}"/>
              </a:ext>
            </a:extLst>
          </p:cNvPr>
          <p:cNvSpPr>
            <a:spLocks noGrp="1"/>
          </p:cNvSpPr>
          <p:nvPr>
            <p:ph type="sldNum" sz="quarter" idx="10"/>
          </p:nvPr>
        </p:nvSpPr>
        <p:spPr/>
        <p:txBody>
          <a:bodyPr/>
          <a:lstStyle/>
          <a:p>
            <a:fld id="{29691912-3321-4F2D-A980-9CA5FE309265}" type="slidenum">
              <a:rPr lang="en-US" smtClean="0"/>
              <a:t>32</a:t>
            </a:fld>
            <a:endParaRPr lang="en-US"/>
          </a:p>
        </p:txBody>
      </p:sp>
      <p:sp>
        <p:nvSpPr>
          <p:cNvPr id="4" name="Title 1">
            <a:extLst>
              <a:ext uri="{FF2B5EF4-FFF2-40B4-BE49-F238E27FC236}">
                <a16:creationId xmlns:a16="http://schemas.microsoft.com/office/drawing/2014/main" id="{F6B30CFF-7CA5-4C9D-991D-200991E4A1FD}"/>
              </a:ext>
            </a:extLst>
          </p:cNvPr>
          <p:cNvSpPr>
            <a:spLocks noGrp="1"/>
          </p:cNvSpPr>
          <p:nvPr>
            <p:ph type="title"/>
          </p:nvPr>
        </p:nvSpPr>
        <p:spPr>
          <a:xfrm>
            <a:off x="838200" y="669925"/>
            <a:ext cx="10515600" cy="1020763"/>
          </a:xfrm>
        </p:spPr>
        <p:txBody>
          <a:bodyPr>
            <a:noAutofit/>
          </a:bodyPr>
          <a:lstStyle/>
          <a:p>
            <a:r>
              <a:rPr lang="en-US" dirty="0"/>
              <a:t>Option 1: Using Crash Reports</a:t>
            </a:r>
          </a:p>
        </p:txBody>
      </p:sp>
      <p:sp>
        <p:nvSpPr>
          <p:cNvPr id="5" name="Content Placeholder 3">
            <a:extLst>
              <a:ext uri="{FF2B5EF4-FFF2-40B4-BE49-F238E27FC236}">
                <a16:creationId xmlns:a16="http://schemas.microsoft.com/office/drawing/2014/main" id="{E6ED3971-BDDA-43FD-B6E9-7D2CEE9DF3B9}"/>
              </a:ext>
            </a:extLst>
          </p:cNvPr>
          <p:cNvSpPr txBox="1">
            <a:spLocks/>
          </p:cNvSpPr>
          <p:nvPr/>
        </p:nvSpPr>
        <p:spPr>
          <a:xfrm>
            <a:off x="838200" y="1825625"/>
            <a:ext cx="5764619" cy="3927903"/>
          </a:xfrm>
          <a:prstGeom prst="rect">
            <a:avLst/>
          </a:prstGeom>
        </p:spPr>
        <p:txBody>
          <a:bodyPr/>
          <a:lstStyle>
            <a:lvl1pPr marL="339725" indent="-339725" algn="l" defTabSz="914400" rtl="0" eaLnBrk="1" latinLnBrk="0" hangingPunct="1">
              <a:lnSpc>
                <a:spcPct val="90000"/>
              </a:lnSpc>
              <a:spcBef>
                <a:spcPts val="1000"/>
              </a:spcBef>
              <a:buClr>
                <a:schemeClr val="bg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t>Relevant data fields:</a:t>
            </a:r>
          </a:p>
          <a:p>
            <a:pPr lvl="1" fontAlgn="auto">
              <a:spcAft>
                <a:spcPts val="0"/>
              </a:spcAft>
              <a:buFont typeface="Arial" panose="020B0604020202020204" pitchFamily="34" charset="0"/>
              <a:buChar char="►"/>
            </a:pPr>
            <a:r>
              <a:rPr lang="en-US" dirty="0"/>
              <a:t>Intersection type.</a:t>
            </a:r>
          </a:p>
          <a:p>
            <a:pPr lvl="1" fontAlgn="auto">
              <a:spcAft>
                <a:spcPts val="0"/>
              </a:spcAft>
              <a:buFont typeface="Arial" panose="020B0604020202020204" pitchFamily="34" charset="0"/>
              <a:buChar char="►"/>
            </a:pPr>
            <a:r>
              <a:rPr lang="en-US" dirty="0"/>
              <a:t>Roadway type.</a:t>
            </a:r>
          </a:p>
          <a:p>
            <a:pPr lvl="1" fontAlgn="auto">
              <a:spcAft>
                <a:spcPts val="0"/>
              </a:spcAft>
              <a:buFont typeface="Arial" panose="020B0604020202020204" pitchFamily="34" charset="0"/>
              <a:buChar char="►"/>
            </a:pPr>
            <a:r>
              <a:rPr lang="en-US" dirty="0"/>
              <a:t>Traffic control device.</a:t>
            </a:r>
          </a:p>
          <a:p>
            <a:pPr lvl="1" fontAlgn="auto">
              <a:spcAft>
                <a:spcPts val="0"/>
              </a:spcAft>
              <a:buFont typeface="Arial" panose="020B0604020202020204" pitchFamily="34" charset="0"/>
              <a:buChar char="►"/>
            </a:pPr>
            <a:r>
              <a:rPr lang="en-US" dirty="0"/>
              <a:t>Crash type.</a:t>
            </a:r>
          </a:p>
          <a:p>
            <a:pPr lvl="1" fontAlgn="auto">
              <a:spcAft>
                <a:spcPts val="0"/>
              </a:spcAft>
              <a:buFont typeface="Arial" panose="020B0604020202020204" pitchFamily="34" charset="0"/>
              <a:buChar char="►"/>
            </a:pPr>
            <a:r>
              <a:rPr lang="en-US" dirty="0"/>
              <a:t>Speed limit.</a:t>
            </a:r>
          </a:p>
          <a:p>
            <a:pPr lvl="1" fontAlgn="auto">
              <a:spcAft>
                <a:spcPts val="0"/>
              </a:spcAft>
              <a:buFont typeface="Arial" panose="020B0604020202020204" pitchFamily="34" charset="0"/>
              <a:buChar char="►"/>
            </a:pPr>
            <a:r>
              <a:rPr lang="en-US" dirty="0"/>
              <a:t>Illumination type. </a:t>
            </a:r>
          </a:p>
          <a:p>
            <a:pPr lvl="1" fontAlgn="auto">
              <a:spcAft>
                <a:spcPts val="0"/>
              </a:spcAft>
              <a:buFont typeface="Arial" panose="020B0604020202020204" pitchFamily="34" charset="0"/>
              <a:buChar char="►"/>
            </a:pPr>
            <a:r>
              <a:rPr lang="en-US" dirty="0"/>
              <a:t>Indicators for:</a:t>
            </a:r>
          </a:p>
          <a:p>
            <a:pPr lvl="2" fontAlgn="auto">
              <a:spcAft>
                <a:spcPts val="0"/>
              </a:spcAft>
              <a:buSzPct val="100000"/>
              <a:buFont typeface="Wingdings 3" panose="05040102010807070707" pitchFamily="18" charset="2"/>
              <a:buChar char="w"/>
            </a:pPr>
            <a:r>
              <a:rPr lang="en-US" dirty="0"/>
              <a:t>Work zone.</a:t>
            </a:r>
          </a:p>
          <a:p>
            <a:pPr lvl="2" fontAlgn="auto">
              <a:spcAft>
                <a:spcPts val="0"/>
              </a:spcAft>
              <a:buSzPct val="100000"/>
              <a:buFont typeface="Wingdings 3" panose="05040102010807070707" pitchFamily="18" charset="2"/>
              <a:buChar char="w"/>
            </a:pPr>
            <a:r>
              <a:rPr lang="en-US" dirty="0"/>
              <a:t>School bus/zone related.</a:t>
            </a:r>
          </a:p>
          <a:p>
            <a:pPr lvl="1" fontAlgn="auto">
              <a:spcAft>
                <a:spcPts val="0"/>
              </a:spcAft>
            </a:pPr>
            <a:endParaRPr lang="en-US" dirty="0"/>
          </a:p>
        </p:txBody>
      </p:sp>
      <p:pic>
        <p:nvPicPr>
          <p:cNvPr id="6" name="Graphic 5" descr="Graphic of a crash form labeled Commonwealth of Pennsylvania, Police Crash Reporting Form.">
            <a:extLst>
              <a:ext uri="{FF2B5EF4-FFF2-40B4-BE49-F238E27FC236}">
                <a16:creationId xmlns:a16="http://schemas.microsoft.com/office/drawing/2014/main" id="{4F5DABD1-7E12-46FD-83C1-857BFF3FB2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5578" y="1498181"/>
            <a:ext cx="3698222" cy="4714000"/>
          </a:xfrm>
          <a:prstGeom prst="rect">
            <a:avLst/>
          </a:prstGeom>
        </p:spPr>
      </p:pic>
      <p:sp>
        <p:nvSpPr>
          <p:cNvPr id="7" name="Text Box 5">
            <a:extLst>
              <a:ext uri="{FF2B5EF4-FFF2-40B4-BE49-F238E27FC236}">
                <a16:creationId xmlns:a16="http://schemas.microsoft.com/office/drawing/2014/main" id="{4B83869D-BD89-4383-9EA2-DBADD8CB34B7}"/>
              </a:ext>
            </a:extLst>
          </p:cNvPr>
          <p:cNvSpPr txBox="1">
            <a:spLocks noChangeArrowheads="1"/>
          </p:cNvSpPr>
          <p:nvPr/>
        </p:nvSpPr>
        <p:spPr bwMode="auto">
          <a:xfrm>
            <a:off x="6927762" y="5924492"/>
            <a:ext cx="8996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pic>
        <p:nvPicPr>
          <p:cNvPr id="8" name="Graphic 7" descr="Graphic icon of a triangle with text, Explore, with an icon of a magnifying glass.">
            <a:extLst>
              <a:ext uri="{FF2B5EF4-FFF2-40B4-BE49-F238E27FC236}">
                <a16:creationId xmlns:a16="http://schemas.microsoft.com/office/drawing/2014/main" id="{F4B210F7-DCF8-414C-A145-2F6B2640B2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8910" y="0"/>
            <a:ext cx="1828800" cy="890124"/>
          </a:xfrm>
          <a:prstGeom prst="rect">
            <a:avLst/>
          </a:prstGeom>
        </p:spPr>
      </p:pic>
    </p:spTree>
    <p:extLst>
      <p:ext uri="{BB962C8B-B14F-4D97-AF65-F5344CB8AC3E}">
        <p14:creationId xmlns:p14="http://schemas.microsoft.com/office/powerpoint/2010/main" val="536867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FB26-9776-4C0F-A0E4-38C4A3C8CAD0}"/>
              </a:ext>
            </a:extLst>
          </p:cNvPr>
          <p:cNvSpPr>
            <a:spLocks noGrp="1"/>
          </p:cNvSpPr>
          <p:nvPr>
            <p:ph type="title"/>
          </p:nvPr>
        </p:nvSpPr>
        <p:spPr/>
        <p:txBody>
          <a:bodyPr/>
          <a:lstStyle/>
          <a:p>
            <a:r>
              <a:rPr lang="en-US" dirty="0"/>
              <a:t>Option 2: Merging Data</a:t>
            </a:r>
          </a:p>
        </p:txBody>
      </p:sp>
      <p:sp>
        <p:nvSpPr>
          <p:cNvPr id="4" name="Content Placeholder 3"/>
          <p:cNvSpPr>
            <a:spLocks noGrp="1"/>
          </p:cNvSpPr>
          <p:nvPr>
            <p:ph sz="half" idx="2"/>
          </p:nvPr>
        </p:nvSpPr>
        <p:spPr>
          <a:xfrm>
            <a:off x="762002" y="1646530"/>
            <a:ext cx="5157787" cy="4632326"/>
          </a:xfrm>
        </p:spPr>
        <p:txBody>
          <a:bodyPr>
            <a:normAutofit fontScale="62500" lnSpcReduction="20000"/>
          </a:bodyPr>
          <a:lstStyle/>
          <a:p>
            <a:pPr>
              <a:lnSpc>
                <a:spcPct val="120000"/>
              </a:lnSpc>
            </a:pPr>
            <a:r>
              <a:rPr lang="en-US" altLang="en-US" sz="3200" dirty="0"/>
              <a:t>Data sources and information are needed as follows:</a:t>
            </a:r>
          </a:p>
          <a:p>
            <a:pPr lvl="1">
              <a:lnSpc>
                <a:spcPct val="120000"/>
              </a:lnSpc>
            </a:pPr>
            <a:r>
              <a:rPr lang="en-US" altLang="en-US" sz="2900" dirty="0"/>
              <a:t>Roadway inventory data:</a:t>
            </a:r>
          </a:p>
          <a:p>
            <a:pPr lvl="2">
              <a:lnSpc>
                <a:spcPct val="120000"/>
              </a:lnSpc>
            </a:pPr>
            <a:r>
              <a:rPr lang="en-US" altLang="en-US" sz="2600" dirty="0"/>
              <a:t>Facility type.</a:t>
            </a:r>
          </a:p>
          <a:p>
            <a:pPr lvl="2">
              <a:lnSpc>
                <a:spcPct val="120000"/>
              </a:lnSpc>
            </a:pPr>
            <a:r>
              <a:rPr lang="en-US" altLang="en-US" sz="2600" dirty="0"/>
              <a:t>Number of lanes.</a:t>
            </a:r>
          </a:p>
          <a:p>
            <a:pPr lvl="2">
              <a:lnSpc>
                <a:spcPct val="120000"/>
              </a:lnSpc>
            </a:pPr>
            <a:r>
              <a:rPr lang="en-US" altLang="en-US" sz="2600" dirty="0"/>
              <a:t>Cross-sectional elements.</a:t>
            </a:r>
          </a:p>
          <a:p>
            <a:pPr lvl="2">
              <a:lnSpc>
                <a:spcPct val="120000"/>
              </a:lnSpc>
            </a:pPr>
            <a:r>
              <a:rPr lang="en-US" altLang="en-US" sz="2600" dirty="0"/>
              <a:t>Traffic control and speed limit.</a:t>
            </a:r>
          </a:p>
          <a:p>
            <a:pPr lvl="1">
              <a:lnSpc>
                <a:spcPct val="120000"/>
              </a:lnSpc>
            </a:pPr>
            <a:r>
              <a:rPr lang="en-US" altLang="en-US" sz="2900" dirty="0"/>
              <a:t>Traffic data:</a:t>
            </a:r>
          </a:p>
          <a:p>
            <a:pPr lvl="2">
              <a:lnSpc>
                <a:spcPct val="120000"/>
              </a:lnSpc>
            </a:pPr>
            <a:r>
              <a:rPr lang="en-US" altLang="en-US" sz="2200" dirty="0"/>
              <a:t>Traffic volume.</a:t>
            </a:r>
          </a:p>
          <a:p>
            <a:pPr lvl="2">
              <a:lnSpc>
                <a:spcPct val="120000"/>
              </a:lnSpc>
            </a:pPr>
            <a:r>
              <a:rPr lang="en-US" altLang="en-US" sz="2200" dirty="0"/>
              <a:t>Nonmotorized user exposure.</a:t>
            </a:r>
          </a:p>
          <a:p>
            <a:pPr lvl="2">
              <a:lnSpc>
                <a:spcPct val="120000"/>
              </a:lnSpc>
            </a:pPr>
            <a:r>
              <a:rPr lang="en-US" altLang="en-US" sz="2200" dirty="0"/>
              <a:t>Traffic composition.</a:t>
            </a:r>
          </a:p>
          <a:p>
            <a:pPr lvl="1">
              <a:lnSpc>
                <a:spcPct val="120000"/>
              </a:lnSpc>
            </a:pPr>
            <a:r>
              <a:rPr lang="en-US" altLang="en-US" sz="2900" dirty="0"/>
              <a:t>Crash data:</a:t>
            </a:r>
          </a:p>
          <a:p>
            <a:pPr lvl="2">
              <a:lnSpc>
                <a:spcPct val="120000"/>
              </a:lnSpc>
            </a:pPr>
            <a:r>
              <a:rPr lang="en-US" altLang="en-US" sz="2200" dirty="0"/>
              <a:t>Number of crashes by type.</a:t>
            </a:r>
          </a:p>
          <a:p>
            <a:pPr lvl="2">
              <a:lnSpc>
                <a:spcPct val="120000"/>
              </a:lnSpc>
            </a:pPr>
            <a:r>
              <a:rPr lang="en-US" altLang="en-US" sz="2200" dirty="0"/>
              <a:t>Number of crashes by severity. </a:t>
            </a:r>
          </a:p>
          <a:p>
            <a:endParaRPr lang="en-US" dirty="0"/>
          </a:p>
        </p:txBody>
      </p:sp>
      <p:sp>
        <p:nvSpPr>
          <p:cNvPr id="5" name="Content Placeholder 4"/>
          <p:cNvSpPr>
            <a:spLocks noGrp="1"/>
          </p:cNvSpPr>
          <p:nvPr>
            <p:ph sz="quarter" idx="4"/>
          </p:nvPr>
        </p:nvSpPr>
        <p:spPr>
          <a:xfrm>
            <a:off x="6134100" y="1734204"/>
            <a:ext cx="5183188" cy="3546404"/>
          </a:xfrm>
        </p:spPr>
        <p:txBody>
          <a:bodyPr>
            <a:normAutofit fontScale="62500" lnSpcReduction="20000"/>
          </a:bodyPr>
          <a:lstStyle/>
          <a:p>
            <a:pPr>
              <a:lnSpc>
                <a:spcPct val="120000"/>
              </a:lnSpc>
            </a:pPr>
            <a:r>
              <a:rPr lang="en-US" sz="3200" dirty="0"/>
              <a:t>Analysis database must be developed to identify FCFTs. </a:t>
            </a:r>
          </a:p>
          <a:p>
            <a:pPr>
              <a:lnSpc>
                <a:spcPct val="120000"/>
              </a:lnSpc>
            </a:pPr>
            <a:r>
              <a:rPr lang="en-US" sz="3200" dirty="0"/>
              <a:t>Each “row” or observation should represent a single crash that was observed. </a:t>
            </a:r>
          </a:p>
          <a:p>
            <a:pPr>
              <a:lnSpc>
                <a:spcPct val="120000"/>
              </a:lnSpc>
            </a:pPr>
            <a:r>
              <a:rPr lang="en-US" sz="3200" dirty="0"/>
              <a:t>Each crash observation should be linked to the roadway and traffic characteristics based on where the crash occurred—The linear referencing system can be used. </a:t>
            </a:r>
          </a:p>
          <a:p>
            <a:endParaRPr lang="en-US" dirty="0"/>
          </a:p>
          <a:p>
            <a:endParaRPr lang="en-US" dirty="0"/>
          </a:p>
        </p:txBody>
      </p:sp>
      <p:pic>
        <p:nvPicPr>
          <p:cNvPr id="6" name="Graphic 5" descr="Graphic icon of a triangle with text, Explore, with an icon of a magnifying glass.">
            <a:extLst>
              <a:ext uri="{FF2B5EF4-FFF2-40B4-BE49-F238E27FC236}">
                <a16:creationId xmlns:a16="http://schemas.microsoft.com/office/drawing/2014/main" id="{30C9CCAF-37E6-4C6D-B74D-31EAB58A6F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7812" y="0"/>
            <a:ext cx="1828800" cy="890124"/>
          </a:xfrm>
          <a:prstGeom prst="rect">
            <a:avLst/>
          </a:prstGeom>
        </p:spPr>
      </p:pic>
      <p:sp>
        <p:nvSpPr>
          <p:cNvPr id="8" name="Slide Number Placeholder 7">
            <a:extLst>
              <a:ext uri="{FF2B5EF4-FFF2-40B4-BE49-F238E27FC236}">
                <a16:creationId xmlns:a16="http://schemas.microsoft.com/office/drawing/2014/main" id="{15226A7B-22F1-43C3-83B9-ED1FE8890D18}"/>
              </a:ext>
            </a:extLst>
          </p:cNvPr>
          <p:cNvSpPr>
            <a:spLocks noGrp="1"/>
          </p:cNvSpPr>
          <p:nvPr>
            <p:ph type="sldNum" sz="quarter" idx="10"/>
          </p:nvPr>
        </p:nvSpPr>
        <p:spPr/>
        <p:txBody>
          <a:bodyPr/>
          <a:lstStyle/>
          <a:p>
            <a:fld id="{29691912-3321-4F2D-A980-9CA5FE309265}" type="slidenum">
              <a:rPr lang="en-US" smtClean="0"/>
              <a:t>33</a:t>
            </a:fld>
            <a:endParaRPr lang="en-US"/>
          </a:p>
        </p:txBody>
      </p:sp>
    </p:spTree>
    <p:extLst>
      <p:ext uri="{BB962C8B-B14F-4D97-AF65-F5344CB8AC3E}">
        <p14:creationId xmlns:p14="http://schemas.microsoft.com/office/powerpoint/2010/main" val="2319177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a:xfrm>
            <a:off x="715234" y="359345"/>
            <a:ext cx="10515600" cy="1020764"/>
          </a:xfrm>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5.">
            <a:extLst>
              <a:ext uri="{FF2B5EF4-FFF2-40B4-BE49-F238E27FC236}">
                <a16:creationId xmlns:a16="http://schemas.microsoft.com/office/drawing/2014/main" id="{6E41A389-893E-41EB-9388-0B9AD9FA3FDF}"/>
              </a:ext>
            </a:extLst>
          </p:cNvPr>
          <p:cNvSpPr txBox="1">
            <a:spLocks/>
          </p:cNvSpPr>
          <p:nvPr/>
        </p:nvSpPr>
        <p:spPr>
          <a:xfrm>
            <a:off x="3962982" y="1848004"/>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Q5</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0862" y="1729793"/>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3030431" y="3818821"/>
            <a:ext cx="6131137" cy="133929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Are you familiar with a linear referencing system?</a:t>
            </a:r>
          </a:p>
        </p:txBody>
      </p:sp>
      <p:sp>
        <p:nvSpPr>
          <p:cNvPr id="4" name="Slide Number Placeholder 3">
            <a:extLst>
              <a:ext uri="{FF2B5EF4-FFF2-40B4-BE49-F238E27FC236}">
                <a16:creationId xmlns:a16="http://schemas.microsoft.com/office/drawing/2014/main" id="{03F12A54-BC5B-4D31-8F41-D8913B8D397F}"/>
              </a:ext>
            </a:extLst>
          </p:cNvPr>
          <p:cNvSpPr>
            <a:spLocks noGrp="1"/>
          </p:cNvSpPr>
          <p:nvPr>
            <p:ph type="sldNum" sz="quarter" idx="4"/>
          </p:nvPr>
        </p:nvSpPr>
        <p:spPr/>
        <p:txBody>
          <a:bodyPr/>
          <a:lstStyle/>
          <a:p>
            <a:fld id="{29691912-3321-4F2D-A980-9CA5FE309265}" type="slidenum">
              <a:rPr lang="en-US" smtClean="0"/>
              <a:t>34</a:t>
            </a:fld>
            <a:endParaRPr lang="en-US"/>
          </a:p>
        </p:txBody>
      </p:sp>
      <p:sp>
        <p:nvSpPr>
          <p:cNvPr id="8" name="TextBox 10">
            <a:extLst>
              <a:ext uri="{FF2B5EF4-FFF2-40B4-BE49-F238E27FC236}">
                <a16:creationId xmlns:a16="http://schemas.microsoft.com/office/drawing/2014/main" id="{EC562490-DC1D-41F7-AD3F-F1A701F50D57}"/>
              </a:ext>
            </a:extLst>
          </p:cNvPr>
          <p:cNvSpPr txBox="1"/>
          <p:nvPr/>
        </p:nvSpPr>
        <p:spPr>
          <a:xfrm>
            <a:off x="6667358" y="3451935"/>
            <a:ext cx="1005515"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2832852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E13E24-6B64-45B2-95A6-0FA079784EF9}"/>
              </a:ext>
            </a:extLst>
          </p:cNvPr>
          <p:cNvSpPr>
            <a:spLocks noGrp="1"/>
          </p:cNvSpPr>
          <p:nvPr>
            <p:ph type="title"/>
          </p:nvPr>
        </p:nvSpPr>
        <p:spPr/>
        <p:txBody>
          <a:bodyPr/>
          <a:lstStyle/>
          <a:p>
            <a:r>
              <a:rPr lang="en-US" dirty="0"/>
              <a:t>What Is a Linear Referencing System?</a:t>
            </a:r>
          </a:p>
        </p:txBody>
      </p:sp>
      <p:sp>
        <p:nvSpPr>
          <p:cNvPr id="5" name="Content Placeholder 4">
            <a:extLst>
              <a:ext uri="{FF2B5EF4-FFF2-40B4-BE49-F238E27FC236}">
                <a16:creationId xmlns:a16="http://schemas.microsoft.com/office/drawing/2014/main" id="{B49939CB-E925-49DC-8892-C70EF4DBE0A0}"/>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A99FC1D0-70D4-4008-A7F1-189E2948165C}"/>
              </a:ext>
            </a:extLst>
          </p:cNvPr>
          <p:cNvSpPr>
            <a:spLocks noGrp="1"/>
          </p:cNvSpPr>
          <p:nvPr>
            <p:ph type="sldNum" sz="quarter" idx="4"/>
          </p:nvPr>
        </p:nvSpPr>
        <p:spPr/>
        <p:txBody>
          <a:bodyPr/>
          <a:lstStyle/>
          <a:p>
            <a:fld id="{29691912-3321-4F2D-A980-9CA5FE309265}" type="slidenum">
              <a:rPr lang="en-US" smtClean="0"/>
              <a:t>35</a:t>
            </a:fld>
            <a:endParaRPr lang="en-US"/>
          </a:p>
        </p:txBody>
      </p:sp>
      <p:sp>
        <p:nvSpPr>
          <p:cNvPr id="19" name="Text Box 5">
            <a:extLst>
              <a:ext uri="{FF2B5EF4-FFF2-40B4-BE49-F238E27FC236}">
                <a16:creationId xmlns:a16="http://schemas.microsoft.com/office/drawing/2014/main" id="{683CE765-19ED-4BDA-AF5C-931CFCD1412A}"/>
              </a:ext>
            </a:extLst>
          </p:cNvPr>
          <p:cNvSpPr txBox="1">
            <a:spLocks noChangeArrowheads="1"/>
          </p:cNvSpPr>
          <p:nvPr/>
        </p:nvSpPr>
        <p:spPr bwMode="auto">
          <a:xfrm>
            <a:off x="10252961" y="5723014"/>
            <a:ext cx="9252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r>
              <a:rPr lang="en-US" altLang="en-US" sz="800" i="1" dirty="0">
                <a:latin typeface="Times New Roman" panose="02020603050405020304" pitchFamily="18" charset="0"/>
              </a:rPr>
              <a:t> </a:t>
            </a:r>
            <a:endParaRPr lang="en-US" altLang="en-US" sz="800" i="1" dirty="0">
              <a:highlight>
                <a:srgbClr val="FFFF00"/>
              </a:highlight>
              <a:latin typeface="Times New Roman" panose="02020603050405020304" pitchFamily="18" charset="0"/>
            </a:endParaRPr>
          </a:p>
        </p:txBody>
      </p:sp>
      <p:pic>
        <p:nvPicPr>
          <p:cNvPr id="27" name="Graphic 26" descr="Graphic icon of a triangle with text, Explore, with an icon of a magnifying glass.">
            <a:extLst>
              <a:ext uri="{FF2B5EF4-FFF2-40B4-BE49-F238E27FC236}">
                <a16:creationId xmlns:a16="http://schemas.microsoft.com/office/drawing/2014/main" id="{B98F1CD7-B5F9-4F56-8311-89C36FDE57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pic>
        <p:nvPicPr>
          <p:cNvPr id="4" name="Picture 3" descr="Graphic illustration of a line with a rectangular sign indicating Mile 1.0 on the left-hand side and a rectangular sign indicating Mile 2.0 on the right-hand side. Beneath Mile 1.0 is text, or Segment 0010/Offset 0000. Beneath Mile 2.0 is text, or Segment 0020/Offset 0000. There are icons of four vehicles between the two mileposts. Overlapping the line is a circle of a compass indicating North is up, East is right, South is down, and West is left. There is a balloon marker to the left of North and one above East. ">
            <a:extLst>
              <a:ext uri="{FF2B5EF4-FFF2-40B4-BE49-F238E27FC236}">
                <a16:creationId xmlns:a16="http://schemas.microsoft.com/office/drawing/2014/main" id="{984DA0F9-1575-4777-BD3B-89B22B52BA9D}"/>
              </a:ext>
            </a:extLst>
          </p:cNvPr>
          <p:cNvPicPr>
            <a:picLocks noChangeAspect="1"/>
          </p:cNvPicPr>
          <p:nvPr/>
        </p:nvPicPr>
        <p:blipFill rotWithShape="1">
          <a:blip r:embed="rId5"/>
          <a:srcRect t="15019"/>
          <a:stretch/>
        </p:blipFill>
        <p:spPr>
          <a:xfrm>
            <a:off x="150094" y="1734510"/>
            <a:ext cx="11862816" cy="4051113"/>
          </a:xfrm>
          <a:prstGeom prst="rect">
            <a:avLst/>
          </a:prstGeom>
        </p:spPr>
      </p:pic>
    </p:spTree>
    <p:extLst>
      <p:ext uri="{BB962C8B-B14F-4D97-AF65-F5344CB8AC3E}">
        <p14:creationId xmlns:p14="http://schemas.microsoft.com/office/powerpoint/2010/main" val="3805917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1BC2F-4664-4256-8418-CEEDDD3F1078}"/>
              </a:ext>
            </a:extLst>
          </p:cNvPr>
          <p:cNvSpPr>
            <a:spLocks noGrp="1"/>
          </p:cNvSpPr>
          <p:nvPr>
            <p:ph type="title"/>
          </p:nvPr>
        </p:nvSpPr>
        <p:spPr>
          <a:xfrm>
            <a:off x="541020" y="428923"/>
            <a:ext cx="10515600" cy="1020764"/>
          </a:xfrm>
        </p:spPr>
        <p:txBody>
          <a:bodyPr>
            <a:noAutofit/>
          </a:bodyPr>
          <a:lstStyle/>
          <a:p>
            <a:r>
              <a:rPr lang="en-US" dirty="0"/>
              <a:t>Merging Crash and Roadway Data for </a:t>
            </a:r>
            <a:r>
              <a:rPr lang="en-US" dirty="0" err="1"/>
              <a:t>FCFT</a:t>
            </a:r>
            <a:r>
              <a:rPr lang="en-US" dirty="0"/>
              <a:t> Identification</a:t>
            </a:r>
          </a:p>
        </p:txBody>
      </p:sp>
      <p:sp>
        <p:nvSpPr>
          <p:cNvPr id="4" name="Slide Number Placeholder 3">
            <a:extLst>
              <a:ext uri="{FF2B5EF4-FFF2-40B4-BE49-F238E27FC236}">
                <a16:creationId xmlns:a16="http://schemas.microsoft.com/office/drawing/2014/main" id="{F71468BD-91AB-44EF-8AA0-C886F6048C42}"/>
              </a:ext>
            </a:extLst>
          </p:cNvPr>
          <p:cNvSpPr>
            <a:spLocks noGrp="1"/>
          </p:cNvSpPr>
          <p:nvPr>
            <p:ph type="sldNum" sz="quarter" idx="4"/>
          </p:nvPr>
        </p:nvSpPr>
        <p:spPr/>
        <p:txBody>
          <a:bodyPr/>
          <a:lstStyle/>
          <a:p>
            <a:fld id="{29691912-3321-4F2D-A980-9CA5FE309265}" type="slidenum">
              <a:rPr lang="en-US" smtClean="0"/>
              <a:t>36</a:t>
            </a:fld>
            <a:endParaRPr lang="en-US"/>
          </a:p>
        </p:txBody>
      </p:sp>
      <p:sp>
        <p:nvSpPr>
          <p:cNvPr id="8" name="TextBox 7">
            <a:extLst>
              <a:ext uri="{FF2B5EF4-FFF2-40B4-BE49-F238E27FC236}">
                <a16:creationId xmlns:a16="http://schemas.microsoft.com/office/drawing/2014/main" id="{02E5B895-7D6E-444D-A3EB-D5FD920E7B35}"/>
              </a:ext>
            </a:extLst>
          </p:cNvPr>
          <p:cNvSpPr txBox="1">
            <a:spLocks noChangeArrowheads="1"/>
          </p:cNvSpPr>
          <p:nvPr/>
        </p:nvSpPr>
        <p:spPr bwMode="auto">
          <a:xfrm>
            <a:off x="830515" y="1579270"/>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rgbClr val="871A0F"/>
                </a:solidFill>
              </a:rPr>
              <a:t>Road Log File</a:t>
            </a:r>
          </a:p>
        </p:txBody>
      </p:sp>
      <p:sp>
        <p:nvSpPr>
          <p:cNvPr id="11" name="TextBox 10">
            <a:extLst>
              <a:ext uri="{FF2B5EF4-FFF2-40B4-BE49-F238E27FC236}">
                <a16:creationId xmlns:a16="http://schemas.microsoft.com/office/drawing/2014/main" id="{B8B63BB4-E9C2-41F9-A04B-57BA8C3FE48E}"/>
              </a:ext>
            </a:extLst>
          </p:cNvPr>
          <p:cNvSpPr txBox="1">
            <a:spLocks noChangeArrowheads="1"/>
          </p:cNvSpPr>
          <p:nvPr/>
        </p:nvSpPr>
        <p:spPr bwMode="auto">
          <a:xfrm>
            <a:off x="830515" y="3409626"/>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chemeClr val="accent3"/>
                </a:solidFill>
              </a:rPr>
              <a:t>Crash File</a:t>
            </a:r>
          </a:p>
        </p:txBody>
      </p:sp>
      <p:sp>
        <p:nvSpPr>
          <p:cNvPr id="14" name="TextBox 13">
            <a:extLst>
              <a:ext uri="{FF2B5EF4-FFF2-40B4-BE49-F238E27FC236}">
                <a16:creationId xmlns:a16="http://schemas.microsoft.com/office/drawing/2014/main" id="{1BECB096-1E2E-46FB-B92E-5DC2B5D58CF5}"/>
              </a:ext>
            </a:extLst>
          </p:cNvPr>
          <p:cNvSpPr txBox="1">
            <a:spLocks noChangeArrowheads="1"/>
          </p:cNvSpPr>
          <p:nvPr/>
        </p:nvSpPr>
        <p:spPr bwMode="auto">
          <a:xfrm>
            <a:off x="6550491" y="4574034"/>
            <a:ext cx="5241179" cy="707886"/>
          </a:xfrm>
          <a:prstGeom prst="rect">
            <a:avLst/>
          </a:prstGeom>
          <a:solidFill>
            <a:schemeClr val="bg2"/>
          </a:solidFill>
          <a:ln w="19050">
            <a:noFill/>
            <a:miter lim="800000"/>
            <a:headEnd/>
            <a:tailEnd/>
          </a:ln>
        </p:spPr>
        <p:txBody>
          <a:bodyPr wrap="squar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pPr algn="ctr"/>
            <a:r>
              <a:rPr lang="en-US" altLang="en-US" sz="2000" dirty="0">
                <a:solidFill>
                  <a:schemeClr val="bg1"/>
                </a:solidFill>
                <a:latin typeface="Arial" panose="020B0604020202020204" pitchFamily="34" charset="0"/>
              </a:rPr>
              <a:t>What were the roadway and traffic characteristics associated with each crash?</a:t>
            </a:r>
          </a:p>
        </p:txBody>
      </p:sp>
      <p:graphicFrame>
        <p:nvGraphicFramePr>
          <p:cNvPr id="2" name="Table 1"/>
          <p:cNvGraphicFramePr>
            <a:graphicFrameLocks noGrp="1"/>
          </p:cNvGraphicFramePr>
          <p:nvPr>
            <p:extLst>
              <p:ext uri="{D42A27DB-BD31-4B8C-83A1-F6EECF244321}">
                <p14:modId xmlns:p14="http://schemas.microsoft.com/office/powerpoint/2010/main" val="3608856051"/>
              </p:ext>
            </p:extLst>
          </p:nvPr>
        </p:nvGraphicFramePr>
        <p:xfrm>
          <a:off x="932824" y="1942620"/>
          <a:ext cx="8254715" cy="1524000"/>
        </p:xfrm>
        <a:graphic>
          <a:graphicData uri="http://schemas.openxmlformats.org/drawingml/2006/table">
            <a:tbl>
              <a:tblPr>
                <a:tableStyleId>{5C22544A-7EE6-4342-B048-85BDC9FD1C3A}</a:tableStyleId>
              </a:tblPr>
              <a:tblGrid>
                <a:gridCol w="1179245">
                  <a:extLst>
                    <a:ext uri="{9D8B030D-6E8A-4147-A177-3AD203B41FA5}">
                      <a16:colId xmlns:a16="http://schemas.microsoft.com/office/drawing/2014/main" val="1730262467"/>
                    </a:ext>
                  </a:extLst>
                </a:gridCol>
                <a:gridCol w="1179245">
                  <a:extLst>
                    <a:ext uri="{9D8B030D-6E8A-4147-A177-3AD203B41FA5}">
                      <a16:colId xmlns:a16="http://schemas.microsoft.com/office/drawing/2014/main" val="194870326"/>
                    </a:ext>
                  </a:extLst>
                </a:gridCol>
                <a:gridCol w="1179245">
                  <a:extLst>
                    <a:ext uri="{9D8B030D-6E8A-4147-A177-3AD203B41FA5}">
                      <a16:colId xmlns:a16="http://schemas.microsoft.com/office/drawing/2014/main" val="3887359439"/>
                    </a:ext>
                  </a:extLst>
                </a:gridCol>
                <a:gridCol w="1179245">
                  <a:extLst>
                    <a:ext uri="{9D8B030D-6E8A-4147-A177-3AD203B41FA5}">
                      <a16:colId xmlns:a16="http://schemas.microsoft.com/office/drawing/2014/main" val="459257220"/>
                    </a:ext>
                  </a:extLst>
                </a:gridCol>
                <a:gridCol w="1179245">
                  <a:extLst>
                    <a:ext uri="{9D8B030D-6E8A-4147-A177-3AD203B41FA5}">
                      <a16:colId xmlns:a16="http://schemas.microsoft.com/office/drawing/2014/main" val="609284315"/>
                    </a:ext>
                  </a:extLst>
                </a:gridCol>
                <a:gridCol w="1266180">
                  <a:extLst>
                    <a:ext uri="{9D8B030D-6E8A-4147-A177-3AD203B41FA5}">
                      <a16:colId xmlns:a16="http://schemas.microsoft.com/office/drawing/2014/main" val="3384768464"/>
                    </a:ext>
                  </a:extLst>
                </a:gridCol>
                <a:gridCol w="1092310">
                  <a:extLst>
                    <a:ext uri="{9D8B030D-6E8A-4147-A177-3AD203B41FA5}">
                      <a16:colId xmlns:a16="http://schemas.microsoft.com/office/drawing/2014/main" val="3133173378"/>
                    </a:ext>
                  </a:extLst>
                </a:gridCol>
              </a:tblGrid>
              <a:tr h="264883">
                <a:tc>
                  <a:txBody>
                    <a:bodyPr/>
                    <a:lstStyle/>
                    <a:p>
                      <a:pPr algn="ctr" fontAlgn="b"/>
                      <a:r>
                        <a:rPr lang="en-US" sz="1400" u="none" strike="noStrike" dirty="0">
                          <a:effectLst/>
                        </a:rPr>
                        <a:t>County</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Route</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Beg_MP</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End_MP</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Lanes</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a:effectLst/>
                        </a:rPr>
                        <a:t>Lane Width</a:t>
                      </a:r>
                      <a:endParaRPr lang="en-US" sz="1400" b="0" i="0" u="none" strike="noStrike">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Shld</a:t>
                      </a:r>
                      <a:r>
                        <a:rPr lang="en-US" sz="1400" u="none" strike="noStrike" dirty="0">
                          <a:effectLst/>
                        </a:rPr>
                        <a:t> Width</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92490384"/>
                  </a:ext>
                </a:extLst>
              </a:tr>
              <a:tr h="264883">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1.25</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380152208"/>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tcPr>
                </a:tc>
                <a:tc>
                  <a:txBody>
                    <a:bodyPr/>
                    <a:lstStyle/>
                    <a:p>
                      <a:pPr algn="r" fontAlgn="b"/>
                      <a:r>
                        <a:rPr lang="en-US" sz="1400" u="none" strike="noStrike" dirty="0">
                          <a:effectLst/>
                        </a:rPr>
                        <a:t>1.25</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2.45</a:t>
                      </a:r>
                      <a:endParaRPr lang="en-US" sz="1400" b="0" i="0" u="none" strike="noStrike" dirty="0">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tcPr>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087679337"/>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2.45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dirty="0">
                          <a:effectLst/>
                        </a:rPr>
                        <a:t>3.05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837579887"/>
                  </a:ext>
                </a:extLst>
              </a:tr>
              <a:tr h="264883">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3.05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4.03</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11262756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646936733"/>
              </p:ext>
            </p:extLst>
          </p:nvPr>
        </p:nvGraphicFramePr>
        <p:xfrm>
          <a:off x="900214" y="3738403"/>
          <a:ext cx="5174670" cy="2438400"/>
        </p:xfrm>
        <a:graphic>
          <a:graphicData uri="http://schemas.openxmlformats.org/drawingml/2006/table">
            <a:tbl>
              <a:tblPr>
                <a:tableStyleId>{5C22544A-7EE6-4342-B048-85BDC9FD1C3A}</a:tableStyleId>
              </a:tblPr>
              <a:tblGrid>
                <a:gridCol w="1034934">
                  <a:extLst>
                    <a:ext uri="{9D8B030D-6E8A-4147-A177-3AD203B41FA5}">
                      <a16:colId xmlns:a16="http://schemas.microsoft.com/office/drawing/2014/main" val="2333847964"/>
                    </a:ext>
                  </a:extLst>
                </a:gridCol>
                <a:gridCol w="1034934">
                  <a:extLst>
                    <a:ext uri="{9D8B030D-6E8A-4147-A177-3AD203B41FA5}">
                      <a16:colId xmlns:a16="http://schemas.microsoft.com/office/drawing/2014/main" val="264079541"/>
                    </a:ext>
                  </a:extLst>
                </a:gridCol>
                <a:gridCol w="1034934">
                  <a:extLst>
                    <a:ext uri="{9D8B030D-6E8A-4147-A177-3AD203B41FA5}">
                      <a16:colId xmlns:a16="http://schemas.microsoft.com/office/drawing/2014/main" val="971369529"/>
                    </a:ext>
                  </a:extLst>
                </a:gridCol>
                <a:gridCol w="1034934">
                  <a:extLst>
                    <a:ext uri="{9D8B030D-6E8A-4147-A177-3AD203B41FA5}">
                      <a16:colId xmlns:a16="http://schemas.microsoft.com/office/drawing/2014/main" val="705564791"/>
                    </a:ext>
                  </a:extLst>
                </a:gridCol>
                <a:gridCol w="1034934">
                  <a:extLst>
                    <a:ext uri="{9D8B030D-6E8A-4147-A177-3AD203B41FA5}">
                      <a16:colId xmlns:a16="http://schemas.microsoft.com/office/drawing/2014/main" val="3248090123"/>
                    </a:ext>
                  </a:extLst>
                </a:gridCol>
              </a:tblGrid>
              <a:tr h="249607">
                <a:tc>
                  <a:txBody>
                    <a:bodyPr/>
                    <a:lstStyle/>
                    <a:p>
                      <a:pPr algn="ctr" fontAlgn="b"/>
                      <a:r>
                        <a:rPr lang="en-US" sz="1400" u="none" strike="noStrike" dirty="0">
                          <a:effectLst/>
                        </a:rPr>
                        <a:t>Crash ID</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Route</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MP</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ctr" fontAlgn="b"/>
                      <a:r>
                        <a:rPr lang="en-US" sz="1400" u="none" strike="noStrike">
                          <a:effectLst/>
                        </a:rPr>
                        <a:t>Severity</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05711382"/>
                  </a:ext>
                </a:extLst>
              </a:tr>
              <a:tr h="249607">
                <a:tc>
                  <a:txBody>
                    <a:bodyPr/>
                    <a:lstStyle/>
                    <a:p>
                      <a:pPr algn="r" fontAlgn="b"/>
                      <a:r>
                        <a:rPr lang="en-US" sz="1400" u="none" strike="noStrike">
                          <a:effectLst/>
                        </a:rPr>
                        <a:t>654</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tcPr>
                </a:tc>
                <a:tc>
                  <a:txBody>
                    <a:bodyPr/>
                    <a:lstStyle/>
                    <a:p>
                      <a:pPr algn="r" fontAlgn="b"/>
                      <a:r>
                        <a:rPr lang="en-US" sz="1400" u="none" strike="noStrike" dirty="0">
                          <a:effectLst/>
                        </a:rPr>
                        <a:t>1.75</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510590401"/>
                  </a:ext>
                </a:extLst>
              </a:tr>
              <a:tr h="249607">
                <a:tc>
                  <a:txBody>
                    <a:bodyPr/>
                    <a:lstStyle/>
                    <a:p>
                      <a:pPr algn="r" fontAlgn="b"/>
                      <a:r>
                        <a:rPr lang="en-US" sz="1400" u="none" strike="noStrike">
                          <a:effectLst/>
                        </a:rPr>
                        <a:t>4556</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3.35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422244834"/>
                  </a:ext>
                </a:extLst>
              </a:tr>
              <a:tr h="249607">
                <a:tc>
                  <a:txBody>
                    <a:bodyPr/>
                    <a:lstStyle/>
                    <a:p>
                      <a:pPr algn="r" fontAlgn="b"/>
                      <a:r>
                        <a:rPr lang="en-US" sz="1400" u="none" strike="noStrike">
                          <a:effectLst/>
                        </a:rPr>
                        <a:t>5426</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263425802"/>
                  </a:ext>
                </a:extLst>
              </a:tr>
              <a:tr h="249607">
                <a:tc>
                  <a:txBody>
                    <a:bodyPr/>
                    <a:lstStyle/>
                    <a:p>
                      <a:pPr algn="r" fontAlgn="b"/>
                      <a:r>
                        <a:rPr lang="en-US" sz="1400" u="none" strike="noStrike">
                          <a:effectLst/>
                        </a:rPr>
                        <a:t>6241</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2.65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782125320"/>
                  </a:ext>
                </a:extLst>
              </a:tr>
              <a:tr h="249607">
                <a:tc>
                  <a:txBody>
                    <a:bodyPr/>
                    <a:lstStyle/>
                    <a:p>
                      <a:pPr algn="r" fontAlgn="b"/>
                      <a:r>
                        <a:rPr lang="en-US" sz="1400" u="none" strike="noStrike">
                          <a:effectLst/>
                        </a:rPr>
                        <a:t>7412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2.85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598312646"/>
                  </a:ext>
                </a:extLst>
              </a:tr>
              <a:tr h="249607">
                <a:tc>
                  <a:txBody>
                    <a:bodyPr/>
                    <a:lstStyle/>
                    <a:p>
                      <a:pPr algn="r" fontAlgn="b"/>
                      <a:r>
                        <a:rPr lang="en-US" sz="1400" u="none" strike="noStrike">
                          <a:effectLst/>
                        </a:rPr>
                        <a:t>8641</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3.75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226735952"/>
                  </a:ext>
                </a:extLst>
              </a:tr>
              <a:tr h="249607">
                <a:tc>
                  <a:txBody>
                    <a:bodyPr/>
                    <a:lstStyle/>
                    <a:p>
                      <a:pPr algn="r" fontAlgn="b"/>
                      <a:r>
                        <a:rPr lang="en-US" sz="1400" u="none" strike="noStrike">
                          <a:effectLst/>
                        </a:rPr>
                        <a:t>9715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0.65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577762002"/>
                  </a:ext>
                </a:extLst>
              </a:tr>
            </a:tbl>
          </a:graphicData>
        </a:graphic>
      </p:graphicFrame>
      <p:pic>
        <p:nvPicPr>
          <p:cNvPr id="9" name="Graphic 8" descr="Graphic icon of a triangle with text, Explore, with an icon of a magnifying glass.">
            <a:extLst>
              <a:ext uri="{FF2B5EF4-FFF2-40B4-BE49-F238E27FC236}">
                <a16:creationId xmlns:a16="http://schemas.microsoft.com/office/drawing/2014/main" id="{759104F0-540C-43E9-AFD0-8901906114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cxnSp>
        <p:nvCxnSpPr>
          <p:cNvPr id="5" name="Straight Arrow Connector 4">
            <a:extLst>
              <a:ext uri="{FF2B5EF4-FFF2-40B4-BE49-F238E27FC236}">
                <a16:creationId xmlns:a16="http://schemas.microsoft.com/office/drawing/2014/main" id="{192BC8AA-0089-4C95-8466-324F34C1AB5C}"/>
              </a:ext>
            </a:extLst>
          </p:cNvPr>
          <p:cNvCxnSpPr/>
          <p:nvPr/>
        </p:nvCxnSpPr>
        <p:spPr>
          <a:xfrm flipV="1">
            <a:off x="4760536" y="2513776"/>
            <a:ext cx="0" cy="148318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nvGrpSpPr>
          <p:cNvPr id="12" name="Group 11" descr="Graphic icon of a question mark symbol in a circle with text, What were the roadway and traffic characteristics associated with each crash?">
            <a:extLst>
              <a:ext uri="{FF2B5EF4-FFF2-40B4-BE49-F238E27FC236}">
                <a16:creationId xmlns:a16="http://schemas.microsoft.com/office/drawing/2014/main" id="{F0CD4159-EE6D-4E1F-80F4-755F4EF7DB3C}"/>
              </a:ext>
            </a:extLst>
          </p:cNvPr>
          <p:cNvGrpSpPr/>
          <p:nvPr/>
        </p:nvGrpSpPr>
        <p:grpSpPr>
          <a:xfrm>
            <a:off x="6372520" y="3996965"/>
            <a:ext cx="821645" cy="821645"/>
            <a:chOff x="7663992" y="3524112"/>
            <a:chExt cx="821645" cy="821645"/>
          </a:xfrm>
        </p:grpSpPr>
        <p:sp>
          <p:nvSpPr>
            <p:cNvPr id="10" name="Oval 9">
              <a:extLst>
                <a:ext uri="{FF2B5EF4-FFF2-40B4-BE49-F238E27FC236}">
                  <a16:creationId xmlns:a16="http://schemas.microsoft.com/office/drawing/2014/main" id="{112AD18F-CBA5-4F32-A2FC-29B88BB281DB}"/>
                </a:ext>
              </a:extLst>
            </p:cNvPr>
            <p:cNvSpPr/>
            <p:nvPr/>
          </p:nvSpPr>
          <p:spPr>
            <a:xfrm>
              <a:off x="7663992" y="3524112"/>
              <a:ext cx="821645" cy="82164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8C7CF0E-A32A-4D7A-9454-2041CA6BD1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8114" y="3620609"/>
              <a:ext cx="533400" cy="628650"/>
            </a:xfrm>
            <a:prstGeom prst="rect">
              <a:avLst/>
            </a:prstGeom>
          </p:spPr>
        </p:pic>
      </p:grpSp>
      <p:sp>
        <p:nvSpPr>
          <p:cNvPr id="13" name="TextBox 12">
            <a:extLst>
              <a:ext uri="{FF2B5EF4-FFF2-40B4-BE49-F238E27FC236}">
                <a16:creationId xmlns:a16="http://schemas.microsoft.com/office/drawing/2014/main" id="{8D2B8CB0-711D-4128-8B1D-B685F294E0D6}"/>
              </a:ext>
            </a:extLst>
          </p:cNvPr>
          <p:cNvSpPr txBox="1"/>
          <p:nvPr/>
        </p:nvSpPr>
        <p:spPr>
          <a:xfrm>
            <a:off x="6144583" y="5907612"/>
            <a:ext cx="3672800" cy="230832"/>
          </a:xfrm>
          <a:prstGeom prst="rect">
            <a:avLst/>
          </a:prstGeom>
          <a:noFill/>
        </p:spPr>
        <p:txBody>
          <a:bodyPr wrap="none" rtlCol="0">
            <a:spAutoFit/>
          </a:bodyPr>
          <a:lstStyle/>
          <a:p>
            <a:r>
              <a:rPr lang="en-US" sz="900" dirty="0"/>
              <a:t>Beg = beginning; MP = milepost; </a:t>
            </a:r>
            <a:r>
              <a:rPr lang="en-US" sz="900" dirty="0" err="1"/>
              <a:t>Shld</a:t>
            </a:r>
            <a:r>
              <a:rPr lang="en-US" sz="900" dirty="0"/>
              <a:t> = shoulder; ID = identification.</a:t>
            </a:r>
          </a:p>
        </p:txBody>
      </p:sp>
    </p:spTree>
    <p:extLst>
      <p:ext uri="{BB962C8B-B14F-4D97-AF65-F5344CB8AC3E}">
        <p14:creationId xmlns:p14="http://schemas.microsoft.com/office/powerpoint/2010/main" val="2179091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1BC2F-4664-4256-8418-CEEDDD3F1078}"/>
              </a:ext>
            </a:extLst>
          </p:cNvPr>
          <p:cNvSpPr>
            <a:spLocks noGrp="1"/>
          </p:cNvSpPr>
          <p:nvPr>
            <p:ph type="title"/>
          </p:nvPr>
        </p:nvSpPr>
        <p:spPr>
          <a:xfrm>
            <a:off x="629690" y="314383"/>
            <a:ext cx="10515600" cy="1020764"/>
          </a:xfrm>
        </p:spPr>
        <p:txBody>
          <a:bodyPr>
            <a:noAutofit/>
          </a:bodyPr>
          <a:lstStyle/>
          <a:p>
            <a:r>
              <a:rPr lang="en-US" dirty="0"/>
              <a:t>Merging Crash and Roadway Data for </a:t>
            </a:r>
            <a:r>
              <a:rPr lang="en-US" dirty="0" err="1"/>
              <a:t>FCFT</a:t>
            </a:r>
            <a:r>
              <a:rPr lang="en-US" dirty="0"/>
              <a:t> Identification</a:t>
            </a:r>
          </a:p>
        </p:txBody>
      </p:sp>
      <p:sp>
        <p:nvSpPr>
          <p:cNvPr id="4" name="Slide Number Placeholder 3">
            <a:extLst>
              <a:ext uri="{FF2B5EF4-FFF2-40B4-BE49-F238E27FC236}">
                <a16:creationId xmlns:a16="http://schemas.microsoft.com/office/drawing/2014/main" id="{2DFD8BE7-CA88-4703-AFDF-2A5A6E1423B2}"/>
              </a:ext>
            </a:extLst>
          </p:cNvPr>
          <p:cNvSpPr>
            <a:spLocks noGrp="1"/>
          </p:cNvSpPr>
          <p:nvPr>
            <p:ph type="sldNum" sz="quarter" idx="4"/>
          </p:nvPr>
        </p:nvSpPr>
        <p:spPr/>
        <p:txBody>
          <a:bodyPr/>
          <a:lstStyle/>
          <a:p>
            <a:fld id="{29691912-3321-4F2D-A980-9CA5FE309265}" type="slidenum">
              <a:rPr lang="en-US" smtClean="0"/>
              <a:t>37</a:t>
            </a:fld>
            <a:endParaRPr lang="en-US"/>
          </a:p>
        </p:txBody>
      </p:sp>
      <p:sp>
        <p:nvSpPr>
          <p:cNvPr id="8" name="TextBox 7">
            <a:extLst>
              <a:ext uri="{FF2B5EF4-FFF2-40B4-BE49-F238E27FC236}">
                <a16:creationId xmlns:a16="http://schemas.microsoft.com/office/drawing/2014/main" id="{02E5B895-7D6E-444D-A3EB-D5FD920E7B35}"/>
              </a:ext>
            </a:extLst>
          </p:cNvPr>
          <p:cNvSpPr txBox="1">
            <a:spLocks noChangeArrowheads="1"/>
          </p:cNvSpPr>
          <p:nvPr/>
        </p:nvSpPr>
        <p:spPr bwMode="auto">
          <a:xfrm>
            <a:off x="236313" y="1381889"/>
            <a:ext cx="1672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rgbClr val="871A0F"/>
                </a:solidFill>
              </a:rPr>
              <a:t>Road Log File</a:t>
            </a:r>
          </a:p>
        </p:txBody>
      </p:sp>
      <p:sp>
        <p:nvSpPr>
          <p:cNvPr id="11" name="TextBox 10">
            <a:extLst>
              <a:ext uri="{FF2B5EF4-FFF2-40B4-BE49-F238E27FC236}">
                <a16:creationId xmlns:a16="http://schemas.microsoft.com/office/drawing/2014/main" id="{B8B63BB4-E9C2-41F9-A04B-57BA8C3FE48E}"/>
              </a:ext>
            </a:extLst>
          </p:cNvPr>
          <p:cNvSpPr txBox="1">
            <a:spLocks noChangeArrowheads="1"/>
          </p:cNvSpPr>
          <p:nvPr/>
        </p:nvSpPr>
        <p:spPr bwMode="auto">
          <a:xfrm>
            <a:off x="236313" y="3339446"/>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chemeClr val="accent3"/>
                </a:solidFill>
              </a:rPr>
              <a:t>Crash File</a:t>
            </a:r>
          </a:p>
        </p:txBody>
      </p:sp>
      <p:graphicFrame>
        <p:nvGraphicFramePr>
          <p:cNvPr id="2" name="Table 1"/>
          <p:cNvGraphicFramePr>
            <a:graphicFrameLocks noGrp="1"/>
          </p:cNvGraphicFramePr>
          <p:nvPr>
            <p:extLst>
              <p:ext uri="{D42A27DB-BD31-4B8C-83A1-F6EECF244321}">
                <p14:modId xmlns:p14="http://schemas.microsoft.com/office/powerpoint/2010/main" val="3124646485"/>
              </p:ext>
            </p:extLst>
          </p:nvPr>
        </p:nvGraphicFramePr>
        <p:xfrm>
          <a:off x="322477" y="1751776"/>
          <a:ext cx="8254715" cy="1524000"/>
        </p:xfrm>
        <a:graphic>
          <a:graphicData uri="http://schemas.openxmlformats.org/drawingml/2006/table">
            <a:tbl>
              <a:tblPr>
                <a:tableStyleId>{5C22544A-7EE6-4342-B048-85BDC9FD1C3A}</a:tableStyleId>
              </a:tblPr>
              <a:tblGrid>
                <a:gridCol w="1179245">
                  <a:extLst>
                    <a:ext uri="{9D8B030D-6E8A-4147-A177-3AD203B41FA5}">
                      <a16:colId xmlns:a16="http://schemas.microsoft.com/office/drawing/2014/main" val="1730262467"/>
                    </a:ext>
                  </a:extLst>
                </a:gridCol>
                <a:gridCol w="1179245">
                  <a:extLst>
                    <a:ext uri="{9D8B030D-6E8A-4147-A177-3AD203B41FA5}">
                      <a16:colId xmlns:a16="http://schemas.microsoft.com/office/drawing/2014/main" val="194870326"/>
                    </a:ext>
                  </a:extLst>
                </a:gridCol>
                <a:gridCol w="1179245">
                  <a:extLst>
                    <a:ext uri="{9D8B030D-6E8A-4147-A177-3AD203B41FA5}">
                      <a16:colId xmlns:a16="http://schemas.microsoft.com/office/drawing/2014/main" val="3887359439"/>
                    </a:ext>
                  </a:extLst>
                </a:gridCol>
                <a:gridCol w="1179245">
                  <a:extLst>
                    <a:ext uri="{9D8B030D-6E8A-4147-A177-3AD203B41FA5}">
                      <a16:colId xmlns:a16="http://schemas.microsoft.com/office/drawing/2014/main" val="459257220"/>
                    </a:ext>
                  </a:extLst>
                </a:gridCol>
                <a:gridCol w="1179245">
                  <a:extLst>
                    <a:ext uri="{9D8B030D-6E8A-4147-A177-3AD203B41FA5}">
                      <a16:colId xmlns:a16="http://schemas.microsoft.com/office/drawing/2014/main" val="609284315"/>
                    </a:ext>
                  </a:extLst>
                </a:gridCol>
                <a:gridCol w="1266180">
                  <a:extLst>
                    <a:ext uri="{9D8B030D-6E8A-4147-A177-3AD203B41FA5}">
                      <a16:colId xmlns:a16="http://schemas.microsoft.com/office/drawing/2014/main" val="3384768464"/>
                    </a:ext>
                  </a:extLst>
                </a:gridCol>
                <a:gridCol w="1092310">
                  <a:extLst>
                    <a:ext uri="{9D8B030D-6E8A-4147-A177-3AD203B41FA5}">
                      <a16:colId xmlns:a16="http://schemas.microsoft.com/office/drawing/2014/main" val="3133173378"/>
                    </a:ext>
                  </a:extLst>
                </a:gridCol>
              </a:tblGrid>
              <a:tr h="264883">
                <a:tc>
                  <a:txBody>
                    <a:bodyPr/>
                    <a:lstStyle/>
                    <a:p>
                      <a:pPr algn="ctr" fontAlgn="b"/>
                      <a:r>
                        <a:rPr lang="en-US" sz="1400" u="none" strike="noStrike" dirty="0">
                          <a:effectLst/>
                        </a:rPr>
                        <a:t>County</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Route</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Beg_MP</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End_MP</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Lanes</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a:effectLst/>
                        </a:rPr>
                        <a:t>Lane Width</a:t>
                      </a:r>
                      <a:endParaRPr lang="en-US" sz="1400" b="0" i="0" u="none" strike="noStrike">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Shld</a:t>
                      </a:r>
                      <a:r>
                        <a:rPr lang="en-US" sz="1400" u="none" strike="noStrike" dirty="0">
                          <a:effectLst/>
                        </a:rPr>
                        <a:t> Width</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92490384"/>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1.25</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380152208"/>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tcPr>
                </a:tc>
                <a:tc>
                  <a:txBody>
                    <a:bodyPr/>
                    <a:lstStyle/>
                    <a:p>
                      <a:pPr algn="r" fontAlgn="b"/>
                      <a:r>
                        <a:rPr lang="en-US" sz="1400" u="none" strike="noStrike" dirty="0">
                          <a:effectLst/>
                        </a:rPr>
                        <a:t>1.25</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2.45</a:t>
                      </a:r>
                      <a:endParaRPr lang="en-US" sz="1400" b="0" i="0" u="none" strike="noStrike" dirty="0">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tcPr>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087679337"/>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2.45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dirty="0">
                          <a:effectLst/>
                        </a:rPr>
                        <a:t>3.05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837579887"/>
                  </a:ext>
                </a:extLst>
              </a:tr>
              <a:tr h="264883">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3.05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4.03</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11262756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681471621"/>
              </p:ext>
            </p:extLst>
          </p:nvPr>
        </p:nvGraphicFramePr>
        <p:xfrm>
          <a:off x="340321" y="3708777"/>
          <a:ext cx="5174670" cy="2438400"/>
        </p:xfrm>
        <a:graphic>
          <a:graphicData uri="http://schemas.openxmlformats.org/drawingml/2006/table">
            <a:tbl>
              <a:tblPr>
                <a:tableStyleId>{5C22544A-7EE6-4342-B048-85BDC9FD1C3A}</a:tableStyleId>
              </a:tblPr>
              <a:tblGrid>
                <a:gridCol w="1034934">
                  <a:extLst>
                    <a:ext uri="{9D8B030D-6E8A-4147-A177-3AD203B41FA5}">
                      <a16:colId xmlns:a16="http://schemas.microsoft.com/office/drawing/2014/main" val="2333847964"/>
                    </a:ext>
                  </a:extLst>
                </a:gridCol>
                <a:gridCol w="1034934">
                  <a:extLst>
                    <a:ext uri="{9D8B030D-6E8A-4147-A177-3AD203B41FA5}">
                      <a16:colId xmlns:a16="http://schemas.microsoft.com/office/drawing/2014/main" val="264079541"/>
                    </a:ext>
                  </a:extLst>
                </a:gridCol>
                <a:gridCol w="1034934">
                  <a:extLst>
                    <a:ext uri="{9D8B030D-6E8A-4147-A177-3AD203B41FA5}">
                      <a16:colId xmlns:a16="http://schemas.microsoft.com/office/drawing/2014/main" val="971369529"/>
                    </a:ext>
                  </a:extLst>
                </a:gridCol>
                <a:gridCol w="1034934">
                  <a:extLst>
                    <a:ext uri="{9D8B030D-6E8A-4147-A177-3AD203B41FA5}">
                      <a16:colId xmlns:a16="http://schemas.microsoft.com/office/drawing/2014/main" val="705564791"/>
                    </a:ext>
                  </a:extLst>
                </a:gridCol>
                <a:gridCol w="1034934">
                  <a:extLst>
                    <a:ext uri="{9D8B030D-6E8A-4147-A177-3AD203B41FA5}">
                      <a16:colId xmlns:a16="http://schemas.microsoft.com/office/drawing/2014/main" val="3248090123"/>
                    </a:ext>
                  </a:extLst>
                </a:gridCol>
              </a:tblGrid>
              <a:tr h="249607">
                <a:tc>
                  <a:txBody>
                    <a:bodyPr/>
                    <a:lstStyle/>
                    <a:p>
                      <a:pPr algn="ctr" fontAlgn="b"/>
                      <a:r>
                        <a:rPr lang="en-US" sz="1400" u="none" strike="noStrike" dirty="0">
                          <a:effectLst/>
                        </a:rPr>
                        <a:t>Crash ID</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Route</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MP</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ctr" fontAlgn="b"/>
                      <a:r>
                        <a:rPr lang="en-US" sz="1400" u="none" strike="noStrike">
                          <a:effectLst/>
                        </a:rPr>
                        <a:t>Severity</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05711382"/>
                  </a:ext>
                </a:extLst>
              </a:tr>
              <a:tr h="249607">
                <a:tc>
                  <a:txBody>
                    <a:bodyPr/>
                    <a:lstStyle/>
                    <a:p>
                      <a:pPr algn="r" fontAlgn="b"/>
                      <a:r>
                        <a:rPr lang="en-US" sz="1400" u="none" strike="noStrike">
                          <a:effectLst/>
                        </a:rPr>
                        <a:t>654</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tcPr>
                </a:tc>
                <a:tc>
                  <a:txBody>
                    <a:bodyPr/>
                    <a:lstStyle/>
                    <a:p>
                      <a:pPr algn="r" fontAlgn="b"/>
                      <a:r>
                        <a:rPr lang="en-US" sz="1400" u="none" strike="noStrike" dirty="0">
                          <a:effectLst/>
                        </a:rPr>
                        <a:t>1.75</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510590401"/>
                  </a:ext>
                </a:extLst>
              </a:tr>
              <a:tr h="249607">
                <a:tc>
                  <a:txBody>
                    <a:bodyPr/>
                    <a:lstStyle/>
                    <a:p>
                      <a:pPr algn="r" fontAlgn="b"/>
                      <a:r>
                        <a:rPr lang="en-US" sz="1400" u="none" strike="noStrike">
                          <a:effectLst/>
                        </a:rPr>
                        <a:t>4556</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3.35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422244834"/>
                  </a:ext>
                </a:extLst>
              </a:tr>
              <a:tr h="249607">
                <a:tc>
                  <a:txBody>
                    <a:bodyPr/>
                    <a:lstStyle/>
                    <a:p>
                      <a:pPr algn="r" fontAlgn="b"/>
                      <a:r>
                        <a:rPr lang="en-US" sz="1400" u="none" strike="noStrike">
                          <a:effectLst/>
                        </a:rPr>
                        <a:t>5426</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263425802"/>
                  </a:ext>
                </a:extLst>
              </a:tr>
              <a:tr h="249607">
                <a:tc>
                  <a:txBody>
                    <a:bodyPr/>
                    <a:lstStyle/>
                    <a:p>
                      <a:pPr algn="r" fontAlgn="b"/>
                      <a:r>
                        <a:rPr lang="en-US" sz="1400" u="none" strike="noStrike" dirty="0">
                          <a:effectLst/>
                        </a:rPr>
                        <a:t>6241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2.65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782125320"/>
                  </a:ext>
                </a:extLst>
              </a:tr>
              <a:tr h="249607">
                <a:tc>
                  <a:txBody>
                    <a:bodyPr/>
                    <a:lstStyle/>
                    <a:p>
                      <a:pPr algn="r" fontAlgn="b"/>
                      <a:r>
                        <a:rPr lang="en-US" sz="1400" u="none" strike="noStrike">
                          <a:effectLst/>
                        </a:rPr>
                        <a:t>7412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2.85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598312646"/>
                  </a:ext>
                </a:extLst>
              </a:tr>
              <a:tr h="249607">
                <a:tc>
                  <a:txBody>
                    <a:bodyPr/>
                    <a:lstStyle/>
                    <a:p>
                      <a:pPr algn="r" fontAlgn="b"/>
                      <a:r>
                        <a:rPr lang="en-US" sz="1400" u="none" strike="noStrike">
                          <a:effectLst/>
                        </a:rPr>
                        <a:t>8641</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3.75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226735952"/>
                  </a:ext>
                </a:extLst>
              </a:tr>
              <a:tr h="249607">
                <a:tc>
                  <a:txBody>
                    <a:bodyPr/>
                    <a:lstStyle/>
                    <a:p>
                      <a:pPr algn="r" fontAlgn="b"/>
                      <a:r>
                        <a:rPr lang="en-US" sz="1400" u="none" strike="noStrike">
                          <a:effectLst/>
                        </a:rPr>
                        <a:t>9715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0.65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577762002"/>
                  </a:ext>
                </a:extLst>
              </a:tr>
            </a:tbl>
          </a:graphicData>
        </a:graphic>
      </p:graphicFrame>
      <p:pic>
        <p:nvPicPr>
          <p:cNvPr id="9" name="Graphic 8" descr="Graphic icon of a triangle with text, Explore, with an icon of a magnifying glass.">
            <a:extLst>
              <a:ext uri="{FF2B5EF4-FFF2-40B4-BE49-F238E27FC236}">
                <a16:creationId xmlns:a16="http://schemas.microsoft.com/office/drawing/2014/main" id="{759104F0-540C-43E9-AFD0-8901906114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cxnSp>
        <p:nvCxnSpPr>
          <p:cNvPr id="5" name="Straight Arrow Connector 4">
            <a:extLst>
              <a:ext uri="{FF2B5EF4-FFF2-40B4-BE49-F238E27FC236}">
                <a16:creationId xmlns:a16="http://schemas.microsoft.com/office/drawing/2014/main" id="{192BC8AA-0089-4C95-8466-324F34C1AB5C}"/>
              </a:ext>
            </a:extLst>
          </p:cNvPr>
          <p:cNvCxnSpPr/>
          <p:nvPr/>
        </p:nvCxnSpPr>
        <p:spPr>
          <a:xfrm flipV="1">
            <a:off x="4270342" y="2513776"/>
            <a:ext cx="0" cy="148318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aphicFrame>
        <p:nvGraphicFramePr>
          <p:cNvPr id="13" name="Table 12">
            <a:extLst>
              <a:ext uri="{FF2B5EF4-FFF2-40B4-BE49-F238E27FC236}">
                <a16:creationId xmlns:a16="http://schemas.microsoft.com/office/drawing/2014/main" id="{B308A53D-4C9D-4682-A967-7FF56C29DA17}"/>
              </a:ext>
            </a:extLst>
          </p:cNvPr>
          <p:cNvGraphicFramePr>
            <a:graphicFrameLocks noGrp="1"/>
          </p:cNvGraphicFramePr>
          <p:nvPr>
            <p:extLst>
              <p:ext uri="{D42A27DB-BD31-4B8C-83A1-F6EECF244321}">
                <p14:modId xmlns:p14="http://schemas.microsoft.com/office/powerpoint/2010/main" val="1249343843"/>
              </p:ext>
            </p:extLst>
          </p:nvPr>
        </p:nvGraphicFramePr>
        <p:xfrm>
          <a:off x="5618999" y="3703391"/>
          <a:ext cx="6336689" cy="2438401"/>
        </p:xfrm>
        <a:graphic>
          <a:graphicData uri="http://schemas.openxmlformats.org/drawingml/2006/table">
            <a:tbl>
              <a:tblPr>
                <a:tableStyleId>{5C22544A-7EE6-4342-B048-85BDC9FD1C3A}</a:tableStyleId>
              </a:tblPr>
              <a:tblGrid>
                <a:gridCol w="792086">
                  <a:extLst>
                    <a:ext uri="{9D8B030D-6E8A-4147-A177-3AD203B41FA5}">
                      <a16:colId xmlns:a16="http://schemas.microsoft.com/office/drawing/2014/main" val="2610439246"/>
                    </a:ext>
                  </a:extLst>
                </a:gridCol>
                <a:gridCol w="792086">
                  <a:extLst>
                    <a:ext uri="{9D8B030D-6E8A-4147-A177-3AD203B41FA5}">
                      <a16:colId xmlns:a16="http://schemas.microsoft.com/office/drawing/2014/main" val="3676399471"/>
                    </a:ext>
                  </a:extLst>
                </a:gridCol>
                <a:gridCol w="688020">
                  <a:extLst>
                    <a:ext uri="{9D8B030D-6E8A-4147-A177-3AD203B41FA5}">
                      <a16:colId xmlns:a16="http://schemas.microsoft.com/office/drawing/2014/main" val="3404888041"/>
                    </a:ext>
                  </a:extLst>
                </a:gridCol>
                <a:gridCol w="641221">
                  <a:extLst>
                    <a:ext uri="{9D8B030D-6E8A-4147-A177-3AD203B41FA5}">
                      <a16:colId xmlns:a16="http://schemas.microsoft.com/office/drawing/2014/main" val="736031389"/>
                    </a:ext>
                  </a:extLst>
                </a:gridCol>
                <a:gridCol w="868751">
                  <a:extLst>
                    <a:ext uri="{9D8B030D-6E8A-4147-A177-3AD203B41FA5}">
                      <a16:colId xmlns:a16="http://schemas.microsoft.com/office/drawing/2014/main" val="1691195157"/>
                    </a:ext>
                  </a:extLst>
                </a:gridCol>
                <a:gridCol w="620536">
                  <a:extLst>
                    <a:ext uri="{9D8B030D-6E8A-4147-A177-3AD203B41FA5}">
                      <a16:colId xmlns:a16="http://schemas.microsoft.com/office/drawing/2014/main" val="2080420303"/>
                    </a:ext>
                  </a:extLst>
                </a:gridCol>
                <a:gridCol w="960528">
                  <a:extLst>
                    <a:ext uri="{9D8B030D-6E8A-4147-A177-3AD203B41FA5}">
                      <a16:colId xmlns:a16="http://schemas.microsoft.com/office/drawing/2014/main" val="1575377537"/>
                    </a:ext>
                  </a:extLst>
                </a:gridCol>
                <a:gridCol w="973461">
                  <a:extLst>
                    <a:ext uri="{9D8B030D-6E8A-4147-A177-3AD203B41FA5}">
                      <a16:colId xmlns:a16="http://schemas.microsoft.com/office/drawing/2014/main" val="451888231"/>
                    </a:ext>
                  </a:extLst>
                </a:gridCol>
              </a:tblGrid>
              <a:tr h="332094">
                <a:tc>
                  <a:txBody>
                    <a:bodyPr/>
                    <a:lstStyle/>
                    <a:p>
                      <a:pPr algn="r" fontAlgn="b"/>
                      <a:r>
                        <a:rPr lang="en-US" sz="1400" u="none" strike="noStrike" dirty="0">
                          <a:effectLst/>
                        </a:rPr>
                        <a:t>Crash ID</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Route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MP</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Severity</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Lanes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Lane Width</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err="1">
                          <a:effectLst/>
                        </a:rPr>
                        <a:t>Shld</a:t>
                      </a:r>
                      <a:r>
                        <a:rPr lang="en-US" sz="1400" u="none" strike="noStrike" dirty="0">
                          <a:effectLst/>
                        </a:rPr>
                        <a:t> Width</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7141142"/>
                  </a:ext>
                </a:extLst>
              </a:tr>
              <a:tr h="300901">
                <a:tc>
                  <a:txBody>
                    <a:bodyPr/>
                    <a:lstStyle/>
                    <a:p>
                      <a:pPr algn="r" fontAlgn="b"/>
                      <a:r>
                        <a:rPr lang="en-US" sz="1400" u="none" strike="noStrike" dirty="0">
                          <a:effectLst/>
                        </a:rPr>
                        <a:t>654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1.75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7755186"/>
                  </a:ext>
                </a:extLst>
              </a:tr>
              <a:tr h="300901">
                <a:tc>
                  <a:txBody>
                    <a:bodyPr/>
                    <a:lstStyle/>
                    <a:p>
                      <a:pPr algn="r" fontAlgn="b"/>
                      <a:r>
                        <a:rPr lang="en-US" sz="1400" u="none" strike="noStrike">
                          <a:effectLst/>
                        </a:rPr>
                        <a:t>4556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3.35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6741112"/>
                  </a:ext>
                </a:extLst>
              </a:tr>
              <a:tr h="300901">
                <a:tc>
                  <a:txBody>
                    <a:bodyPr/>
                    <a:lstStyle/>
                    <a:p>
                      <a:pPr algn="r" fontAlgn="b"/>
                      <a:r>
                        <a:rPr lang="en-US" sz="1400" u="none" strike="noStrike">
                          <a:effectLst/>
                        </a:rPr>
                        <a:t>5426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37432657"/>
                  </a:ext>
                </a:extLst>
              </a:tr>
              <a:tr h="300901">
                <a:tc>
                  <a:txBody>
                    <a:bodyPr/>
                    <a:lstStyle/>
                    <a:p>
                      <a:pPr algn="r" fontAlgn="b"/>
                      <a:r>
                        <a:rPr lang="en-US" sz="1400" u="none" strike="noStrike">
                          <a:effectLst/>
                        </a:rPr>
                        <a:t>6241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2.65</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1925793"/>
                  </a:ext>
                </a:extLst>
              </a:tr>
              <a:tr h="300901">
                <a:tc>
                  <a:txBody>
                    <a:bodyPr/>
                    <a:lstStyle/>
                    <a:p>
                      <a:pPr algn="r" fontAlgn="b"/>
                      <a:r>
                        <a:rPr lang="en-US" sz="1400" u="none" strike="noStrike">
                          <a:effectLst/>
                        </a:rPr>
                        <a:t>7412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2.85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98039877"/>
                  </a:ext>
                </a:extLst>
              </a:tr>
              <a:tr h="300901">
                <a:tc>
                  <a:txBody>
                    <a:bodyPr/>
                    <a:lstStyle/>
                    <a:p>
                      <a:pPr algn="r" fontAlgn="b"/>
                      <a:r>
                        <a:rPr lang="en-US" sz="1400" u="none" strike="noStrike">
                          <a:effectLst/>
                        </a:rPr>
                        <a:t>8641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3.75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7434700"/>
                  </a:ext>
                </a:extLst>
              </a:tr>
              <a:tr h="300901">
                <a:tc>
                  <a:txBody>
                    <a:bodyPr/>
                    <a:lstStyle/>
                    <a:p>
                      <a:pPr algn="r" fontAlgn="b"/>
                      <a:r>
                        <a:rPr lang="en-US" sz="1400" u="none" strike="noStrike">
                          <a:effectLst/>
                        </a:rPr>
                        <a:t>9715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0.65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7564174"/>
                  </a:ext>
                </a:extLst>
              </a:tr>
            </a:tbl>
          </a:graphicData>
        </a:graphic>
      </p:graphicFrame>
    </p:spTree>
    <p:extLst>
      <p:ext uri="{BB962C8B-B14F-4D97-AF65-F5344CB8AC3E}">
        <p14:creationId xmlns:p14="http://schemas.microsoft.com/office/powerpoint/2010/main" val="1209615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Exercise: Identify </a:t>
            </a:r>
            <a:r>
              <a:rPr lang="en-US" dirty="0" err="1"/>
              <a:t>FCFTs</a:t>
            </a:r>
            <a:endParaRPr lang="en-US" dirty="0"/>
          </a:p>
        </p:txBody>
      </p:sp>
      <p:pic>
        <p:nvPicPr>
          <p:cNvPr id="4" name="Graphic 3" descr="Graphic icon of a triangle with text, Explore, with an icon of a magnifying glass.">
            <a:extLst>
              <a:ext uri="{FF2B5EF4-FFF2-40B4-BE49-F238E27FC236}">
                <a16:creationId xmlns:a16="http://schemas.microsoft.com/office/drawing/2014/main" id="{E972E47D-08D7-47BC-BF38-DC1072026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5" name="Slide Number Placeholder 4">
            <a:extLst>
              <a:ext uri="{FF2B5EF4-FFF2-40B4-BE49-F238E27FC236}">
                <a16:creationId xmlns:a16="http://schemas.microsoft.com/office/drawing/2014/main" id="{592EC6CF-C46B-4983-B2E7-32427ADAF028}"/>
              </a:ext>
            </a:extLst>
          </p:cNvPr>
          <p:cNvSpPr>
            <a:spLocks noGrp="1"/>
          </p:cNvSpPr>
          <p:nvPr>
            <p:ph type="sldNum" sz="quarter" idx="4"/>
          </p:nvPr>
        </p:nvSpPr>
        <p:spPr/>
        <p:txBody>
          <a:bodyPr/>
          <a:lstStyle/>
          <a:p>
            <a:fld id="{29691912-3321-4F2D-A980-9CA5FE309265}" type="slidenum">
              <a:rPr lang="en-US" smtClean="0"/>
              <a:t>38</a:t>
            </a:fld>
            <a:endParaRPr lang="en-US"/>
          </a:p>
        </p:txBody>
      </p:sp>
    </p:spTree>
    <p:extLst>
      <p:ext uri="{BB962C8B-B14F-4D97-AF65-F5344CB8AC3E}">
        <p14:creationId xmlns:p14="http://schemas.microsoft.com/office/powerpoint/2010/main" val="3901104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noAutofit/>
          </a:bodyPr>
          <a:lstStyle/>
          <a:p>
            <a:r>
              <a:rPr lang="en-US" dirty="0"/>
              <a:t>Exercise: Identify </a:t>
            </a:r>
            <a:r>
              <a:rPr lang="en-US" dirty="0" err="1"/>
              <a:t>FCFTs</a:t>
            </a:r>
            <a:r>
              <a:rPr lang="en-US" dirty="0"/>
              <a:t> From Crash Tree</a:t>
            </a:r>
          </a:p>
        </p:txBody>
      </p:sp>
      <p:sp>
        <p:nvSpPr>
          <p:cNvPr id="6" name="Text Placeholder 5">
            <a:extLst>
              <a:ext uri="{FF2B5EF4-FFF2-40B4-BE49-F238E27FC236}">
                <a16:creationId xmlns:a16="http://schemas.microsoft.com/office/drawing/2014/main" id="{DFE5C8F6-F541-49A6-81D5-1208779E27D1}"/>
              </a:ext>
            </a:extLst>
          </p:cNvPr>
          <p:cNvSpPr>
            <a:spLocks noGrp="1"/>
          </p:cNvSpPr>
          <p:nvPr>
            <p:ph idx="1"/>
          </p:nvPr>
        </p:nvSpPr>
        <p:spPr>
          <a:xfrm>
            <a:off x="838200" y="2060131"/>
            <a:ext cx="4906552" cy="4269167"/>
          </a:xfrm>
        </p:spPr>
        <p:txBody>
          <a:bodyPr/>
          <a:lstStyle/>
          <a:p>
            <a:r>
              <a:rPr lang="en-US" dirty="0"/>
              <a:t>Generate crash tree from data.</a:t>
            </a:r>
          </a:p>
          <a:p>
            <a:r>
              <a:rPr lang="en-US" dirty="0"/>
              <a:t>Identify </a:t>
            </a:r>
            <a:r>
              <a:rPr lang="en-US" dirty="0" err="1"/>
              <a:t>FCFTs</a:t>
            </a:r>
            <a:r>
              <a:rPr lang="en-US" dirty="0"/>
              <a:t>.</a:t>
            </a:r>
          </a:p>
        </p:txBody>
      </p:sp>
      <p:pic>
        <p:nvPicPr>
          <p:cNvPr id="4" name="Graphic 3" descr="Graphic icon of a triangle with text, Explore, with an icon of a magnifying glass.">
            <a:extLst>
              <a:ext uri="{FF2B5EF4-FFF2-40B4-BE49-F238E27FC236}">
                <a16:creationId xmlns:a16="http://schemas.microsoft.com/office/drawing/2014/main" id="{E972E47D-08D7-47BC-BF38-DC1072026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3" name="Slide Number Placeholder 2">
            <a:extLst>
              <a:ext uri="{FF2B5EF4-FFF2-40B4-BE49-F238E27FC236}">
                <a16:creationId xmlns:a16="http://schemas.microsoft.com/office/drawing/2014/main" id="{1AC61E17-CFA6-4147-8B8F-D3E6F6714D66}"/>
              </a:ext>
            </a:extLst>
          </p:cNvPr>
          <p:cNvSpPr>
            <a:spLocks noGrp="1"/>
          </p:cNvSpPr>
          <p:nvPr>
            <p:ph type="sldNum" sz="quarter" idx="4"/>
          </p:nvPr>
        </p:nvSpPr>
        <p:spPr/>
        <p:txBody>
          <a:bodyPr/>
          <a:lstStyle/>
          <a:p>
            <a:fld id="{29691912-3321-4F2D-A980-9CA5FE309265}" type="slidenum">
              <a:rPr lang="en-US" smtClean="0"/>
              <a:t>39</a:t>
            </a:fld>
            <a:endParaRPr lang="en-US"/>
          </a:p>
        </p:txBody>
      </p:sp>
      <p:pic>
        <p:nvPicPr>
          <p:cNvPr id="8" name="Picture 7" descr="Crash tree diagram with four levels. A text box at the top of the tree is labeled 3,000. The second level of the tree is labeled Route_Owner. Arrows connect the top text box 3,000 to each of two categories on the second level: County, which is 1,845 or 62 percent of crashes, and State, which is 1,155 or 38 percent of crashes. The third level of the tree is labeled Number_of_Lanes. An arrow from the second-level category County points to the third-level category 2, which was 1,845 or 100 percent of crashes. An arrow from the second-level category State points to the third-level category, greater than 2, which is 280 or 24 percent of crashes, and another category labeled 2, which is 875 or 76 percent of crashes. The fourth level is labeled Median_Type. An arrow from the third-level first category 2 points to the fourth-level category, Undivided which is 1,845 or 100 percent of crashes. An arrow from the third level category, greater than 2, points to the fourth-level categories, Divided, positive median barrier, which is 50 or 18 percent of crashes, and Divided, unprotected median, which is 230 or 82 percent of crashes. An arrow from the second third-level category 2 points to the fourth-level category, Undivided, which is 875 or 100 percent of crashes. ">
            <a:extLst>
              <a:ext uri="{FF2B5EF4-FFF2-40B4-BE49-F238E27FC236}">
                <a16:creationId xmlns:a16="http://schemas.microsoft.com/office/drawing/2014/main" id="{99A9BA08-95C8-4E1F-96EB-0AC76045BD26}"/>
              </a:ext>
            </a:extLst>
          </p:cNvPr>
          <p:cNvPicPr>
            <a:picLocks noChangeAspect="1"/>
          </p:cNvPicPr>
          <p:nvPr/>
        </p:nvPicPr>
        <p:blipFill>
          <a:blip r:embed="rId5"/>
          <a:stretch>
            <a:fillRect/>
          </a:stretch>
        </p:blipFill>
        <p:spPr>
          <a:xfrm>
            <a:off x="5372174" y="1626889"/>
            <a:ext cx="6471064" cy="4044415"/>
          </a:xfrm>
          <a:prstGeom prst="rect">
            <a:avLst/>
          </a:prstGeom>
        </p:spPr>
      </p:pic>
      <p:sp>
        <p:nvSpPr>
          <p:cNvPr id="11" name="TextBox 10">
            <a:extLst>
              <a:ext uri="{FF2B5EF4-FFF2-40B4-BE49-F238E27FC236}">
                <a16:creationId xmlns:a16="http://schemas.microsoft.com/office/drawing/2014/main" id="{6372F59A-B915-4A12-88E5-970CE5B5DB9F}"/>
              </a:ext>
            </a:extLst>
          </p:cNvPr>
          <p:cNvSpPr txBox="1"/>
          <p:nvPr/>
        </p:nvSpPr>
        <p:spPr>
          <a:xfrm>
            <a:off x="10474210" y="5536936"/>
            <a:ext cx="1056842"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 </a:t>
            </a:r>
            <a:endParaRPr lang="en-US" altLang="en-US" sz="800" i="1" baseline="30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D9FB142-E9B4-45AB-B2F3-EE86576A8056}"/>
              </a:ext>
            </a:extLst>
          </p:cNvPr>
          <p:cNvSpPr txBox="1"/>
          <p:nvPr/>
        </p:nvSpPr>
        <p:spPr>
          <a:xfrm>
            <a:off x="5387823" y="5676545"/>
            <a:ext cx="3310904" cy="230832"/>
          </a:xfrm>
          <a:prstGeom prst="rect">
            <a:avLst/>
          </a:prstGeom>
          <a:noFill/>
        </p:spPr>
        <p:txBody>
          <a:bodyPr wrap="square" rtlCol="0">
            <a:spAutoFit/>
          </a:bodyPr>
          <a:lstStyle/>
          <a:p>
            <a:r>
              <a:rPr lang="en-US" altLang="en-US" sz="900" dirty="0">
                <a:latin typeface="Arial" panose="020B0604020202020204" pitchFamily="34" charset="0"/>
                <a:cs typeface="Arial" panose="020B0604020202020204" pitchFamily="34" charset="0"/>
              </a:rPr>
              <a:t>Crash tree generated using R</a:t>
            </a:r>
            <a:r>
              <a:rPr lang="en-US" altLang="en-US" sz="900" baseline="30000" dirty="0">
                <a:latin typeface="Arial" panose="020B0604020202020204" pitchFamily="34" charset="0"/>
                <a:cs typeface="Arial" panose="020B0604020202020204" pitchFamily="34" charset="0"/>
              </a:rPr>
              <a:t>(8)</a:t>
            </a:r>
            <a:r>
              <a:rPr lang="en-US" altLang="en-US" sz="900" dirty="0">
                <a:latin typeface="Arial" panose="020B0604020202020204" pitchFamily="34" charset="0"/>
                <a:cs typeface="Arial" panose="020B0604020202020204" pitchFamily="34" charset="0"/>
              </a:rPr>
              <a:t> and </a:t>
            </a:r>
            <a:r>
              <a:rPr lang="en-US" altLang="en-US" sz="900" dirty="0" err="1">
                <a:latin typeface="Arial" panose="020B0604020202020204" pitchFamily="34" charset="0"/>
                <a:cs typeface="Arial" panose="020B0604020202020204" pitchFamily="34" charset="0"/>
              </a:rPr>
              <a:t>vtree</a:t>
            </a:r>
            <a:r>
              <a:rPr lang="en-US" altLang="en-US" sz="900" dirty="0">
                <a:latin typeface="Arial" panose="020B0604020202020204" pitchFamily="34" charset="0"/>
                <a:cs typeface="Arial" panose="020B0604020202020204" pitchFamily="34" charset="0"/>
              </a:rPr>
              <a:t> package.</a:t>
            </a:r>
            <a:r>
              <a:rPr lang="en-US" altLang="en-US" sz="900" baseline="30000" dirty="0">
                <a:latin typeface="Arial" panose="020B0604020202020204" pitchFamily="34" charset="0"/>
                <a:cs typeface="Arial" panose="020B0604020202020204" pitchFamily="34" charset="0"/>
              </a:rPr>
              <a:t>(9)</a:t>
            </a:r>
            <a:endParaRPr lang="en-US" sz="900" dirty="0"/>
          </a:p>
        </p:txBody>
      </p:sp>
    </p:spTree>
    <p:extLst>
      <p:ext uri="{BB962C8B-B14F-4D97-AF65-F5344CB8AC3E}">
        <p14:creationId xmlns:p14="http://schemas.microsoft.com/office/powerpoint/2010/main" val="316726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067E8B-6A64-46BB-8432-10E9AB13B525}"/>
              </a:ext>
            </a:extLst>
          </p:cNvPr>
          <p:cNvSpPr>
            <a:spLocks noGrp="1"/>
          </p:cNvSpPr>
          <p:nvPr>
            <p:ph type="title"/>
          </p:nvPr>
        </p:nvSpPr>
        <p:spPr/>
        <p:txBody>
          <a:bodyPr>
            <a:normAutofit/>
          </a:bodyPr>
          <a:lstStyle/>
          <a:p>
            <a:r>
              <a:rPr lang="en-US" dirty="0">
                <a:solidFill>
                  <a:srgbClr val="1D3B6B"/>
                </a:solidFill>
              </a:rPr>
              <a:t>Workshop Purpose</a:t>
            </a:r>
          </a:p>
        </p:txBody>
      </p:sp>
      <p:sp>
        <p:nvSpPr>
          <p:cNvPr id="4" name="Text Placeholder 3"/>
          <p:cNvSpPr>
            <a:spLocks noGrp="1"/>
          </p:cNvSpPr>
          <p:nvPr>
            <p:ph idx="1"/>
          </p:nvPr>
        </p:nvSpPr>
        <p:spPr/>
        <p:txBody>
          <a:bodyPr/>
          <a:lstStyle/>
          <a:p>
            <a:pPr>
              <a:buClr>
                <a:schemeClr val="bg2"/>
              </a:buClr>
            </a:pPr>
            <a:r>
              <a:rPr lang="en-US" dirty="0"/>
              <a:t>Provide an overview of data, methods, and results of FHWA Report, </a:t>
            </a:r>
            <a:r>
              <a:rPr lang="en-US" i="1" dirty="0"/>
              <a:t>Contributing Factors for Focus Crash and Facility Types</a:t>
            </a:r>
            <a:r>
              <a:rPr lang="en-US" dirty="0"/>
              <a:t> (FHWA-HRT-20-052).</a:t>
            </a:r>
            <a:r>
              <a:rPr lang="en-US" baseline="30000" dirty="0"/>
              <a:t>(1)</a:t>
            </a:r>
          </a:p>
          <a:p>
            <a:pPr>
              <a:buClr>
                <a:schemeClr val="bg2"/>
              </a:buClr>
            </a:pPr>
            <a:r>
              <a:rPr lang="en-US" dirty="0"/>
              <a:t>Identify opportunities for agency practices and future research to build on FHWA FCFT methods and findings.</a:t>
            </a:r>
          </a:p>
        </p:txBody>
      </p:sp>
      <p:sp>
        <p:nvSpPr>
          <p:cNvPr id="2" name="Slide Number Placeholder 1">
            <a:extLst>
              <a:ext uri="{FF2B5EF4-FFF2-40B4-BE49-F238E27FC236}">
                <a16:creationId xmlns:a16="http://schemas.microsoft.com/office/drawing/2014/main" id="{3CD5B925-4A4E-4561-B01E-E67FC93065D9}"/>
              </a:ext>
            </a:extLst>
          </p:cNvPr>
          <p:cNvSpPr>
            <a:spLocks noGrp="1"/>
          </p:cNvSpPr>
          <p:nvPr>
            <p:ph type="sldNum" sz="quarter" idx="10"/>
          </p:nvPr>
        </p:nvSpPr>
        <p:spPr/>
        <p:txBody>
          <a:bodyPr/>
          <a:lstStyle/>
          <a:p>
            <a:fld id="{29691912-3321-4F2D-A980-9CA5FE309265}" type="slidenum">
              <a:rPr lang="en-US" smtClean="0"/>
              <a:pPr/>
              <a:t>4</a:t>
            </a:fld>
            <a:endParaRPr lang="en-US"/>
          </a:p>
        </p:txBody>
      </p:sp>
    </p:spTree>
    <p:extLst>
      <p:ext uri="{BB962C8B-B14F-4D97-AF65-F5344CB8AC3E}">
        <p14:creationId xmlns:p14="http://schemas.microsoft.com/office/powerpoint/2010/main" val="2977088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6.">
            <a:extLst>
              <a:ext uri="{FF2B5EF4-FFF2-40B4-BE49-F238E27FC236}">
                <a16:creationId xmlns:a16="http://schemas.microsoft.com/office/drawing/2014/main" id="{6E41A389-893E-41EB-9388-0B9AD9FA3FDF}"/>
              </a:ext>
            </a:extLst>
          </p:cNvPr>
          <p:cNvSpPr txBox="1">
            <a:spLocks/>
          </p:cNvSpPr>
          <p:nvPr/>
        </p:nvSpPr>
        <p:spPr>
          <a:xfrm>
            <a:off x="4085947" y="1946024"/>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Q6</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1142" y="1912687"/>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1303710" y="4033153"/>
            <a:ext cx="9584579" cy="1501137"/>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What are FCFTs in your State (e.g., from similar analyses, from Strategic Highway Safety Plan (SHSP), from other strategic program efforts)?</a:t>
            </a:r>
          </a:p>
        </p:txBody>
      </p:sp>
      <p:sp>
        <p:nvSpPr>
          <p:cNvPr id="4" name="Slide Number Placeholder 3">
            <a:extLst>
              <a:ext uri="{FF2B5EF4-FFF2-40B4-BE49-F238E27FC236}">
                <a16:creationId xmlns:a16="http://schemas.microsoft.com/office/drawing/2014/main" id="{E821DE87-76A9-4C79-AB18-30D955E8AF0D}"/>
              </a:ext>
            </a:extLst>
          </p:cNvPr>
          <p:cNvSpPr>
            <a:spLocks noGrp="1"/>
          </p:cNvSpPr>
          <p:nvPr>
            <p:ph type="sldNum" sz="quarter" idx="4"/>
          </p:nvPr>
        </p:nvSpPr>
        <p:spPr/>
        <p:txBody>
          <a:bodyPr/>
          <a:lstStyle/>
          <a:p>
            <a:fld id="{29691912-3321-4F2D-A980-9CA5FE309265}" type="slidenum">
              <a:rPr lang="en-US" smtClean="0"/>
              <a:t>40</a:t>
            </a:fld>
            <a:endParaRPr lang="en-US"/>
          </a:p>
        </p:txBody>
      </p:sp>
      <p:sp>
        <p:nvSpPr>
          <p:cNvPr id="8" name="TextBox 10">
            <a:extLst>
              <a:ext uri="{FF2B5EF4-FFF2-40B4-BE49-F238E27FC236}">
                <a16:creationId xmlns:a16="http://schemas.microsoft.com/office/drawing/2014/main" id="{3713273E-4BDA-46D9-BABB-372F2573E1B4}"/>
              </a:ext>
            </a:extLst>
          </p:cNvPr>
          <p:cNvSpPr txBox="1"/>
          <p:nvPr/>
        </p:nvSpPr>
        <p:spPr>
          <a:xfrm>
            <a:off x="7136581" y="3441100"/>
            <a:ext cx="1101715"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2148724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9590" y="543595"/>
            <a:ext cx="9745120" cy="1020764"/>
          </a:xfrm>
        </p:spPr>
        <p:txBody>
          <a:bodyPr>
            <a:noAutofit/>
          </a:bodyPr>
          <a:lstStyle/>
          <a:p>
            <a:r>
              <a:rPr lang="en-US" dirty="0"/>
              <a:t>Systemic Approach: </a:t>
            </a:r>
            <a:r>
              <a:rPr lang="en-US" i="1" dirty="0"/>
              <a:t>Identify</a:t>
            </a:r>
            <a:r>
              <a:rPr lang="en-US" dirty="0"/>
              <a:t> and Evaluate Risk Factors </a:t>
            </a:r>
          </a:p>
        </p:txBody>
      </p:sp>
      <p:sp>
        <p:nvSpPr>
          <p:cNvPr id="2" name="Text Placeholder 1"/>
          <p:cNvSpPr>
            <a:spLocks noGrp="1"/>
          </p:cNvSpPr>
          <p:nvPr>
            <p:ph idx="1"/>
          </p:nvPr>
        </p:nvSpPr>
        <p:spPr>
          <a:xfrm>
            <a:off x="838200" y="1825626"/>
            <a:ext cx="10515600" cy="2460736"/>
          </a:xfrm>
        </p:spPr>
        <p:txBody>
          <a:bodyPr>
            <a:normAutofit lnSpcReduction="10000"/>
          </a:bodyPr>
          <a:lstStyle/>
          <a:p>
            <a:pPr marL="0" indent="0">
              <a:buNone/>
            </a:pPr>
            <a:r>
              <a:rPr lang="en-US" sz="2600" dirty="0"/>
              <a:t>What does “risk factor” mean?</a:t>
            </a:r>
          </a:p>
          <a:p>
            <a:pPr marL="457200" lvl="1" indent="0">
              <a:buNone/>
            </a:pPr>
            <a:r>
              <a:rPr lang="en-US" dirty="0"/>
              <a:t>A representation of risk in terms of the characteristics associated with locations where targeted crash types occurred:</a:t>
            </a:r>
          </a:p>
          <a:p>
            <a:pPr lvl="2">
              <a:buFont typeface="Arial" panose="020B0604020202020204" pitchFamily="34" charset="0"/>
              <a:buChar char="►"/>
            </a:pPr>
            <a:r>
              <a:rPr lang="en-US" dirty="0"/>
              <a:t> </a:t>
            </a:r>
            <a:r>
              <a:rPr lang="en-US" sz="1900" dirty="0"/>
              <a:t>Traffic volume.</a:t>
            </a:r>
          </a:p>
          <a:p>
            <a:pPr lvl="2">
              <a:buFont typeface="Arial" panose="020B0604020202020204" pitchFamily="34" charset="0"/>
              <a:buChar char="►"/>
            </a:pPr>
            <a:r>
              <a:rPr lang="en-US" sz="1900" dirty="0"/>
              <a:t> Roadway geometry (number of lanes, lane width, curvature).</a:t>
            </a:r>
          </a:p>
          <a:p>
            <a:pPr lvl="2">
              <a:buFont typeface="Arial" panose="020B0604020202020204" pitchFamily="34" charset="0"/>
              <a:buChar char="►"/>
            </a:pPr>
            <a:r>
              <a:rPr lang="en-US" sz="1900" dirty="0"/>
              <a:t> Traffic operations (speed, traffic control, signs, markings).</a:t>
            </a:r>
          </a:p>
          <a:p>
            <a:pPr lvl="2">
              <a:buFont typeface="Arial" panose="020B0604020202020204" pitchFamily="34" charset="0"/>
              <a:buChar char="►"/>
            </a:pPr>
            <a:r>
              <a:rPr lang="en-US" sz="1900" dirty="0"/>
              <a:t> Roadside design (clear zone, sight distance).</a:t>
            </a:r>
          </a:p>
          <a:p>
            <a:endParaRPr lang="en-US" dirty="0"/>
          </a:p>
        </p:txBody>
      </p:sp>
      <p:pic>
        <p:nvPicPr>
          <p:cNvPr id="4" name="Picture 3" descr="Photograph of a two-lane road with a double solid centerline that switches on the right-hand side to a dashed centerline. There is an intersecting road halfway through the image. ">
            <a:extLst>
              <a:ext uri="{FF2B5EF4-FFF2-40B4-BE49-F238E27FC236}">
                <a16:creationId xmlns:a16="http://schemas.microsoft.com/office/drawing/2014/main" id="{5386AA32-470C-4F5C-B6C4-A6D2735B30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 t="35839" r="1289" b="26700"/>
          <a:stretch/>
        </p:blipFill>
        <p:spPr>
          <a:xfrm>
            <a:off x="5885469" y="4353499"/>
            <a:ext cx="6239856" cy="1716722"/>
          </a:xfrm>
          <a:prstGeom prst="rect">
            <a:avLst/>
          </a:prstGeom>
        </p:spPr>
      </p:pic>
      <p:pic>
        <p:nvPicPr>
          <p:cNvPr id="7" name="Picture 6" descr="Photograph of a two-lane road with a double solid centerline. The road curves to the right and the left.">
            <a:extLst>
              <a:ext uri="{FF2B5EF4-FFF2-40B4-BE49-F238E27FC236}">
                <a16:creationId xmlns:a16="http://schemas.microsoft.com/office/drawing/2014/main" id="{DE2E371E-5C29-419D-8C66-33400906696D}"/>
              </a:ext>
            </a:extLst>
          </p:cNvPr>
          <p:cNvPicPr>
            <a:picLocks noChangeAspect="1"/>
          </p:cNvPicPr>
          <p:nvPr/>
        </p:nvPicPr>
        <p:blipFill rotWithShape="1">
          <a:blip r:embed="rId4">
            <a:extLst>
              <a:ext uri="{28A0092B-C50C-407E-A947-70E740481C1C}">
                <a14:useLocalDpi xmlns:a14="http://schemas.microsoft.com/office/drawing/2010/main" val="0"/>
              </a:ext>
            </a:extLst>
          </a:blip>
          <a:srcRect t="20189" b="31996"/>
          <a:stretch/>
        </p:blipFill>
        <p:spPr>
          <a:xfrm>
            <a:off x="-12526" y="4345763"/>
            <a:ext cx="5936903" cy="1716722"/>
          </a:xfrm>
          <a:prstGeom prst="rect">
            <a:avLst/>
          </a:prstGeom>
        </p:spPr>
      </p:pic>
      <p:sp>
        <p:nvSpPr>
          <p:cNvPr id="9" name="Text Box 5">
            <a:extLst>
              <a:ext uri="{FF2B5EF4-FFF2-40B4-BE49-F238E27FC236}">
                <a16:creationId xmlns:a16="http://schemas.microsoft.com/office/drawing/2014/main" id="{A6691CCB-5548-4945-AFC5-8E5C09336DDA}"/>
              </a:ext>
            </a:extLst>
          </p:cNvPr>
          <p:cNvSpPr txBox="1">
            <a:spLocks noChangeArrowheads="1"/>
          </p:cNvSpPr>
          <p:nvPr/>
        </p:nvSpPr>
        <p:spPr bwMode="auto">
          <a:xfrm>
            <a:off x="16320" y="6009047"/>
            <a:ext cx="13644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All photos source: FHWA.</a:t>
            </a:r>
          </a:p>
        </p:txBody>
      </p:sp>
      <p:cxnSp>
        <p:nvCxnSpPr>
          <p:cNvPr id="10" name="Straight Connector 9">
            <a:extLst>
              <a:ext uri="{FF2B5EF4-FFF2-40B4-BE49-F238E27FC236}">
                <a16:creationId xmlns:a16="http://schemas.microsoft.com/office/drawing/2014/main" id="{6FD702B8-FDA7-4A30-8379-5E2BBE138DEC}"/>
              </a:ext>
            </a:extLst>
          </p:cNvPr>
          <p:cNvCxnSpPr>
            <a:cxnSpLocks/>
          </p:cNvCxnSpPr>
          <p:nvPr/>
        </p:nvCxnSpPr>
        <p:spPr>
          <a:xfrm flipV="1">
            <a:off x="0" y="4310932"/>
            <a:ext cx="12192000" cy="3483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Graphic 11" descr="Graphic icon of a triangle with text, Explore, with an icon of a magnifying glass.">
            <a:extLst>
              <a:ext uri="{FF2B5EF4-FFF2-40B4-BE49-F238E27FC236}">
                <a16:creationId xmlns:a16="http://schemas.microsoft.com/office/drawing/2014/main" id="{04D3AE8F-5A60-47ED-9874-77F07F5A4B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63200" y="0"/>
            <a:ext cx="1828800" cy="890124"/>
          </a:xfrm>
          <a:prstGeom prst="rect">
            <a:avLst/>
          </a:prstGeom>
        </p:spPr>
      </p:pic>
      <p:sp>
        <p:nvSpPr>
          <p:cNvPr id="3" name="Slide Number Placeholder 2">
            <a:extLst>
              <a:ext uri="{FF2B5EF4-FFF2-40B4-BE49-F238E27FC236}">
                <a16:creationId xmlns:a16="http://schemas.microsoft.com/office/drawing/2014/main" id="{989D1927-A9A0-4A8B-8A8B-F4597E865349}"/>
              </a:ext>
            </a:extLst>
          </p:cNvPr>
          <p:cNvSpPr>
            <a:spLocks noGrp="1"/>
          </p:cNvSpPr>
          <p:nvPr>
            <p:ph type="sldNum" sz="quarter" idx="4"/>
          </p:nvPr>
        </p:nvSpPr>
        <p:spPr>
          <a:xfrm>
            <a:off x="11353800" y="6094792"/>
            <a:ext cx="771525" cy="234234"/>
          </a:xfrm>
        </p:spPr>
        <p:txBody>
          <a:bodyPr/>
          <a:lstStyle/>
          <a:p>
            <a:fld id="{29691912-3321-4F2D-A980-9CA5FE309265}" type="slidenum">
              <a:rPr lang="en-US" smtClean="0"/>
              <a:t>41</a:t>
            </a:fld>
            <a:endParaRPr lang="en-US" dirty="0"/>
          </a:p>
        </p:txBody>
      </p:sp>
    </p:spTree>
    <p:extLst>
      <p:ext uri="{BB962C8B-B14F-4D97-AF65-F5344CB8AC3E}">
        <p14:creationId xmlns:p14="http://schemas.microsoft.com/office/powerpoint/2010/main" val="22276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 labeled, Horizontal Curve Radius, where the x-axis measures curve radius in feet and the y-axis measures percent. The x-axis ranges from 0 to 1,600 plus feet, and the y-axis ranges from 0 to 20 percent. There are two bars on the graph, one for percentage of severe crashes and one for percentage of severe lane departure crashes. There is a dotted line graph for percentage of curves. For a curve radius of 0 to less than 100 feet, there is 0 percent of severe crashes, 0 percent of severe lane departure crashes, and 2 percent of curves. For a curve radius of 100 to less than 200 feet, there is 0 percent of severe crashes, 0 percent of severe lane departure crashes, and 2 percent of curves. For a curve radius of 200 to less than 300 feet, there is 2 percent of severe crashes, 2.5 percent of severe lane departure crashes, and 4 percent of curves. For a curve radius of 300 to less than 400 feet, there is 3 percent of severe crashes, 4 percent of severe lane departure crashes, and 4 percent of curves. For a curve radius of 400 to less than 500 feet, there is 5 percent of severe crashes, 4.5 percent of severe lane departure crashes, and 5 percent of curves. For a curve radius of 500 to less than 600 feet, there is 8 percent of severe crashes, 9 percent of severe lane departure crashes, and 6 percent of curves. For a curve radius of 600 to less than 700 feet, there is 11 percent of severe crashes, 10 percent of severe lane departure crashes, and 6 percent of curves. For a curve radius of 700 to less than 800 feet, there is 17 percent of severe crashes, 16 percent of severe lane departure crashes, and 10 percent of curves. For a curve radius of 800 to less than 900 feet, there is 15 percent of severe crashes, 15 percent of severe lane departure crashes, and 10 percent of curves. For a curve radius of 900 to less than 1,000 feet, there is 12 percent of severe crashes, 14 percent of severe lane departure crashes, and 9 percent of curves. For a curve radius of 1,000 to less than 1,100 feet, there is 6 percent of severe crashes, 6 percent of severe lane departure crashes, and 6 percent of curves. For a curve radius of 1,100 to less than 1,200 feet, there is 5 percent of severe crashes, 4 percent of severe lane departure crashes, and 6 percent of curves. For a curve radius of 1,200 to less than 1,300 feet, there is 4 percent of severe crashes, 3.8 percent of severe lane departure crashes, and 5 percent of curves. For a curve radius of 1,300 to less than 1,400 feet, there is 2 percent of severe crashes, 2.2 percent of severe lane departure crashes, and 5 percent of curves. For a curve radius of 1,400 to less than 1,500 feet, there is 2 percent of severe crashes, 1 percent of severe lane departure crashes, and 4 percent of curves. For a curve radius of 1,500 to less than 1,600 feet, there is 1 percent of severe crashes, 1.8 percent of severe lane departure crashes, and 4 percent of curves. Finally, for a curve radius of greater than 1,600 feet, there is 8 percent of severe crashes, 6 percent of severe lane departure crashes, and 12 percent of curves. To the right of the graph are two circles. The top circle is labeled, 41 percent of curves have a radius of 500 feet to 1,000 feet. The circle below is labeled, 64 percent of severe lane departure crashes occur on these curves.">
            <a:extLst>
              <a:ext uri="{FF2B5EF4-FFF2-40B4-BE49-F238E27FC236}">
                <a16:creationId xmlns:a16="http://schemas.microsoft.com/office/drawing/2014/main" id="{65C0220A-8CEB-4BCF-AAFD-D932F40536A1}"/>
              </a:ext>
            </a:extLst>
          </p:cNvPr>
          <p:cNvPicPr>
            <a:picLocks noChangeAspect="1"/>
          </p:cNvPicPr>
          <p:nvPr/>
        </p:nvPicPr>
        <p:blipFill rotWithShape="1">
          <a:blip r:embed="rId3"/>
          <a:srcRect t="2080" r="15376"/>
          <a:stretch/>
        </p:blipFill>
        <p:spPr>
          <a:xfrm>
            <a:off x="406312" y="1535949"/>
            <a:ext cx="10292319" cy="4782767"/>
          </a:xfrm>
          <a:prstGeom prst="rect">
            <a:avLst/>
          </a:prstGeom>
        </p:spPr>
      </p:pic>
      <p:sp>
        <p:nvSpPr>
          <p:cNvPr id="2" name="Title 1">
            <a:extLst>
              <a:ext uri="{FF2B5EF4-FFF2-40B4-BE49-F238E27FC236}">
                <a16:creationId xmlns:a16="http://schemas.microsoft.com/office/drawing/2014/main" id="{A774FF7E-8ABB-4FE4-A651-D00E628D3756}"/>
              </a:ext>
            </a:extLst>
          </p:cNvPr>
          <p:cNvSpPr>
            <a:spLocks noGrp="1"/>
          </p:cNvSpPr>
          <p:nvPr>
            <p:ph type="title"/>
          </p:nvPr>
        </p:nvSpPr>
        <p:spPr>
          <a:xfrm>
            <a:off x="614705" y="378556"/>
            <a:ext cx="9875531" cy="1020764"/>
          </a:xfrm>
        </p:spPr>
        <p:txBody>
          <a:bodyPr>
            <a:noAutofit/>
          </a:bodyPr>
          <a:lstStyle/>
          <a:p>
            <a:r>
              <a:rPr lang="en-US" dirty="0"/>
              <a:t>Systemic Approach: Identify and </a:t>
            </a:r>
            <a:r>
              <a:rPr lang="en-US" i="1" dirty="0"/>
              <a:t>Evaluate</a:t>
            </a:r>
            <a:r>
              <a:rPr lang="en-US" dirty="0"/>
              <a:t> Risk Factors</a:t>
            </a:r>
          </a:p>
        </p:txBody>
      </p:sp>
      <p:sp>
        <p:nvSpPr>
          <p:cNvPr id="3" name="Slide Number Placeholder 2">
            <a:extLst>
              <a:ext uri="{FF2B5EF4-FFF2-40B4-BE49-F238E27FC236}">
                <a16:creationId xmlns:a16="http://schemas.microsoft.com/office/drawing/2014/main" id="{7C4E2B10-30B3-47B0-9E14-6512E17DA62A}"/>
              </a:ext>
            </a:extLst>
          </p:cNvPr>
          <p:cNvSpPr>
            <a:spLocks noGrp="1"/>
          </p:cNvSpPr>
          <p:nvPr>
            <p:ph type="sldNum" sz="quarter" idx="4"/>
          </p:nvPr>
        </p:nvSpPr>
        <p:spPr/>
        <p:txBody>
          <a:bodyPr/>
          <a:lstStyle/>
          <a:p>
            <a:fld id="{29691912-3321-4F2D-A980-9CA5FE309265}" type="slidenum">
              <a:rPr lang="en-US" smtClean="0"/>
              <a:t>42</a:t>
            </a:fld>
            <a:endParaRPr lang="en-US"/>
          </a:p>
        </p:txBody>
      </p:sp>
      <p:sp>
        <p:nvSpPr>
          <p:cNvPr id="6" name="Text Box 5">
            <a:extLst>
              <a:ext uri="{FF2B5EF4-FFF2-40B4-BE49-F238E27FC236}">
                <a16:creationId xmlns:a16="http://schemas.microsoft.com/office/drawing/2014/main" id="{C0317B62-685A-437B-99A3-9CC14FFB97C0}"/>
              </a:ext>
            </a:extLst>
          </p:cNvPr>
          <p:cNvSpPr txBox="1">
            <a:spLocks noChangeArrowheads="1"/>
          </p:cNvSpPr>
          <p:nvPr/>
        </p:nvSpPr>
        <p:spPr bwMode="auto">
          <a:xfrm>
            <a:off x="6380703" y="6195092"/>
            <a:ext cx="16964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endParaRPr lang="en-US" altLang="en-US" sz="800" i="1" strike="sngStrike" dirty="0">
              <a:solidFill>
                <a:srgbClr val="FF0000"/>
              </a:solidFill>
              <a:latin typeface="Arial" panose="020B0604020202020204" pitchFamily="34" charset="0"/>
              <a:cs typeface="Arial" panose="020B0604020202020204" pitchFamily="34" charset="0"/>
            </a:endParaRPr>
          </a:p>
        </p:txBody>
      </p:sp>
      <p:pic>
        <p:nvPicPr>
          <p:cNvPr id="7" name="Graphic 6" descr="Graphic icon of a triangle with text, Explore, with an icon of a magnifying glass.">
            <a:extLst>
              <a:ext uri="{FF2B5EF4-FFF2-40B4-BE49-F238E27FC236}">
                <a16:creationId xmlns:a16="http://schemas.microsoft.com/office/drawing/2014/main" id="{99613308-267A-420B-BDC7-C05C620164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00" y="0"/>
            <a:ext cx="1828800" cy="890124"/>
          </a:xfrm>
          <a:prstGeom prst="rect">
            <a:avLst/>
          </a:prstGeom>
        </p:spPr>
      </p:pic>
    </p:spTree>
    <p:extLst>
      <p:ext uri="{BB962C8B-B14F-4D97-AF65-F5344CB8AC3E}">
        <p14:creationId xmlns:p14="http://schemas.microsoft.com/office/powerpoint/2010/main" val="2901113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 labeled, Potential Risk Factors for Rural Lane Departure Crashes. The x-axis is labeled, Presence of Potential Risk Factor, and the y-axis is labeled, Percent. The two bars on the graph are percentage of system with potential risk factor and percentage of severe lane departure crashes where potential risk factor is present. Under presence of potential risk factor, there are five categories. The first is narrow clear zone, which was 23 percent of system with potential risk factor and 38 percent of severe lane departure crashes. The second category is passing lane, which was 25 percent of system with potential risk factor and 20 percent severe lane departure crashes. The third category is street lighting, which was 8 percent of system with potential risk factor and 5 percent of severe lane departure crashes. The fourth category is paved shoulder, which was 44 percent of system with potential risk factor and 12 percent of severe lane departure crashes. The fifth category is narrow shoulder (less than 3 feet), which was 85 percent of system with potential risk factor and 88 percent of severe lane departure crashes. To the right is a graphic icon of a circle with an arrow pointing up and an arrow pointing down. Text below the arrows states, Risk factors have a higher percentage of severe crashes relative to the percentage of the system.">
            <a:extLst>
              <a:ext uri="{FF2B5EF4-FFF2-40B4-BE49-F238E27FC236}">
                <a16:creationId xmlns:a16="http://schemas.microsoft.com/office/drawing/2014/main" id="{BF500405-4941-4016-91F7-DB198D75B6C0}"/>
              </a:ext>
            </a:extLst>
          </p:cNvPr>
          <p:cNvPicPr>
            <a:picLocks noChangeAspect="1"/>
          </p:cNvPicPr>
          <p:nvPr/>
        </p:nvPicPr>
        <p:blipFill>
          <a:blip r:embed="rId3"/>
          <a:stretch>
            <a:fillRect/>
          </a:stretch>
        </p:blipFill>
        <p:spPr>
          <a:xfrm>
            <a:off x="329184" y="1387908"/>
            <a:ext cx="11862816" cy="4764024"/>
          </a:xfrm>
          <a:prstGeom prst="rect">
            <a:avLst/>
          </a:prstGeom>
        </p:spPr>
      </p:pic>
      <p:sp>
        <p:nvSpPr>
          <p:cNvPr id="2" name="Title 1">
            <a:extLst>
              <a:ext uri="{FF2B5EF4-FFF2-40B4-BE49-F238E27FC236}">
                <a16:creationId xmlns:a16="http://schemas.microsoft.com/office/drawing/2014/main" id="{7DDCA7CD-C822-45B5-9D22-F726E423EDF8}"/>
              </a:ext>
            </a:extLst>
          </p:cNvPr>
          <p:cNvSpPr>
            <a:spLocks noGrp="1"/>
          </p:cNvSpPr>
          <p:nvPr>
            <p:ph type="title"/>
          </p:nvPr>
        </p:nvSpPr>
        <p:spPr>
          <a:xfrm>
            <a:off x="762000" y="506930"/>
            <a:ext cx="9696450" cy="1020764"/>
          </a:xfrm>
        </p:spPr>
        <p:txBody>
          <a:bodyPr>
            <a:noAutofit/>
          </a:bodyPr>
          <a:lstStyle/>
          <a:p>
            <a:r>
              <a:rPr lang="en-US" dirty="0"/>
              <a:t>Systemic Approach: Identify and </a:t>
            </a:r>
            <a:r>
              <a:rPr lang="en-US" i="1" dirty="0"/>
              <a:t>Evaluate</a:t>
            </a:r>
            <a:r>
              <a:rPr lang="en-US" dirty="0"/>
              <a:t> Risk Factors</a:t>
            </a:r>
          </a:p>
        </p:txBody>
      </p:sp>
      <p:sp>
        <p:nvSpPr>
          <p:cNvPr id="3" name="Slide Number Placeholder 2">
            <a:extLst>
              <a:ext uri="{FF2B5EF4-FFF2-40B4-BE49-F238E27FC236}">
                <a16:creationId xmlns:a16="http://schemas.microsoft.com/office/drawing/2014/main" id="{EFA940AF-B979-465A-BF93-5D9640F6AFAC}"/>
              </a:ext>
            </a:extLst>
          </p:cNvPr>
          <p:cNvSpPr>
            <a:spLocks noGrp="1"/>
          </p:cNvSpPr>
          <p:nvPr>
            <p:ph type="sldNum" sz="quarter" idx="4"/>
          </p:nvPr>
        </p:nvSpPr>
        <p:spPr/>
        <p:txBody>
          <a:bodyPr/>
          <a:lstStyle/>
          <a:p>
            <a:fld id="{29691912-3321-4F2D-A980-9CA5FE309265}" type="slidenum">
              <a:rPr lang="en-US" smtClean="0"/>
              <a:t>43</a:t>
            </a:fld>
            <a:endParaRPr lang="en-US"/>
          </a:p>
        </p:txBody>
      </p:sp>
      <p:sp>
        <p:nvSpPr>
          <p:cNvPr id="8" name="Text Box 5">
            <a:extLst>
              <a:ext uri="{FF2B5EF4-FFF2-40B4-BE49-F238E27FC236}">
                <a16:creationId xmlns:a16="http://schemas.microsoft.com/office/drawing/2014/main" id="{E8CA1A10-5DA8-440F-9ECC-782EB49CF673}"/>
              </a:ext>
            </a:extLst>
          </p:cNvPr>
          <p:cNvSpPr txBox="1">
            <a:spLocks noChangeArrowheads="1"/>
          </p:cNvSpPr>
          <p:nvPr/>
        </p:nvSpPr>
        <p:spPr bwMode="auto">
          <a:xfrm>
            <a:off x="10867654" y="5796683"/>
            <a:ext cx="8996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pic>
        <p:nvPicPr>
          <p:cNvPr id="6" name="Graphic 5" descr="Graphic icon of a triangle with text, Explore, with an icon of a magnifying glass.">
            <a:extLst>
              <a:ext uri="{FF2B5EF4-FFF2-40B4-BE49-F238E27FC236}">
                <a16:creationId xmlns:a16="http://schemas.microsoft.com/office/drawing/2014/main" id="{4E2E67AD-9E55-4C0A-AADB-69E9A82336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00" y="0"/>
            <a:ext cx="1828800" cy="890124"/>
          </a:xfrm>
          <a:prstGeom prst="rect">
            <a:avLst/>
          </a:prstGeom>
        </p:spPr>
      </p:pic>
    </p:spTree>
    <p:extLst>
      <p:ext uri="{BB962C8B-B14F-4D97-AF65-F5344CB8AC3E}">
        <p14:creationId xmlns:p14="http://schemas.microsoft.com/office/powerpoint/2010/main" val="3070258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 icons of the state outlines of California, Ohio, and Washington. Next to the California graphic is a graphic icon in a circle showing a two-lane road with a dashed centerline. Next to the Ohio graphic are two graphic icons in circles: one of a two-lane road with a dashed centerline, and one of a four-leg intersection. Next to the Washington graphic is a graphic icon in a circle of four-leg intersection. ">
            <a:extLst>
              <a:ext uri="{FF2B5EF4-FFF2-40B4-BE49-F238E27FC236}">
                <a16:creationId xmlns:a16="http://schemas.microsoft.com/office/drawing/2014/main" id="{90F233E8-36E1-496D-83CC-1029705D6723}"/>
              </a:ext>
            </a:extLst>
          </p:cNvPr>
          <p:cNvPicPr>
            <a:picLocks noChangeAspect="1"/>
          </p:cNvPicPr>
          <p:nvPr/>
        </p:nvPicPr>
        <p:blipFill rotWithShape="1">
          <a:blip r:embed="rId2"/>
          <a:srcRect t="5213" r="81442" b="7808"/>
          <a:stretch/>
        </p:blipFill>
        <p:spPr>
          <a:xfrm>
            <a:off x="9045652" y="669924"/>
            <a:ext cx="2871163" cy="5407473"/>
          </a:xfrm>
          <a:prstGeom prst="rect">
            <a:avLst/>
          </a:prstGeom>
        </p:spPr>
      </p:pic>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629690" y="463463"/>
            <a:ext cx="10515600" cy="1020764"/>
          </a:xfrm>
        </p:spPr>
        <p:txBody>
          <a:bodyPr/>
          <a:lstStyle/>
          <a:p>
            <a:r>
              <a:rPr lang="en-US" dirty="0"/>
              <a:t>FHWA FCFT Report: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629690" y="1619164"/>
            <a:ext cx="7494635" cy="4269167"/>
          </a:xfrm>
        </p:spPr>
        <p:txBody>
          <a:bodyPr>
            <a:normAutofit/>
          </a:bodyPr>
          <a:lstStyle/>
          <a:p>
            <a:r>
              <a:rPr lang="en-US" dirty="0"/>
              <a:t>Three States:</a:t>
            </a:r>
          </a:p>
          <a:p>
            <a:pPr marL="796925" lvl="1" indent="-339725"/>
            <a:r>
              <a:rPr lang="en-US" b="0" i="0" dirty="0">
                <a:effectLst/>
              </a:rPr>
              <a:t> California and Ohio data for non-intersection</a:t>
            </a:r>
          </a:p>
          <a:p>
            <a:pPr marL="457200" lvl="1" indent="0">
              <a:buNone/>
            </a:pPr>
            <a:r>
              <a:rPr lang="en-US" dirty="0"/>
              <a:t>   </a:t>
            </a:r>
            <a:r>
              <a:rPr lang="en-US" b="0" i="0" dirty="0">
                <a:effectLst/>
              </a:rPr>
              <a:t>  crashes.</a:t>
            </a:r>
          </a:p>
          <a:p>
            <a:pPr marL="796925" lvl="1" indent="-339725"/>
            <a:r>
              <a:rPr lang="en-US" dirty="0"/>
              <a:t> Washington and Ohio </a:t>
            </a:r>
            <a:r>
              <a:rPr lang="en-US" b="0" i="0" dirty="0">
                <a:effectLst/>
              </a:rPr>
              <a:t>data for intersection</a:t>
            </a:r>
          </a:p>
          <a:p>
            <a:pPr marL="457200" lvl="1" indent="0">
              <a:buNone/>
            </a:pPr>
            <a:r>
              <a:rPr lang="en-US" dirty="0"/>
              <a:t>    </a:t>
            </a:r>
            <a:r>
              <a:rPr lang="en-US" b="0" i="0" dirty="0">
                <a:effectLst/>
              </a:rPr>
              <a:t> crashes.</a:t>
            </a:r>
          </a:p>
          <a:p>
            <a:r>
              <a:rPr lang="en-US" dirty="0"/>
              <a:t>Data sources:</a:t>
            </a:r>
          </a:p>
          <a:p>
            <a:pPr lvl="1"/>
            <a:r>
              <a:rPr lang="en-US" b="0" i="0" dirty="0">
                <a:effectLst/>
              </a:rPr>
              <a:t>Roadway and traffic data from HSIS</a:t>
            </a:r>
            <a:r>
              <a:rPr lang="en-US" dirty="0"/>
              <a:t>.</a:t>
            </a:r>
            <a:endParaRPr lang="en-US" b="0" i="0" dirty="0">
              <a:effectLst/>
            </a:endParaRPr>
          </a:p>
          <a:p>
            <a:pPr lvl="1"/>
            <a:r>
              <a:rPr lang="en-US" dirty="0"/>
              <a:t>Climate data from National Oceanic and Atmospheric Administration.</a:t>
            </a:r>
          </a:p>
          <a:p>
            <a:pPr lvl="1"/>
            <a:r>
              <a:rPr lang="en-US" dirty="0"/>
              <a:t>Socioeconomic data from U.S. Census Bureau.</a:t>
            </a:r>
          </a:p>
          <a:p>
            <a:endParaRPr lang="en-US" b="0" i="0" dirty="0">
              <a:solidFill>
                <a:srgbClr val="555555"/>
              </a:solidFill>
              <a:effectLst/>
              <a:latin typeface="Lucida Sans Unicode" panose="020B0602030504020204" pitchFamily="34" charset="0"/>
            </a:endParaRPr>
          </a:p>
        </p:txBody>
      </p:sp>
      <p:pic>
        <p:nvPicPr>
          <p:cNvPr id="4" name="Graphic 3" descr="Graphic icon of a triangle with text, Report, with an icon of a star.">
            <a:extLst>
              <a:ext uri="{FF2B5EF4-FFF2-40B4-BE49-F238E27FC236}">
                <a16:creationId xmlns:a16="http://schemas.microsoft.com/office/drawing/2014/main" id="{E2F15AFA-0075-4C29-A6B4-DC810DEB4B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5" name="Slide Number Placeholder 4">
            <a:extLst>
              <a:ext uri="{FF2B5EF4-FFF2-40B4-BE49-F238E27FC236}">
                <a16:creationId xmlns:a16="http://schemas.microsoft.com/office/drawing/2014/main" id="{A1329FE9-74A2-45CB-81C9-8FA3E229971F}"/>
              </a:ext>
            </a:extLst>
          </p:cNvPr>
          <p:cNvSpPr>
            <a:spLocks noGrp="1"/>
          </p:cNvSpPr>
          <p:nvPr>
            <p:ph type="sldNum" sz="quarter" idx="4"/>
          </p:nvPr>
        </p:nvSpPr>
        <p:spPr/>
        <p:txBody>
          <a:bodyPr/>
          <a:lstStyle/>
          <a:p>
            <a:fld id="{29691912-3321-4F2D-A980-9CA5FE309265}" type="slidenum">
              <a:rPr lang="en-US" smtClean="0"/>
              <a:t>44</a:t>
            </a:fld>
            <a:endParaRPr lang="en-US"/>
          </a:p>
        </p:txBody>
      </p:sp>
      <p:sp>
        <p:nvSpPr>
          <p:cNvPr id="7" name="TextBox 10">
            <a:extLst>
              <a:ext uri="{FF2B5EF4-FFF2-40B4-BE49-F238E27FC236}">
                <a16:creationId xmlns:a16="http://schemas.microsoft.com/office/drawing/2014/main" id="{4EDA1BE9-5D65-4F6B-BCDA-2B87AB1583E8}"/>
              </a:ext>
            </a:extLst>
          </p:cNvPr>
          <p:cNvSpPr txBox="1"/>
          <p:nvPr/>
        </p:nvSpPr>
        <p:spPr>
          <a:xfrm>
            <a:off x="10820717" y="5751903"/>
            <a:ext cx="1096098" cy="338554"/>
          </a:xfrm>
          <a:prstGeom prst="rect">
            <a:avLst/>
          </a:prstGeom>
          <a:noFill/>
        </p:spPr>
        <p:txBody>
          <a:bodyPr wrap="square" rtlCol="0">
            <a:spAutoFit/>
          </a:bodyPr>
          <a:lstStyle/>
          <a:p>
            <a:r>
              <a:rPr lang="en-US" altLang="en-US" sz="800" i="1" dirty="0">
                <a:latin typeface="Arial" panose="020B0604020202020204" pitchFamily="34" charset="0"/>
                <a:cs typeface="Arial" panose="020B0604020202020204" pitchFamily="34" charset="0"/>
              </a:rPr>
              <a:t>Source: FHWA.</a:t>
            </a:r>
          </a:p>
          <a:p>
            <a:endParaRPr lang="en-US" sz="800" i="1" dirty="0"/>
          </a:p>
        </p:txBody>
      </p:sp>
    </p:spTree>
    <p:extLst>
      <p:ext uri="{BB962C8B-B14F-4D97-AF65-F5344CB8AC3E}">
        <p14:creationId xmlns:p14="http://schemas.microsoft.com/office/powerpoint/2010/main" val="1520496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629690" y="330882"/>
            <a:ext cx="10515600" cy="1020764"/>
          </a:xfrm>
        </p:spPr>
        <p:txBody>
          <a:bodyPr/>
          <a:lstStyle/>
          <a:p>
            <a:r>
              <a:rPr lang="en-US" dirty="0"/>
              <a:t>FHWA FCFT Report: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2586152" y="1588238"/>
            <a:ext cx="8944900" cy="4269167"/>
          </a:xfrm>
        </p:spPr>
        <p:txBody>
          <a:bodyPr>
            <a:normAutofit/>
          </a:bodyPr>
          <a:lstStyle/>
          <a:p>
            <a:pPr marL="0" indent="0">
              <a:buNone/>
            </a:pPr>
            <a:r>
              <a:rPr lang="en-US" dirty="0"/>
              <a:t>Integrate data from different sources:</a:t>
            </a:r>
          </a:p>
          <a:p>
            <a:pPr lvl="1">
              <a:buFont typeface="Arial" panose="020B0604020202020204" pitchFamily="34" charset="0"/>
              <a:buChar char="►"/>
            </a:pPr>
            <a:r>
              <a:rPr lang="en-US" b="0" i="0" dirty="0">
                <a:effectLst/>
              </a:rPr>
              <a:t>Designate plot study locations for each State:</a:t>
            </a:r>
          </a:p>
          <a:p>
            <a:pPr lvl="2">
              <a:buSzPct val="100000"/>
              <a:buFont typeface="Wingdings 3" panose="05040102010807070707" pitchFamily="18" charset="2"/>
              <a:buChar char="w"/>
            </a:pPr>
            <a:r>
              <a:rPr lang="en-US" dirty="0"/>
              <a:t>I</a:t>
            </a:r>
            <a:r>
              <a:rPr lang="en-US" b="0" i="0" dirty="0">
                <a:effectLst/>
              </a:rPr>
              <a:t>ntersections.</a:t>
            </a:r>
          </a:p>
          <a:p>
            <a:pPr lvl="2">
              <a:buSzPct val="100000"/>
              <a:buFont typeface="Wingdings 3" panose="05040102010807070707" pitchFamily="18" charset="2"/>
              <a:buChar char="w"/>
            </a:pPr>
            <a:r>
              <a:rPr lang="en-US" dirty="0"/>
              <a:t>C</a:t>
            </a:r>
            <a:r>
              <a:rPr lang="en-US" b="0" i="0" dirty="0">
                <a:effectLst/>
              </a:rPr>
              <a:t>urve segments.</a:t>
            </a:r>
          </a:p>
          <a:p>
            <a:pPr lvl="2">
              <a:buSzPct val="100000"/>
              <a:buFont typeface="Wingdings 3" panose="05040102010807070707" pitchFamily="18" charset="2"/>
              <a:buChar char="w"/>
            </a:pPr>
            <a:r>
              <a:rPr lang="en-US" dirty="0"/>
              <a:t>T</a:t>
            </a:r>
            <a:r>
              <a:rPr lang="en-US" b="0" i="0" dirty="0">
                <a:effectLst/>
              </a:rPr>
              <a:t>angent segments.</a:t>
            </a:r>
          </a:p>
          <a:p>
            <a:pPr lvl="1">
              <a:buFont typeface="Arial" panose="020B0604020202020204" pitchFamily="34" charset="0"/>
              <a:buChar char="►"/>
            </a:pPr>
            <a:r>
              <a:rPr lang="en-US" dirty="0"/>
              <a:t>Join climate data:</a:t>
            </a:r>
          </a:p>
          <a:p>
            <a:pPr lvl="2">
              <a:buSzPct val="100000"/>
              <a:buFont typeface="Wingdings 3" panose="05040102010807070707" pitchFamily="18" charset="2"/>
              <a:buChar char="w"/>
            </a:pPr>
            <a:r>
              <a:rPr lang="en-US" dirty="0"/>
              <a:t>Use nearest weather station.</a:t>
            </a:r>
          </a:p>
          <a:p>
            <a:pPr lvl="2">
              <a:buSzPct val="100000"/>
              <a:buFont typeface="Wingdings 3" panose="05040102010807070707" pitchFamily="18" charset="2"/>
              <a:buChar char="w"/>
            </a:pPr>
            <a:r>
              <a:rPr lang="en-US" dirty="0"/>
              <a:t>Base on straight line distance.</a:t>
            </a:r>
          </a:p>
          <a:p>
            <a:pPr lvl="1">
              <a:buFont typeface="Arial" panose="020B0604020202020204" pitchFamily="34" charset="0"/>
              <a:buChar char="►"/>
            </a:pPr>
            <a:r>
              <a:rPr lang="en-US" dirty="0"/>
              <a:t>Join census data:</a:t>
            </a:r>
          </a:p>
          <a:p>
            <a:pPr lvl="2">
              <a:buSzPct val="100000"/>
              <a:buFont typeface="Wingdings 3" panose="05040102010807070707" pitchFamily="18" charset="2"/>
              <a:buChar char="w"/>
            </a:pPr>
            <a:r>
              <a:rPr lang="en-US" dirty="0"/>
              <a:t>Use census block containing study site.</a:t>
            </a:r>
          </a:p>
          <a:p>
            <a:pPr lvl="2">
              <a:buSzPct val="100000"/>
              <a:buFont typeface="Wingdings 3" panose="05040102010807070707" pitchFamily="18" charset="2"/>
              <a:buChar char="w"/>
            </a:pPr>
            <a:r>
              <a:rPr lang="en-US" dirty="0"/>
              <a:t>Use the midpoint for roadway segment.</a:t>
            </a:r>
            <a:endParaRPr lang="en-US" b="0" i="0" dirty="0">
              <a:effectLst/>
            </a:endParaRPr>
          </a:p>
          <a:p>
            <a:endParaRPr lang="en-US" dirty="0">
              <a:solidFill>
                <a:srgbClr val="555555"/>
              </a:solidFill>
              <a:latin typeface="Lucida Sans Unicode" panose="020B0602030504020204" pitchFamily="34" charset="0"/>
            </a:endParaRPr>
          </a:p>
          <a:p>
            <a:endParaRPr lang="en-US" b="0" i="0" dirty="0">
              <a:solidFill>
                <a:srgbClr val="555555"/>
              </a:solidFill>
              <a:effectLst/>
              <a:latin typeface="Lucida Sans Unicode" panose="020B0602030504020204" pitchFamily="34" charset="0"/>
            </a:endParaRPr>
          </a:p>
        </p:txBody>
      </p:sp>
      <p:pic>
        <p:nvPicPr>
          <p:cNvPr id="4" name="Graphic 3" descr="Graphic icon of a triangle with text, Report, with an icon of a star.">
            <a:extLst>
              <a:ext uri="{FF2B5EF4-FFF2-40B4-BE49-F238E27FC236}">
                <a16:creationId xmlns:a16="http://schemas.microsoft.com/office/drawing/2014/main" id="{5BBA1948-A3B1-4221-AA48-F0B8D9CF5D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sp>
        <p:nvSpPr>
          <p:cNvPr id="5" name="Oval 4" descr="Graphic icon of a circle with a snowflake and raindrop.">
            <a:extLst>
              <a:ext uri="{FF2B5EF4-FFF2-40B4-BE49-F238E27FC236}">
                <a16:creationId xmlns:a16="http://schemas.microsoft.com/office/drawing/2014/main" id="{84E299FB-F475-40FA-A60C-D7C2CAA7E21F}"/>
              </a:ext>
            </a:extLst>
          </p:cNvPr>
          <p:cNvSpPr/>
          <p:nvPr/>
        </p:nvSpPr>
        <p:spPr>
          <a:xfrm>
            <a:off x="767955" y="2887363"/>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descr="Graphic icon of a circle with a pedestrian walking rightward. ">
            <a:extLst>
              <a:ext uri="{FF2B5EF4-FFF2-40B4-BE49-F238E27FC236}">
                <a16:creationId xmlns:a16="http://schemas.microsoft.com/office/drawing/2014/main" id="{8F6DD1D5-7FD2-49FB-B882-F2FD90280B80}"/>
              </a:ext>
            </a:extLst>
          </p:cNvPr>
          <p:cNvSpPr/>
          <p:nvPr/>
        </p:nvSpPr>
        <p:spPr>
          <a:xfrm>
            <a:off x="753745" y="4423080"/>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Graphic icon of a circle with a balloon marker inside.">
            <a:extLst>
              <a:ext uri="{FF2B5EF4-FFF2-40B4-BE49-F238E27FC236}">
                <a16:creationId xmlns:a16="http://schemas.microsoft.com/office/drawing/2014/main" id="{D09398DF-A842-41EF-8882-B55797A9C7DD}"/>
              </a:ext>
            </a:extLst>
          </p:cNvPr>
          <p:cNvSpPr/>
          <p:nvPr/>
        </p:nvSpPr>
        <p:spPr>
          <a:xfrm>
            <a:off x="753744" y="135164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Graphic icon of a circle with a snowflake.">
            <a:extLst>
              <a:ext uri="{FF2B5EF4-FFF2-40B4-BE49-F238E27FC236}">
                <a16:creationId xmlns:a16="http://schemas.microsoft.com/office/drawing/2014/main" id="{D490108C-8697-426F-81D1-E47BCD0191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83588" y="2890958"/>
            <a:ext cx="1001283" cy="899704"/>
          </a:xfrm>
          <a:prstGeom prst="rect">
            <a:avLst/>
          </a:prstGeom>
        </p:spPr>
      </p:pic>
      <p:pic>
        <p:nvPicPr>
          <p:cNvPr id="12" name="Graphic 11" descr="Graphic icon of a circle with a raindrop.">
            <a:extLst>
              <a:ext uri="{FF2B5EF4-FFF2-40B4-BE49-F238E27FC236}">
                <a16:creationId xmlns:a16="http://schemas.microsoft.com/office/drawing/2014/main" id="{E05F36B0-BC67-4383-815E-D8D8DC1FC8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439936" y="3296339"/>
            <a:ext cx="677165" cy="973775"/>
          </a:xfrm>
          <a:prstGeom prst="rect">
            <a:avLst/>
          </a:prstGeom>
        </p:spPr>
      </p:pic>
      <p:pic>
        <p:nvPicPr>
          <p:cNvPr id="14" name="Graphic 13">
            <a:extLst>
              <a:ext uri="{FF2B5EF4-FFF2-40B4-BE49-F238E27FC236}">
                <a16:creationId xmlns:a16="http://schemas.microsoft.com/office/drawing/2014/main" id="{119C4CC8-DFAA-4FAE-A7B7-2ED9CEDFEC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4229" y="4590114"/>
            <a:ext cx="686310" cy="1048682"/>
          </a:xfrm>
          <a:prstGeom prst="rect">
            <a:avLst/>
          </a:prstGeom>
        </p:spPr>
      </p:pic>
      <p:pic>
        <p:nvPicPr>
          <p:cNvPr id="16" name="Graphic 15">
            <a:extLst>
              <a:ext uri="{FF2B5EF4-FFF2-40B4-BE49-F238E27FC236}">
                <a16:creationId xmlns:a16="http://schemas.microsoft.com/office/drawing/2014/main" id="{23E0F940-650D-469F-889A-4595929AC2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6353" y="1663678"/>
            <a:ext cx="527165" cy="744233"/>
          </a:xfrm>
          <a:prstGeom prst="rect">
            <a:avLst/>
          </a:prstGeom>
        </p:spPr>
      </p:pic>
      <p:sp>
        <p:nvSpPr>
          <p:cNvPr id="7" name="Slide Number Placeholder 6">
            <a:extLst>
              <a:ext uri="{FF2B5EF4-FFF2-40B4-BE49-F238E27FC236}">
                <a16:creationId xmlns:a16="http://schemas.microsoft.com/office/drawing/2014/main" id="{459092E6-4662-45B4-BBF5-6C32F38B67B0}"/>
              </a:ext>
            </a:extLst>
          </p:cNvPr>
          <p:cNvSpPr>
            <a:spLocks noGrp="1"/>
          </p:cNvSpPr>
          <p:nvPr>
            <p:ph type="sldNum" sz="quarter" idx="4"/>
          </p:nvPr>
        </p:nvSpPr>
        <p:spPr/>
        <p:txBody>
          <a:bodyPr/>
          <a:lstStyle/>
          <a:p>
            <a:fld id="{29691912-3321-4F2D-A980-9CA5FE309265}" type="slidenum">
              <a:rPr lang="en-US" smtClean="0"/>
              <a:t>45</a:t>
            </a:fld>
            <a:endParaRPr lang="en-US"/>
          </a:p>
        </p:txBody>
      </p:sp>
      <p:sp>
        <p:nvSpPr>
          <p:cNvPr id="13" name="TextBox 10">
            <a:extLst>
              <a:ext uri="{FF2B5EF4-FFF2-40B4-BE49-F238E27FC236}">
                <a16:creationId xmlns:a16="http://schemas.microsoft.com/office/drawing/2014/main" id="{66E52D86-FB2E-42DF-800D-F57AC09F18DE}"/>
              </a:ext>
            </a:extLst>
          </p:cNvPr>
          <p:cNvSpPr txBox="1"/>
          <p:nvPr/>
        </p:nvSpPr>
        <p:spPr>
          <a:xfrm>
            <a:off x="767955" y="5857405"/>
            <a:ext cx="1382751" cy="338554"/>
          </a:xfrm>
          <a:prstGeom prst="rect">
            <a:avLst/>
          </a:prstGeom>
          <a:noFill/>
        </p:spPr>
        <p:txBody>
          <a:bodyPr wrap="square" rtlCol="0">
            <a:spAutoFit/>
          </a:bodyPr>
          <a:lstStyle/>
          <a:p>
            <a:pPr>
              <a:spcBef>
                <a:spcPts val="0"/>
              </a:spcBef>
              <a:spcAft>
                <a:spcPts val="0"/>
              </a:spcAft>
            </a:pPr>
            <a:r>
              <a:rPr lang="en-US" sz="800" i="1" kern="1200" dirty="0">
                <a:effectLst/>
                <a:latin typeface="Arial" panose="020B0604020202020204" pitchFamily="34" charset="0"/>
                <a:ea typeface="MS PGothic" panose="020B0600070205080204" pitchFamily="34" charset="-128"/>
                <a:cs typeface="MS PGothic" panose="020B0600070205080204" pitchFamily="34" charset="-128"/>
              </a:rPr>
              <a:t>All art</a:t>
            </a:r>
            <a:r>
              <a:rPr lang="en-US" sz="800" kern="1200" dirty="0">
                <a:effectLst/>
                <a:latin typeface="Arial" panose="020B0604020202020204" pitchFamily="34" charset="0"/>
                <a:ea typeface="MS PGothic" panose="020B0600070205080204" pitchFamily="34" charset="-128"/>
                <a:cs typeface="MS PGothic" panose="020B0600070205080204" pitchFamily="34" charset="-128"/>
              </a:rPr>
              <a:t> </a:t>
            </a:r>
            <a:r>
              <a:rPr lang="en-US" sz="800" i="1" dirty="0"/>
              <a:t>source: FHWA.</a:t>
            </a:r>
          </a:p>
          <a:p>
            <a:pPr marL="0" marR="0" fontAlgn="base">
              <a:spcBef>
                <a:spcPts val="0"/>
              </a:spcBef>
              <a:spcAft>
                <a:spcPts val="0"/>
              </a:spcAft>
            </a:pPr>
            <a:endParaRPr lang="en-US" sz="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36611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p:txBody>
          <a:bodyPr>
            <a:normAutofit fontScale="92500" lnSpcReduction="10000"/>
          </a:bodyPr>
          <a:lstStyle/>
          <a:p>
            <a:r>
              <a:rPr lang="en-US" dirty="0"/>
              <a:t>Potential contributing factors defined by three categories:</a:t>
            </a:r>
          </a:p>
          <a:p>
            <a:pPr lvl="1"/>
            <a:r>
              <a:rPr lang="en-US" dirty="0"/>
              <a:t> Roadway.</a:t>
            </a:r>
          </a:p>
          <a:p>
            <a:pPr lvl="1"/>
            <a:r>
              <a:rPr lang="en-US" dirty="0"/>
              <a:t> Climate.</a:t>
            </a:r>
          </a:p>
          <a:p>
            <a:pPr lvl="1"/>
            <a:r>
              <a:rPr lang="en-US" dirty="0"/>
              <a:t> Census.</a:t>
            </a:r>
          </a:p>
          <a:p>
            <a:pPr marL="398462" lvl="1" indent="-457200">
              <a:spcBef>
                <a:spcPts val="1000"/>
              </a:spcBef>
              <a:buFont typeface="Arial" panose="020B0604020202020204" pitchFamily="34" charset="0"/>
              <a:buChar char="►"/>
            </a:pPr>
            <a:r>
              <a:rPr lang="en-US" sz="2800" dirty="0"/>
              <a:t>Philosophy of causation or causal inference not implied:</a:t>
            </a:r>
          </a:p>
          <a:p>
            <a:pPr lvl="1"/>
            <a:r>
              <a:rPr lang="en-US" dirty="0"/>
              <a:t> Some could be direct contributing factors.</a:t>
            </a:r>
          </a:p>
          <a:p>
            <a:pPr lvl="1"/>
            <a:r>
              <a:rPr lang="en-US" dirty="0"/>
              <a:t> Others may be surrogates for other characteristics.</a:t>
            </a:r>
          </a:p>
          <a:p>
            <a:pPr marL="398462" lvl="1" indent="-457200">
              <a:lnSpc>
                <a:spcPct val="100000"/>
              </a:lnSpc>
              <a:spcBef>
                <a:spcPts val="1000"/>
              </a:spcBef>
              <a:buFont typeface="Arial" panose="020B0604020202020204" pitchFamily="34" charset="0"/>
              <a:buChar char="►"/>
            </a:pPr>
            <a:r>
              <a:rPr lang="en-US" sz="2800" dirty="0"/>
              <a:t>Consistency considered:</a:t>
            </a:r>
          </a:p>
          <a:p>
            <a:pPr lvl="1"/>
            <a:r>
              <a:rPr lang="en-US" dirty="0"/>
              <a:t> Across subsets of related </a:t>
            </a:r>
            <a:r>
              <a:rPr lang="en-US" dirty="0" err="1"/>
              <a:t>FCFTs</a:t>
            </a:r>
            <a:r>
              <a:rPr lang="en-US" dirty="0"/>
              <a:t>.</a:t>
            </a:r>
          </a:p>
          <a:p>
            <a:pPr lvl="1"/>
            <a:r>
              <a:rPr lang="en-US" dirty="0"/>
              <a:t> Across multiple States.</a:t>
            </a:r>
          </a:p>
          <a:p>
            <a:pPr lvl="1"/>
            <a:r>
              <a:rPr lang="en-US" dirty="0"/>
              <a:t> With previous findings in the literature.</a:t>
            </a:r>
          </a:p>
          <a:p>
            <a:pPr lvl="1"/>
            <a:endParaRPr lang="en-US" dirty="0"/>
          </a:p>
        </p:txBody>
      </p:sp>
      <p:pic>
        <p:nvPicPr>
          <p:cNvPr id="4" name="Graphic 3" descr="Graphic icon of a triangle with text, Report, with an icon of a star.">
            <a:extLst>
              <a:ext uri="{FF2B5EF4-FFF2-40B4-BE49-F238E27FC236}">
                <a16:creationId xmlns:a16="http://schemas.microsoft.com/office/drawing/2014/main" id="{F0A1AFAE-216B-4275-B172-3EAE6CB010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sp>
        <p:nvSpPr>
          <p:cNvPr id="5" name="Slide Number Placeholder 4">
            <a:extLst>
              <a:ext uri="{FF2B5EF4-FFF2-40B4-BE49-F238E27FC236}">
                <a16:creationId xmlns:a16="http://schemas.microsoft.com/office/drawing/2014/main" id="{1B0BF801-E9FA-41FB-9D7F-AB97FC2E5B01}"/>
              </a:ext>
            </a:extLst>
          </p:cNvPr>
          <p:cNvSpPr>
            <a:spLocks noGrp="1"/>
          </p:cNvSpPr>
          <p:nvPr>
            <p:ph type="sldNum" sz="quarter" idx="4"/>
          </p:nvPr>
        </p:nvSpPr>
        <p:spPr/>
        <p:txBody>
          <a:bodyPr/>
          <a:lstStyle/>
          <a:p>
            <a:fld id="{29691912-3321-4F2D-A980-9CA5FE309265}" type="slidenum">
              <a:rPr lang="en-US" smtClean="0"/>
              <a:t>46</a:t>
            </a:fld>
            <a:endParaRPr lang="en-US"/>
          </a:p>
        </p:txBody>
      </p:sp>
    </p:spTree>
    <p:extLst>
      <p:ext uri="{BB962C8B-B14F-4D97-AF65-F5344CB8AC3E}">
        <p14:creationId xmlns:p14="http://schemas.microsoft.com/office/powerpoint/2010/main" val="3869375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629690" y="472267"/>
            <a:ext cx="10515600" cy="1020764"/>
          </a:xfrm>
        </p:spPr>
        <p:txBody>
          <a:bodyPr>
            <a:noAutofit/>
          </a:bodyPr>
          <a:lstStyle/>
          <a:p>
            <a:r>
              <a:rPr lang="en-US" dirty="0"/>
              <a:t>FHWA FCFT Report: </a:t>
            </a:r>
            <a:br>
              <a:rPr lang="en-US" dirty="0"/>
            </a:br>
            <a:r>
              <a:rPr lang="en-US" dirty="0"/>
              <a:t>Roadway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134791" y="1788785"/>
            <a:ext cx="10343675" cy="4441577"/>
          </a:xfrm>
        </p:spPr>
        <p:txBody>
          <a:bodyPr numCol="2">
            <a:normAutofit/>
          </a:bodyPr>
          <a:lstStyle/>
          <a:p>
            <a:pPr lvl="1">
              <a:buFont typeface="Arial" panose="020B0604020202020204" pitchFamily="34" charset="0"/>
              <a:buChar char="►"/>
            </a:pPr>
            <a:r>
              <a:rPr lang="en-US" dirty="0"/>
              <a:t>Annual average daily traffic (AADT) (average, mainline/major, cross street/minor).</a:t>
            </a:r>
          </a:p>
          <a:p>
            <a:pPr lvl="1">
              <a:buFont typeface="Arial" panose="020B0604020202020204" pitchFamily="34" charset="0"/>
              <a:buChar char="►"/>
            </a:pPr>
            <a:r>
              <a:rPr lang="en-US" dirty="0"/>
              <a:t>Segment length.</a:t>
            </a:r>
          </a:p>
          <a:p>
            <a:pPr lvl="1">
              <a:buFont typeface="Arial" panose="020B0604020202020204" pitchFamily="34" charset="0"/>
              <a:buChar char="►"/>
            </a:pPr>
            <a:r>
              <a:rPr lang="en-US" dirty="0"/>
              <a:t>Curve radius.</a:t>
            </a:r>
          </a:p>
          <a:p>
            <a:pPr lvl="1">
              <a:buFont typeface="Arial" panose="020B0604020202020204" pitchFamily="34" charset="0"/>
              <a:buChar char="►"/>
            </a:pPr>
            <a:r>
              <a:rPr lang="en-US" dirty="0"/>
              <a:t>Percent grade.</a:t>
            </a:r>
          </a:p>
          <a:p>
            <a:pPr lvl="1">
              <a:buFont typeface="Arial" panose="020B0604020202020204" pitchFamily="34" charset="0"/>
              <a:buChar char="►"/>
            </a:pPr>
            <a:r>
              <a:rPr lang="en-US" dirty="0"/>
              <a:t>Grade type.</a:t>
            </a:r>
          </a:p>
          <a:p>
            <a:pPr lvl="1">
              <a:buFont typeface="Arial" panose="020B0604020202020204" pitchFamily="34" charset="0"/>
              <a:buChar char="►"/>
            </a:pPr>
            <a:r>
              <a:rPr lang="en-US" dirty="0"/>
              <a:t>Shoulder type.</a:t>
            </a:r>
          </a:p>
          <a:p>
            <a:pPr lvl="1" fontAlgn="auto">
              <a:spcAft>
                <a:spcPts val="0"/>
              </a:spcAft>
              <a:buFont typeface="Arial" panose="020B0604020202020204" pitchFamily="34" charset="0"/>
              <a:buChar char="►"/>
            </a:pPr>
            <a:r>
              <a:rPr lang="en-US" dirty="0"/>
              <a:t>Terrain.</a:t>
            </a:r>
          </a:p>
          <a:p>
            <a:pPr lvl="1">
              <a:buFont typeface="Arial" panose="020B0604020202020204" pitchFamily="34" charset="0"/>
              <a:buChar char="►"/>
            </a:pPr>
            <a:r>
              <a:rPr lang="en-US" dirty="0"/>
              <a:t>Speed limit.</a:t>
            </a:r>
          </a:p>
          <a:p>
            <a:pPr lvl="1" fontAlgn="auto">
              <a:spcAft>
                <a:spcPts val="0"/>
              </a:spcAft>
              <a:buFont typeface="Arial" panose="020B0604020202020204" pitchFamily="34" charset="0"/>
              <a:buChar char="►"/>
            </a:pPr>
            <a:r>
              <a:rPr lang="en-US" dirty="0"/>
              <a:t>Width (lane, shoulder, median, and surface). </a:t>
            </a:r>
          </a:p>
          <a:p>
            <a:pPr lvl="1" fontAlgn="auto">
              <a:spcAft>
                <a:spcPts val="0"/>
              </a:spcAft>
              <a:buFont typeface="Arial" panose="020B0604020202020204" pitchFamily="34" charset="0"/>
              <a:buChar char="►"/>
            </a:pPr>
            <a:r>
              <a:rPr lang="en-US" dirty="0"/>
              <a:t>Truck percentages.</a:t>
            </a:r>
          </a:p>
          <a:p>
            <a:pPr lvl="1" fontAlgn="auto">
              <a:spcAft>
                <a:spcPts val="0"/>
              </a:spcAft>
              <a:buFont typeface="Arial" panose="020B0604020202020204" pitchFamily="34" charset="0"/>
              <a:buChar char="►"/>
            </a:pPr>
            <a:r>
              <a:rPr lang="en-US" dirty="0"/>
              <a:t>Mainline left-/right-turn channelization.</a:t>
            </a:r>
          </a:p>
          <a:p>
            <a:pPr lvl="1" fontAlgn="auto">
              <a:spcAft>
                <a:spcPts val="0"/>
              </a:spcAft>
              <a:buFont typeface="Arial" panose="020B0604020202020204" pitchFamily="34" charset="0"/>
              <a:buChar char="►"/>
            </a:pPr>
            <a:r>
              <a:rPr lang="en-US" dirty="0"/>
              <a:t>Cross-street left-/right-turn channelization.</a:t>
            </a:r>
          </a:p>
          <a:p>
            <a:pPr lvl="1" fontAlgn="auto">
              <a:spcAft>
                <a:spcPts val="0"/>
              </a:spcAft>
              <a:buFont typeface="Arial" panose="020B0604020202020204" pitchFamily="34" charset="0"/>
              <a:buChar char="►"/>
            </a:pPr>
            <a:r>
              <a:rPr lang="en-US" dirty="0"/>
              <a:t>Number of approaches with </a:t>
            </a:r>
            <a:br>
              <a:rPr lang="en-US" dirty="0"/>
            </a:br>
            <a:r>
              <a:rPr lang="en-US" dirty="0"/>
              <a:t>left-/right-turn lanes.</a:t>
            </a:r>
          </a:p>
          <a:p>
            <a:pPr lvl="1" fontAlgn="auto">
              <a:spcAft>
                <a:spcPts val="0"/>
              </a:spcAft>
            </a:pPr>
            <a:endParaRPr lang="en-US" dirty="0"/>
          </a:p>
          <a:p>
            <a:pPr lvl="1"/>
            <a:endParaRPr lang="en-US" dirty="0"/>
          </a:p>
        </p:txBody>
      </p:sp>
      <p:pic>
        <p:nvPicPr>
          <p:cNvPr id="7" name="Graphic 6" descr="Graphic icon of a two-lane roadway with a double solid centerline.">
            <a:extLst>
              <a:ext uri="{FF2B5EF4-FFF2-40B4-BE49-F238E27FC236}">
                <a16:creationId xmlns:a16="http://schemas.microsoft.com/office/drawing/2014/main" id="{CCA872C0-0322-4488-AB61-461BFC8711C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582" r="2300" b="29485"/>
          <a:stretch/>
        </p:blipFill>
        <p:spPr>
          <a:xfrm rot="16200000">
            <a:off x="8235330" y="2358403"/>
            <a:ext cx="6315075" cy="1598268"/>
          </a:xfrm>
          <a:prstGeom prst="rect">
            <a:avLst/>
          </a:prstGeom>
        </p:spPr>
      </p:pic>
      <p:pic>
        <p:nvPicPr>
          <p:cNvPr id="5" name="Graphic 4" descr="Graphic icon of a triangle with text, Report, with an icon of a star.">
            <a:extLst>
              <a:ext uri="{FF2B5EF4-FFF2-40B4-BE49-F238E27FC236}">
                <a16:creationId xmlns:a16="http://schemas.microsoft.com/office/drawing/2014/main" id="{1A7C7EC3-E03E-403F-B35D-135DE1A07B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00" y="-2844"/>
            <a:ext cx="1828800" cy="890124"/>
          </a:xfrm>
          <a:prstGeom prst="rect">
            <a:avLst/>
          </a:prstGeom>
        </p:spPr>
      </p:pic>
      <p:sp>
        <p:nvSpPr>
          <p:cNvPr id="4" name="Slide Number Placeholder 3">
            <a:extLst>
              <a:ext uri="{FF2B5EF4-FFF2-40B4-BE49-F238E27FC236}">
                <a16:creationId xmlns:a16="http://schemas.microsoft.com/office/drawing/2014/main" id="{5E4F22C0-4368-44C3-AC9C-9FD173D06F81}"/>
              </a:ext>
            </a:extLst>
          </p:cNvPr>
          <p:cNvSpPr>
            <a:spLocks noGrp="1"/>
          </p:cNvSpPr>
          <p:nvPr>
            <p:ph type="sldNum" sz="quarter" idx="4"/>
          </p:nvPr>
        </p:nvSpPr>
        <p:spPr/>
        <p:txBody>
          <a:bodyPr/>
          <a:lstStyle/>
          <a:p>
            <a:fld id="{29691912-3321-4F2D-A980-9CA5FE309265}" type="slidenum">
              <a:rPr lang="en-US" smtClean="0"/>
              <a:t>47</a:t>
            </a:fld>
            <a:endParaRPr lang="en-US"/>
          </a:p>
        </p:txBody>
      </p:sp>
    </p:spTree>
    <p:extLst>
      <p:ext uri="{BB962C8B-B14F-4D97-AF65-F5344CB8AC3E}">
        <p14:creationId xmlns:p14="http://schemas.microsoft.com/office/powerpoint/2010/main" val="3326884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522643"/>
            <a:ext cx="10515600" cy="1020764"/>
          </a:xfrm>
        </p:spPr>
        <p:txBody>
          <a:bodyPr>
            <a:noAutofit/>
          </a:bodyPr>
          <a:lstStyle/>
          <a:p>
            <a:r>
              <a:rPr lang="en-US" dirty="0"/>
              <a:t>FHWA FCFT Report: </a:t>
            </a:r>
            <a:br>
              <a:rPr lang="en-US" dirty="0"/>
            </a:br>
            <a:r>
              <a:rPr lang="en-US" dirty="0"/>
              <a:t>Climate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p:txBody>
          <a:bodyPr>
            <a:normAutofit/>
          </a:bodyPr>
          <a:lstStyle/>
          <a:p>
            <a:pPr marL="0" indent="0">
              <a:buNone/>
            </a:pPr>
            <a:r>
              <a:rPr lang="en-US" dirty="0"/>
              <a:t>Potential climate contributing factors:</a:t>
            </a:r>
          </a:p>
          <a:p>
            <a:pPr lvl="1" fontAlgn="auto">
              <a:spcAft>
                <a:spcPts val="0"/>
              </a:spcAft>
            </a:pPr>
            <a:endParaRPr lang="en-US" dirty="0"/>
          </a:p>
          <a:p>
            <a:pPr lvl="1"/>
            <a:endParaRPr lang="en-US" dirty="0"/>
          </a:p>
        </p:txBody>
      </p:sp>
      <p:pic>
        <p:nvPicPr>
          <p:cNvPr id="6" name="Graphic 5" descr="Graphic icon of a snowflake.">
            <a:extLst>
              <a:ext uri="{FF2B5EF4-FFF2-40B4-BE49-F238E27FC236}">
                <a16:creationId xmlns:a16="http://schemas.microsoft.com/office/drawing/2014/main" id="{9CC876C2-D905-4CF6-BB77-6FCF5117A2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448" y="2686967"/>
            <a:ext cx="1651622" cy="1484066"/>
          </a:xfrm>
          <a:prstGeom prst="rect">
            <a:avLst/>
          </a:prstGeom>
        </p:spPr>
      </p:pic>
      <p:sp>
        <p:nvSpPr>
          <p:cNvPr id="8" name="TextBox 7">
            <a:extLst>
              <a:ext uri="{FF2B5EF4-FFF2-40B4-BE49-F238E27FC236}">
                <a16:creationId xmlns:a16="http://schemas.microsoft.com/office/drawing/2014/main" id="{15E2C686-71D4-450C-AC9F-932DBE6A0C31}"/>
              </a:ext>
            </a:extLst>
          </p:cNvPr>
          <p:cNvSpPr txBox="1"/>
          <p:nvPr/>
        </p:nvSpPr>
        <p:spPr>
          <a:xfrm>
            <a:off x="9080978" y="4318476"/>
            <a:ext cx="2727301" cy="923330"/>
          </a:xfrm>
          <a:prstGeom prst="rect">
            <a:avLst/>
          </a:prstGeom>
          <a:noFill/>
        </p:spPr>
        <p:txBody>
          <a:bodyPr wrap="square">
            <a:spAutoFit/>
          </a:bodyPr>
          <a:lstStyle/>
          <a:p>
            <a:pPr lvl="1" algn="ctr"/>
            <a:r>
              <a:rPr lang="en-US" sz="1800" dirty="0"/>
              <a:t>Average annual number of days with temperature ≤32</a:t>
            </a:r>
            <a:r>
              <a:rPr lang="en-US" sz="1800" dirty="0">
                <a:latin typeface="Arial" panose="020B0604020202020204" pitchFamily="34" charset="0"/>
                <a:cs typeface="Arial" panose="020B0604020202020204" pitchFamily="34" charset="0"/>
              </a:rPr>
              <a:t>℉</a:t>
            </a:r>
            <a:r>
              <a:rPr lang="en-US" sz="1800" dirty="0"/>
              <a:t>.</a:t>
            </a:r>
          </a:p>
        </p:txBody>
      </p:sp>
      <p:sp>
        <p:nvSpPr>
          <p:cNvPr id="10" name="TextBox 9">
            <a:extLst>
              <a:ext uri="{FF2B5EF4-FFF2-40B4-BE49-F238E27FC236}">
                <a16:creationId xmlns:a16="http://schemas.microsoft.com/office/drawing/2014/main" id="{BA5207B0-F352-44D5-98B9-D88D5AE79FE3}"/>
              </a:ext>
            </a:extLst>
          </p:cNvPr>
          <p:cNvSpPr txBox="1"/>
          <p:nvPr/>
        </p:nvSpPr>
        <p:spPr>
          <a:xfrm>
            <a:off x="-638175" y="4318476"/>
            <a:ext cx="3078732" cy="646331"/>
          </a:xfrm>
          <a:prstGeom prst="rect">
            <a:avLst/>
          </a:prstGeom>
          <a:noFill/>
        </p:spPr>
        <p:txBody>
          <a:bodyPr wrap="square">
            <a:spAutoFit/>
          </a:bodyPr>
          <a:lstStyle/>
          <a:p>
            <a:pPr lvl="1" algn="ctr"/>
            <a:r>
              <a:rPr lang="en-US" sz="1800" dirty="0"/>
              <a:t>Average annual snowfall totals.</a:t>
            </a:r>
          </a:p>
        </p:txBody>
      </p:sp>
      <p:sp>
        <p:nvSpPr>
          <p:cNvPr id="12" name="TextBox 11">
            <a:extLst>
              <a:ext uri="{FF2B5EF4-FFF2-40B4-BE49-F238E27FC236}">
                <a16:creationId xmlns:a16="http://schemas.microsoft.com/office/drawing/2014/main" id="{37FF961C-0B8B-4EFE-A80D-8581643B81C3}"/>
              </a:ext>
            </a:extLst>
          </p:cNvPr>
          <p:cNvSpPr txBox="1"/>
          <p:nvPr/>
        </p:nvSpPr>
        <p:spPr>
          <a:xfrm>
            <a:off x="2056561" y="4318476"/>
            <a:ext cx="2271455" cy="646331"/>
          </a:xfrm>
          <a:prstGeom prst="rect">
            <a:avLst/>
          </a:prstGeom>
          <a:noFill/>
        </p:spPr>
        <p:txBody>
          <a:bodyPr wrap="square">
            <a:spAutoFit/>
          </a:bodyPr>
          <a:lstStyle/>
          <a:p>
            <a:pPr lvl="1" algn="ctr"/>
            <a:r>
              <a:rPr lang="en-US" sz="1800" dirty="0"/>
              <a:t>Average annual rainfall totals.</a:t>
            </a:r>
          </a:p>
        </p:txBody>
      </p:sp>
      <p:sp>
        <p:nvSpPr>
          <p:cNvPr id="14" name="TextBox 13">
            <a:extLst>
              <a:ext uri="{FF2B5EF4-FFF2-40B4-BE49-F238E27FC236}">
                <a16:creationId xmlns:a16="http://schemas.microsoft.com/office/drawing/2014/main" id="{810C9D36-19D6-428C-83E3-E18A733AF3EB}"/>
              </a:ext>
            </a:extLst>
          </p:cNvPr>
          <p:cNvSpPr txBox="1"/>
          <p:nvPr/>
        </p:nvSpPr>
        <p:spPr>
          <a:xfrm>
            <a:off x="4068938" y="4318476"/>
            <a:ext cx="2662845" cy="1200329"/>
          </a:xfrm>
          <a:prstGeom prst="rect">
            <a:avLst/>
          </a:prstGeom>
          <a:noFill/>
        </p:spPr>
        <p:txBody>
          <a:bodyPr wrap="square">
            <a:spAutoFit/>
          </a:bodyPr>
          <a:lstStyle/>
          <a:p>
            <a:pPr lvl="1" algn="ctr"/>
            <a:r>
              <a:rPr lang="en-US" sz="1800" dirty="0"/>
              <a:t>Average annual maximum and minimum temperatures.</a:t>
            </a:r>
          </a:p>
        </p:txBody>
      </p:sp>
      <p:sp>
        <p:nvSpPr>
          <p:cNvPr id="16" name="TextBox 15">
            <a:extLst>
              <a:ext uri="{FF2B5EF4-FFF2-40B4-BE49-F238E27FC236}">
                <a16:creationId xmlns:a16="http://schemas.microsoft.com/office/drawing/2014/main" id="{98B396B2-3C61-414E-9989-431095AAF9EF}"/>
              </a:ext>
            </a:extLst>
          </p:cNvPr>
          <p:cNvSpPr txBox="1"/>
          <p:nvPr/>
        </p:nvSpPr>
        <p:spPr>
          <a:xfrm>
            <a:off x="6705121" y="4318476"/>
            <a:ext cx="2466975" cy="923330"/>
          </a:xfrm>
          <a:prstGeom prst="rect">
            <a:avLst/>
          </a:prstGeom>
          <a:noFill/>
        </p:spPr>
        <p:txBody>
          <a:bodyPr wrap="square">
            <a:spAutoFit/>
          </a:bodyPr>
          <a:lstStyle/>
          <a:p>
            <a:pPr lvl="1" algn="ctr"/>
            <a:r>
              <a:rPr lang="en-US" sz="1800" dirty="0"/>
              <a:t>Average annual winter minimum temperatures.</a:t>
            </a:r>
          </a:p>
        </p:txBody>
      </p:sp>
      <p:pic>
        <p:nvPicPr>
          <p:cNvPr id="18" name="Graphic 17" descr="Graphic icon of a raindrop.">
            <a:extLst>
              <a:ext uri="{FF2B5EF4-FFF2-40B4-BE49-F238E27FC236}">
                <a16:creationId xmlns:a16="http://schemas.microsoft.com/office/drawing/2014/main" id="{12CC1FC7-A3E3-4E4D-B540-205E4746D3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6087" y="2754417"/>
            <a:ext cx="938213" cy="1349166"/>
          </a:xfrm>
          <a:prstGeom prst="rect">
            <a:avLst/>
          </a:prstGeom>
        </p:spPr>
      </p:pic>
      <p:pic>
        <p:nvPicPr>
          <p:cNvPr id="20" name="Graphic 19" descr="Graphic icon of two thermometers. The thermometer on the left is fully colored and shows a marker on the top left indicating hot, and the thermometer on the right is colored only in the bottom fifth and shows a marker on the bottom left indicating cold. ">
            <a:extLst>
              <a:ext uri="{FF2B5EF4-FFF2-40B4-BE49-F238E27FC236}">
                <a16:creationId xmlns:a16="http://schemas.microsoft.com/office/drawing/2014/main" id="{E7CBAAC4-EDE9-417C-94C4-E6BBB90E06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0944" y="2484460"/>
            <a:ext cx="938214" cy="1766547"/>
          </a:xfrm>
          <a:prstGeom prst="rect">
            <a:avLst/>
          </a:prstGeom>
        </p:spPr>
      </p:pic>
      <p:pic>
        <p:nvPicPr>
          <p:cNvPr id="22" name="Graphic 21" descr="Graphic icon of a thermometer that is colored only in the bottom fifth and shows a marker on the bottom left indicating cold. To the left of the thermometer are snowflakes. ">
            <a:extLst>
              <a:ext uri="{FF2B5EF4-FFF2-40B4-BE49-F238E27FC236}">
                <a16:creationId xmlns:a16="http://schemas.microsoft.com/office/drawing/2014/main" id="{3CCDC913-3FA6-4FEC-B856-B5C449DE74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2808" y="2318584"/>
            <a:ext cx="1093019" cy="1813023"/>
          </a:xfrm>
          <a:prstGeom prst="rect">
            <a:avLst/>
          </a:prstGeom>
        </p:spPr>
      </p:pic>
      <p:pic>
        <p:nvPicPr>
          <p:cNvPr id="24" name="Graphic 23" descr="Graphic icon of a calendar. ">
            <a:extLst>
              <a:ext uri="{FF2B5EF4-FFF2-40B4-BE49-F238E27FC236}">
                <a16:creationId xmlns:a16="http://schemas.microsoft.com/office/drawing/2014/main" id="{FAA6E637-7CAC-4B0B-A9F0-75C698FEC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79477" y="2860428"/>
            <a:ext cx="1438275" cy="981075"/>
          </a:xfrm>
          <a:prstGeom prst="rect">
            <a:avLst/>
          </a:prstGeom>
        </p:spPr>
      </p:pic>
      <p:pic>
        <p:nvPicPr>
          <p:cNvPr id="15" name="Graphic 14" descr="Graphic icon of a triangle with text, Report, with an icon of a star.">
            <a:extLst>
              <a:ext uri="{FF2B5EF4-FFF2-40B4-BE49-F238E27FC236}">
                <a16:creationId xmlns:a16="http://schemas.microsoft.com/office/drawing/2014/main" id="{CBD6EA73-C4AC-4891-BDA4-2988132BF1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63200" y="-2844"/>
            <a:ext cx="1828800" cy="890124"/>
          </a:xfrm>
          <a:prstGeom prst="rect">
            <a:avLst/>
          </a:prstGeom>
        </p:spPr>
      </p:pic>
      <p:sp>
        <p:nvSpPr>
          <p:cNvPr id="4" name="Slide Number Placeholder 3">
            <a:extLst>
              <a:ext uri="{FF2B5EF4-FFF2-40B4-BE49-F238E27FC236}">
                <a16:creationId xmlns:a16="http://schemas.microsoft.com/office/drawing/2014/main" id="{C0F3E732-A74F-4712-BB19-2B5A6DC82FE9}"/>
              </a:ext>
            </a:extLst>
          </p:cNvPr>
          <p:cNvSpPr>
            <a:spLocks noGrp="1"/>
          </p:cNvSpPr>
          <p:nvPr>
            <p:ph type="sldNum" sz="quarter" idx="4"/>
          </p:nvPr>
        </p:nvSpPr>
        <p:spPr/>
        <p:txBody>
          <a:bodyPr/>
          <a:lstStyle/>
          <a:p>
            <a:fld id="{29691912-3321-4F2D-A980-9CA5FE309265}" type="slidenum">
              <a:rPr lang="en-US" smtClean="0"/>
              <a:t>48</a:t>
            </a:fld>
            <a:endParaRPr lang="en-US"/>
          </a:p>
        </p:txBody>
      </p:sp>
      <p:sp>
        <p:nvSpPr>
          <p:cNvPr id="5" name="Rectangle 4">
            <a:extLst>
              <a:ext uri="{FF2B5EF4-FFF2-40B4-BE49-F238E27FC236}">
                <a16:creationId xmlns:a16="http://schemas.microsoft.com/office/drawing/2014/main" id="{BC14AD38-D22A-4DE5-9761-B5BC142F95C4}"/>
              </a:ext>
            </a:extLst>
          </p:cNvPr>
          <p:cNvSpPr/>
          <p:nvPr/>
        </p:nvSpPr>
        <p:spPr>
          <a:xfrm>
            <a:off x="10558430" y="3960208"/>
            <a:ext cx="1173719" cy="215444"/>
          </a:xfrm>
          <a:prstGeom prst="rect">
            <a:avLst/>
          </a:prstGeom>
        </p:spPr>
        <p:txBody>
          <a:bodyPr wrap="none">
            <a:spAutoFit/>
          </a:bodyPr>
          <a:lstStyle/>
          <a:p>
            <a:pPr>
              <a:spcBef>
                <a:spcPts val="0"/>
              </a:spcBef>
              <a:spcAft>
                <a:spcPts val="0"/>
              </a:spcAft>
            </a:pPr>
            <a:r>
              <a:rPr lang="en-US" sz="800" i="1" dirty="0">
                <a:latin typeface="Arial" panose="020B0604020202020204" pitchFamily="34" charset="0"/>
                <a:ea typeface="MS PGothic" panose="020B0600070205080204" pitchFamily="34" charset="-128"/>
                <a:cs typeface="MS PGothic" panose="020B0600070205080204" pitchFamily="34" charset="-128"/>
              </a:rPr>
              <a:t>All art source: FHWA.</a:t>
            </a:r>
            <a:endParaRPr lang="en-US" sz="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4897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522368" y="504576"/>
            <a:ext cx="10515600" cy="1020764"/>
          </a:xfrm>
        </p:spPr>
        <p:txBody>
          <a:bodyPr>
            <a:noAutofit/>
          </a:bodyPr>
          <a:lstStyle/>
          <a:p>
            <a:r>
              <a:rPr lang="en-US" dirty="0"/>
              <a:t>FHWA FCFT Report: Socioeconomic Risk Factors</a:t>
            </a:r>
          </a:p>
        </p:txBody>
      </p:sp>
      <p:pic>
        <p:nvPicPr>
          <p:cNvPr id="8" name="Picture 7" descr="Five rectangles with text and icons inside. The first rectangle has an icon of a briefcase within a circle, a full briefcase icon, and then a half-shaded briefcase icon. Text below reads, Percentage of people unemployed age 16 years and over. Percentage of people (age 16 to 24 years) who are unemployed, working full time, or working part time. The second rectangle has an icon of a house with a dollar sign inside. Below is a double arrow with $50,000, a gap, and then another double arrow with $100,000. Text below reads, Percentage of households with income less than $50,000, between $50,000 and $100,000, or more than $100,000. The third rectangle has an icon of a diploma with a ribbon around it. Text below reads, Percentage of people (age 25 years and over) without high school diploma, with high school diploma, or with university degree. The fourth rectangle has an icon of a vehicle and text to the right, Percentage of households with 0, 1, or 2 plus vehicles. The fifth and final rectangle has an icon of birthday cakes with a 15, 20, 45, 65, and 75 plus inside them. Underneath each cake icon is a person and an arrow to the right. Text above reads, Percentage of population with ages between. ">
            <a:extLst>
              <a:ext uri="{FF2B5EF4-FFF2-40B4-BE49-F238E27FC236}">
                <a16:creationId xmlns:a16="http://schemas.microsoft.com/office/drawing/2014/main" id="{92FA321D-F3EE-4F80-B2F1-DA4051434A99}"/>
              </a:ext>
            </a:extLst>
          </p:cNvPr>
          <p:cNvPicPr>
            <a:picLocks noChangeAspect="1"/>
          </p:cNvPicPr>
          <p:nvPr/>
        </p:nvPicPr>
        <p:blipFill>
          <a:blip r:embed="rId2"/>
          <a:stretch>
            <a:fillRect/>
          </a:stretch>
        </p:blipFill>
        <p:spPr>
          <a:xfrm>
            <a:off x="275185" y="1525340"/>
            <a:ext cx="11417586" cy="4626875"/>
          </a:xfrm>
          <a:prstGeom prst="rect">
            <a:avLst/>
          </a:prstGeom>
        </p:spPr>
      </p:pic>
      <p:pic>
        <p:nvPicPr>
          <p:cNvPr id="9" name="Graphic 8" descr="Graphic icon of a triangle with text, Report, with an icon of a star.">
            <a:extLst>
              <a:ext uri="{FF2B5EF4-FFF2-40B4-BE49-F238E27FC236}">
                <a16:creationId xmlns:a16="http://schemas.microsoft.com/office/drawing/2014/main" id="{CF2C3CBC-3E5F-419B-A35C-FE25D1EF01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5" name="Text Box 5">
            <a:extLst>
              <a:ext uri="{FF2B5EF4-FFF2-40B4-BE49-F238E27FC236}">
                <a16:creationId xmlns:a16="http://schemas.microsoft.com/office/drawing/2014/main" id="{DDC3BA74-BAD8-411B-89EF-DB6798B73117}"/>
              </a:ext>
            </a:extLst>
          </p:cNvPr>
          <p:cNvSpPr txBox="1">
            <a:spLocks noChangeArrowheads="1"/>
          </p:cNvSpPr>
          <p:nvPr/>
        </p:nvSpPr>
        <p:spPr bwMode="auto">
          <a:xfrm>
            <a:off x="11037968" y="5774577"/>
            <a:ext cx="8996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
        <p:nvSpPr>
          <p:cNvPr id="4" name="Slide Number Placeholder 3">
            <a:extLst>
              <a:ext uri="{FF2B5EF4-FFF2-40B4-BE49-F238E27FC236}">
                <a16:creationId xmlns:a16="http://schemas.microsoft.com/office/drawing/2014/main" id="{2023A012-69EE-4F4A-9DC5-E1921AC939E8}"/>
              </a:ext>
            </a:extLst>
          </p:cNvPr>
          <p:cNvSpPr>
            <a:spLocks noGrp="1"/>
          </p:cNvSpPr>
          <p:nvPr>
            <p:ph type="sldNum" sz="quarter" idx="4"/>
          </p:nvPr>
        </p:nvSpPr>
        <p:spPr/>
        <p:txBody>
          <a:bodyPr/>
          <a:lstStyle/>
          <a:p>
            <a:fld id="{29691912-3321-4F2D-A980-9CA5FE309265}" type="slidenum">
              <a:rPr lang="en-US" smtClean="0"/>
              <a:t>49</a:t>
            </a:fld>
            <a:endParaRPr lang="en-US" dirty="0"/>
          </a:p>
        </p:txBody>
      </p:sp>
    </p:spTree>
    <p:extLst>
      <p:ext uri="{BB962C8B-B14F-4D97-AF65-F5344CB8AC3E}">
        <p14:creationId xmlns:p14="http://schemas.microsoft.com/office/powerpoint/2010/main" val="206303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067E8B-6A64-46BB-8432-10E9AB13B525}"/>
              </a:ext>
            </a:extLst>
          </p:cNvPr>
          <p:cNvSpPr>
            <a:spLocks noGrp="1"/>
          </p:cNvSpPr>
          <p:nvPr>
            <p:ph type="title"/>
          </p:nvPr>
        </p:nvSpPr>
        <p:spPr/>
        <p:txBody>
          <a:bodyPr>
            <a:normAutofit/>
          </a:bodyPr>
          <a:lstStyle/>
          <a:p>
            <a:r>
              <a:rPr lang="en-US" altLang="en-US" dirty="0"/>
              <a:t>Today’s Learning Objectives</a:t>
            </a:r>
            <a:endParaRPr lang="en-US" dirty="0">
              <a:solidFill>
                <a:srgbClr val="1D3B6B"/>
              </a:solidFill>
            </a:endParaRPr>
          </a:p>
        </p:txBody>
      </p:sp>
      <p:sp>
        <p:nvSpPr>
          <p:cNvPr id="4" name="Text Placeholder 3"/>
          <p:cNvSpPr>
            <a:spLocks noGrp="1"/>
          </p:cNvSpPr>
          <p:nvPr>
            <p:ph idx="1"/>
          </p:nvPr>
        </p:nvSpPr>
        <p:spPr/>
        <p:txBody>
          <a:bodyPr/>
          <a:lstStyle/>
          <a:p>
            <a:pPr>
              <a:buClr>
                <a:schemeClr val="bg2"/>
              </a:buClr>
            </a:pPr>
            <a:r>
              <a:rPr lang="en-US" dirty="0"/>
              <a:t>Discover the systemic approach and its application to highway safety.</a:t>
            </a:r>
          </a:p>
          <a:p>
            <a:pPr>
              <a:buClr>
                <a:schemeClr val="bg2"/>
              </a:buClr>
            </a:pPr>
            <a:r>
              <a:rPr lang="en-US" dirty="0"/>
              <a:t>Recognize the role of data in the systemic approach.</a:t>
            </a:r>
          </a:p>
          <a:p>
            <a:pPr>
              <a:buClr>
                <a:schemeClr val="bg2"/>
              </a:buClr>
            </a:pPr>
            <a:r>
              <a:rPr lang="en-US" dirty="0"/>
              <a:t>Identify resources that can support the systemic approach.</a:t>
            </a:r>
          </a:p>
          <a:p>
            <a:pPr>
              <a:buClr>
                <a:schemeClr val="bg2"/>
              </a:buClr>
            </a:pPr>
            <a:r>
              <a:rPr lang="en-US" dirty="0"/>
              <a:t>Learn about risk factors and how they are identified and inform the systemic approach.</a:t>
            </a:r>
          </a:p>
          <a:p>
            <a:pPr>
              <a:buClr>
                <a:schemeClr val="bg2"/>
              </a:buClr>
            </a:pPr>
            <a:r>
              <a:rPr lang="en-US" dirty="0"/>
              <a:t>Share challenges and best practices with peers.</a:t>
            </a:r>
          </a:p>
        </p:txBody>
      </p:sp>
      <p:sp>
        <p:nvSpPr>
          <p:cNvPr id="2" name="Slide Number Placeholder 1">
            <a:extLst>
              <a:ext uri="{FF2B5EF4-FFF2-40B4-BE49-F238E27FC236}">
                <a16:creationId xmlns:a16="http://schemas.microsoft.com/office/drawing/2014/main" id="{3CD5B925-4A4E-4561-B01E-E67FC93065D9}"/>
              </a:ext>
            </a:extLst>
          </p:cNvPr>
          <p:cNvSpPr>
            <a:spLocks noGrp="1"/>
          </p:cNvSpPr>
          <p:nvPr>
            <p:ph type="sldNum" sz="quarter" idx="10"/>
          </p:nvPr>
        </p:nvSpPr>
        <p:spPr/>
        <p:txBody>
          <a:bodyPr/>
          <a:lstStyle/>
          <a:p>
            <a:fld id="{29691912-3321-4F2D-A980-9CA5FE309265}" type="slidenum">
              <a:rPr lang="en-US" smtClean="0"/>
              <a:pPr/>
              <a:t>5</a:t>
            </a:fld>
            <a:endParaRPr lang="en-US"/>
          </a:p>
        </p:txBody>
      </p:sp>
    </p:spTree>
    <p:extLst>
      <p:ext uri="{BB962C8B-B14F-4D97-AF65-F5344CB8AC3E}">
        <p14:creationId xmlns:p14="http://schemas.microsoft.com/office/powerpoint/2010/main" val="1730378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noAutofit/>
          </a:bodyPr>
          <a:lstStyle/>
          <a:p>
            <a:r>
              <a:rPr lang="en-US" dirty="0"/>
              <a:t>FHWA FCFT Report: Identify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5852286" cy="4269167"/>
          </a:xfrm>
        </p:spPr>
        <p:txBody>
          <a:bodyPr>
            <a:normAutofit fontScale="92500"/>
          </a:bodyPr>
          <a:lstStyle/>
          <a:p>
            <a:pPr marL="0" indent="0">
              <a:buNone/>
            </a:pPr>
            <a:r>
              <a:rPr lang="en-US" dirty="0"/>
              <a:t>Methodology of random forest:</a:t>
            </a:r>
          </a:p>
          <a:p>
            <a:pPr lvl="1">
              <a:buFont typeface="Arial" panose="020B0604020202020204" pitchFamily="34" charset="0"/>
              <a:buChar char="►"/>
            </a:pPr>
            <a:r>
              <a:rPr lang="en-US" dirty="0"/>
              <a:t>Tree-based machine-learning</a:t>
            </a:r>
          </a:p>
          <a:p>
            <a:pPr marL="457200" lvl="1" indent="0">
              <a:buNone/>
            </a:pPr>
            <a:r>
              <a:rPr lang="en-US" dirty="0"/>
              <a:t>    algorithm:</a:t>
            </a:r>
          </a:p>
          <a:p>
            <a:pPr lvl="2">
              <a:buSzPct val="100000"/>
              <a:buFont typeface="Wingdings 3" panose="05040102010807070707" pitchFamily="18" charset="2"/>
              <a:buChar char="w"/>
            </a:pPr>
            <a:r>
              <a:rPr lang="en-US" dirty="0"/>
              <a:t>Binary tree mapping a response variable and explanatory variables.</a:t>
            </a:r>
          </a:p>
          <a:p>
            <a:pPr lvl="2">
              <a:buSzPct val="100000"/>
              <a:buFont typeface="Wingdings 3" panose="05040102010807070707" pitchFamily="18" charset="2"/>
              <a:buChar char="w"/>
            </a:pPr>
            <a:r>
              <a:rPr lang="en-US" dirty="0"/>
              <a:t>Output in the form of a tree showing the predictive splits.</a:t>
            </a:r>
          </a:p>
          <a:p>
            <a:pPr lvl="1">
              <a:buFont typeface="Arial" panose="020B0604020202020204" pitchFamily="34" charset="0"/>
              <a:buChar char="►"/>
            </a:pPr>
            <a:r>
              <a:rPr lang="en-US" dirty="0"/>
              <a:t> Multiple trees to form a random forest:</a:t>
            </a:r>
          </a:p>
          <a:p>
            <a:pPr lvl="2">
              <a:buSzPct val="100000"/>
              <a:buFont typeface="Wingdings 3" panose="05040102010807070707" pitchFamily="18" charset="2"/>
              <a:buChar char="w"/>
            </a:pPr>
            <a:r>
              <a:rPr lang="en-US" sz="2100" dirty="0"/>
              <a:t>Aggregated results.</a:t>
            </a:r>
          </a:p>
          <a:p>
            <a:pPr lvl="2">
              <a:buSzPct val="100000"/>
              <a:buFont typeface="Wingdings 3" panose="05040102010807070707" pitchFamily="18" charset="2"/>
              <a:buChar char="w"/>
            </a:pPr>
            <a:r>
              <a:rPr lang="en-US" sz="2100" dirty="0"/>
              <a:t>Random forest plots: displaying the increase in MSE with removal of a variable.</a:t>
            </a:r>
          </a:p>
          <a:p>
            <a:pPr lvl="2">
              <a:buSzPct val="100000"/>
              <a:buFont typeface="Wingdings 3" panose="05040102010807070707" pitchFamily="18" charset="2"/>
              <a:buChar char="w"/>
            </a:pPr>
            <a:r>
              <a:rPr lang="en-US" sz="2100" dirty="0"/>
              <a:t>Most influential variables indicated.</a:t>
            </a:r>
          </a:p>
          <a:p>
            <a:pPr marL="228600" lvl="1">
              <a:spcBef>
                <a:spcPts val="1000"/>
              </a:spcBef>
              <a:buFont typeface="Arial" panose="020B0604020202020204" pitchFamily="34" charset="0"/>
              <a:buChar char="■"/>
            </a:pPr>
            <a:endParaRPr lang="en-US" dirty="0"/>
          </a:p>
          <a:p>
            <a:pPr lvl="1"/>
            <a:endParaRPr lang="en-US" dirty="0"/>
          </a:p>
        </p:txBody>
      </p:sp>
      <p:pic>
        <p:nvPicPr>
          <p:cNvPr id="4" name="Graphic 3" descr="Graphic icon of a triangle with text, Report, with an icon of a star.">
            <a:extLst>
              <a:ext uri="{FF2B5EF4-FFF2-40B4-BE49-F238E27FC236}">
                <a16:creationId xmlns:a16="http://schemas.microsoft.com/office/drawing/2014/main" id="{1D506083-00E0-4EC3-99E2-F33E16FED0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pic>
        <p:nvPicPr>
          <p:cNvPr id="7" name="Graphic 6" descr="Graphic illustration of a crash tree with four levels. The top level of the crash tree is a filled rectangle. There are lines below each of the following rectangles that split into two, with each line connected to rectangles on the level below. The second level shows two smaller filled rectangles with a checkmark in each. On the left side, the third level shows two smaller squares with a filled square with a checkmark on the left and an empty square on the right. From the filled square with a checkmark is the fourth level, which shows a smaller empty square on the left and a filled square with a checkmark on the right. From the empty square on the third row beneath it are two smaller empty squares. Back to the second level on the right-hand side beneath the filled rectangle with a checkmark are two squares, one on the left that is empty and one on the right that is filled with a checkmark. Beneath the empty square, forming the fourth level, are two smaller empty squares. Beneath the filled square with a checkmark inside on the third level are two smaller squares, one on the left that is filled with a checkmark and one on the right that is empty. ">
            <a:extLst>
              <a:ext uri="{FF2B5EF4-FFF2-40B4-BE49-F238E27FC236}">
                <a16:creationId xmlns:a16="http://schemas.microsoft.com/office/drawing/2014/main" id="{7C100A22-E82C-472A-B13A-AE08DEC16D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0486" y="2148709"/>
            <a:ext cx="5084508" cy="3400896"/>
          </a:xfrm>
          <a:prstGeom prst="rect">
            <a:avLst/>
          </a:prstGeom>
        </p:spPr>
      </p:pic>
      <p:sp>
        <p:nvSpPr>
          <p:cNvPr id="5" name="Slide Number Placeholder 4">
            <a:extLst>
              <a:ext uri="{FF2B5EF4-FFF2-40B4-BE49-F238E27FC236}">
                <a16:creationId xmlns:a16="http://schemas.microsoft.com/office/drawing/2014/main" id="{DFAA7EB7-89CF-4139-B5D9-DD933A0DC4C0}"/>
              </a:ext>
            </a:extLst>
          </p:cNvPr>
          <p:cNvSpPr>
            <a:spLocks noGrp="1"/>
          </p:cNvSpPr>
          <p:nvPr>
            <p:ph type="sldNum" sz="quarter" idx="4"/>
          </p:nvPr>
        </p:nvSpPr>
        <p:spPr/>
        <p:txBody>
          <a:bodyPr/>
          <a:lstStyle/>
          <a:p>
            <a:fld id="{29691912-3321-4F2D-A980-9CA5FE309265}" type="slidenum">
              <a:rPr lang="en-US" smtClean="0"/>
              <a:t>50</a:t>
            </a:fld>
            <a:endParaRPr lang="en-US"/>
          </a:p>
        </p:txBody>
      </p:sp>
      <p:sp>
        <p:nvSpPr>
          <p:cNvPr id="8" name="Rectangle 7">
            <a:extLst>
              <a:ext uri="{FF2B5EF4-FFF2-40B4-BE49-F238E27FC236}">
                <a16:creationId xmlns:a16="http://schemas.microsoft.com/office/drawing/2014/main" id="{4320EAAB-019E-481D-8B06-971F10D06198}"/>
              </a:ext>
            </a:extLst>
          </p:cNvPr>
          <p:cNvSpPr/>
          <p:nvPr/>
        </p:nvSpPr>
        <p:spPr>
          <a:xfrm>
            <a:off x="10789263" y="5636121"/>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1338287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651773" y="401912"/>
            <a:ext cx="10515600" cy="1020764"/>
          </a:xfrm>
        </p:spPr>
        <p:txBody>
          <a:bodyPr>
            <a:noAutofit/>
          </a:bodyPr>
          <a:lstStyle/>
          <a:p>
            <a:r>
              <a:rPr lang="en-US" dirty="0"/>
              <a:t>FHWA FCFT Report: Identify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199" y="1825625"/>
            <a:ext cx="4765159" cy="4269167"/>
          </a:xfrm>
        </p:spPr>
        <p:txBody>
          <a:bodyPr/>
          <a:lstStyle/>
          <a:p>
            <a:pPr marL="0" indent="0">
              <a:buNone/>
            </a:pPr>
            <a:r>
              <a:rPr lang="en-US" dirty="0"/>
              <a:t>Use the random forest algorithm to identify the strongest predictors (highest percent increase in MSE).</a:t>
            </a:r>
          </a:p>
          <a:p>
            <a:pPr marL="457200" lvl="1" indent="0">
              <a:buNone/>
            </a:pPr>
            <a:endParaRPr lang="en-US" dirty="0"/>
          </a:p>
          <a:p>
            <a:pPr marL="457200" lvl="1" indent="0">
              <a:buNone/>
            </a:pPr>
            <a:r>
              <a:rPr lang="en-US" dirty="0"/>
              <a:t>Example: ROR crashes on rural two-lane horizontal curves.</a:t>
            </a:r>
          </a:p>
          <a:p>
            <a:endParaRPr lang="en-US" dirty="0"/>
          </a:p>
        </p:txBody>
      </p:sp>
      <p:pic>
        <p:nvPicPr>
          <p:cNvPr id="4" name="Picture 3" descr="Radom forest labeled, Run-off-road rate Random Forest. The x-axis is labeled, percent increase in mean-squared error and ranges from 10 to 40 in increments of 5. The y-axis lists 30 variables. In order from the top down, the y-axis the variables and percent increase in mean squared error (MSE) read: CURV_RAD, which had an increase in MSE by 40 percent; avg_aadt, by 30 percent; trkpcts, by 27 percent; pct_grad, by 25 percent; shidwid, by 25 percent; age45to64, by 23 percent; tempminavg, by 21 percent; temp32fdays, by 20 percent; noedctn25plus, by 20 percent; rainavgyear, by 20 percent; income50to100k, by 19 percent; tempmaxavg, by 19 percent; tempwintermin, by 18 percent; snowavgyear, by 17 percent; worktage16to24, by 17 percent; income100kplus, by 16 percent; income50k, by 16 percent; univ25plus, by 16 percent; noworkage16to24, by 16 percent; unempl16to24, by 16 percent; unempl16plus, by 16 percent; X1veh, by 15 percent; age20to44, by 15 percent; age15to19, by 15 percent; diploma25plus, by 15 percent; workftage16to24, by 15 percent; age75plus, by 14 percent; X2vehplus, by 13 percent; terrain, by 11 percent; age65to74, by 10 percent; and noveh by 10 percent. ">
            <a:extLst>
              <a:ext uri="{FF2B5EF4-FFF2-40B4-BE49-F238E27FC236}">
                <a16:creationId xmlns:a16="http://schemas.microsoft.com/office/drawing/2014/main" id="{02243885-F286-4F1E-9E8E-F94A8844FB2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66944" y="1265416"/>
            <a:ext cx="5916164" cy="4862812"/>
          </a:xfrm>
          <a:prstGeom prst="rect">
            <a:avLst/>
          </a:prstGeom>
          <a:noFill/>
          <a:ln>
            <a:noFill/>
          </a:ln>
        </p:spPr>
      </p:pic>
      <p:pic>
        <p:nvPicPr>
          <p:cNvPr id="5" name="Graphic 4" descr="Graphic icon of a triangle with text, Report, with an icon of a star.">
            <a:extLst>
              <a:ext uri="{FF2B5EF4-FFF2-40B4-BE49-F238E27FC236}">
                <a16:creationId xmlns:a16="http://schemas.microsoft.com/office/drawing/2014/main" id="{090E39B9-FFC0-4633-BEA8-4CEF037311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6" name="Text Box 5">
            <a:extLst>
              <a:ext uri="{FF2B5EF4-FFF2-40B4-BE49-F238E27FC236}">
                <a16:creationId xmlns:a16="http://schemas.microsoft.com/office/drawing/2014/main" id="{39E4A2AB-3A3D-46EA-A10B-672C915FA08C}"/>
              </a:ext>
            </a:extLst>
          </p:cNvPr>
          <p:cNvSpPr txBox="1">
            <a:spLocks noChangeArrowheads="1"/>
          </p:cNvSpPr>
          <p:nvPr/>
        </p:nvSpPr>
        <p:spPr bwMode="auto">
          <a:xfrm>
            <a:off x="9995784" y="5851229"/>
            <a:ext cx="982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r>
              <a:rPr lang="en-US" altLang="en-US" sz="800" i="1" baseline="30000" dirty="0">
                <a:latin typeface="Arial" panose="020B0604020202020204" pitchFamily="34" charset="0"/>
                <a:cs typeface="Arial" panose="020B0604020202020204" pitchFamily="34" charset="0"/>
              </a:rPr>
              <a:t>(1)</a:t>
            </a:r>
          </a:p>
        </p:txBody>
      </p:sp>
      <p:sp>
        <p:nvSpPr>
          <p:cNvPr id="7" name="Slide Number Placeholder 6">
            <a:extLst>
              <a:ext uri="{FF2B5EF4-FFF2-40B4-BE49-F238E27FC236}">
                <a16:creationId xmlns:a16="http://schemas.microsoft.com/office/drawing/2014/main" id="{7D3C100D-43B7-4D94-A15D-3D88BB78035D}"/>
              </a:ext>
            </a:extLst>
          </p:cNvPr>
          <p:cNvSpPr>
            <a:spLocks noGrp="1"/>
          </p:cNvSpPr>
          <p:nvPr>
            <p:ph type="sldNum" sz="quarter" idx="4"/>
          </p:nvPr>
        </p:nvSpPr>
        <p:spPr/>
        <p:txBody>
          <a:bodyPr/>
          <a:lstStyle/>
          <a:p>
            <a:fld id="{29691912-3321-4F2D-A980-9CA5FE309265}" type="slidenum">
              <a:rPr lang="en-US" smtClean="0"/>
              <a:t>51</a:t>
            </a:fld>
            <a:endParaRPr lang="en-US"/>
          </a:p>
        </p:txBody>
      </p:sp>
      <p:sp>
        <p:nvSpPr>
          <p:cNvPr id="8" name="TextBox 7">
            <a:extLst>
              <a:ext uri="{FF2B5EF4-FFF2-40B4-BE49-F238E27FC236}">
                <a16:creationId xmlns:a16="http://schemas.microsoft.com/office/drawing/2014/main" id="{3D1CE5E2-F33B-4F6A-8EF8-FE65118EE3D9}"/>
              </a:ext>
            </a:extLst>
          </p:cNvPr>
          <p:cNvSpPr txBox="1"/>
          <p:nvPr/>
        </p:nvSpPr>
        <p:spPr>
          <a:xfrm>
            <a:off x="6096000" y="5741827"/>
            <a:ext cx="2143536" cy="230832"/>
          </a:xfrm>
          <a:prstGeom prst="rect">
            <a:avLst/>
          </a:prstGeom>
          <a:noFill/>
        </p:spPr>
        <p:txBody>
          <a:bodyPr wrap="none" rtlCol="0">
            <a:spAutoFit/>
          </a:bodyPr>
          <a:lstStyle/>
          <a:p>
            <a:r>
              <a:rPr lang="en-US" sz="900" dirty="0"/>
              <a:t>%</a:t>
            </a:r>
            <a:r>
              <a:rPr lang="en-US" sz="900" dirty="0" err="1"/>
              <a:t>IncMSE</a:t>
            </a:r>
            <a:r>
              <a:rPr lang="en-US" sz="900" dirty="0"/>
              <a:t> = percent increase in </a:t>
            </a:r>
            <a:r>
              <a:rPr lang="en-US" sz="900" dirty="0" err="1"/>
              <a:t>MSE</a:t>
            </a:r>
            <a:r>
              <a:rPr lang="en-US" sz="900" dirty="0"/>
              <a:t>.</a:t>
            </a:r>
          </a:p>
        </p:txBody>
      </p:sp>
    </p:spTree>
    <p:extLst>
      <p:ext uri="{BB962C8B-B14F-4D97-AF65-F5344CB8AC3E}">
        <p14:creationId xmlns:p14="http://schemas.microsoft.com/office/powerpoint/2010/main" val="2077667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noAutofit/>
          </a:bodyPr>
          <a:lstStyle/>
          <a:p>
            <a:r>
              <a:rPr lang="en-US" dirty="0"/>
              <a:t>FHWA FCFT Report: Identify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4762500" cy="4269167"/>
          </a:xfrm>
        </p:spPr>
        <p:txBody>
          <a:bodyPr/>
          <a:lstStyle/>
          <a:p>
            <a:pPr marL="0" indent="0">
              <a:buNone/>
            </a:pPr>
            <a:r>
              <a:rPr lang="en-US" dirty="0"/>
              <a:t>Determine the direction of the relationship between the outcome variable (e.g., crash frequency) and each predictor:</a:t>
            </a:r>
          </a:p>
          <a:p>
            <a:pPr marL="457200" lvl="1" indent="0">
              <a:buNone/>
            </a:pPr>
            <a:r>
              <a:rPr lang="en-US" dirty="0"/>
              <a:t>Plots of random forest predicted crash.</a:t>
            </a:r>
          </a:p>
          <a:p>
            <a:pPr marL="457200" lvl="1" indent="0">
              <a:buNone/>
            </a:pPr>
            <a:r>
              <a:rPr lang="en-US" dirty="0"/>
              <a:t>Example: Angle crashes versus mainline AADT.</a:t>
            </a:r>
          </a:p>
          <a:p>
            <a:endParaRPr lang="en-US" dirty="0"/>
          </a:p>
        </p:txBody>
      </p:sp>
      <p:pic>
        <p:nvPicPr>
          <p:cNvPr id="5" name="Picture 4" descr="Graph labeled, Angel Crash Predictions (California Rural 2 Lane Three Leg Stop-Controlled Intersections. The x-axis is labeled, Mainline AADT (veh/day), and the y-axis is labeled, Angle Crashes. The x-axis ranges from 0 to 35,000 in increments of 5,000, and the y-axis ranges from 0 to 3 in increments of 0.5. The majority of points fall between 0 Mainline AADT and 0.75 Angle Crashes and 20,000 AADT at 0.75 Angle Crashes. A dotted line is shown that represents the average of the points, which begins at 5,000 Mainline AADT at 0 angle crashes and ends at 34,000 at 0.4 angle crashes and has a slop of 1E-05x minus 0.0034.">
            <a:extLst>
              <a:ext uri="{FF2B5EF4-FFF2-40B4-BE49-F238E27FC236}">
                <a16:creationId xmlns:a16="http://schemas.microsoft.com/office/drawing/2014/main" id="{22BF8EC1-BB2F-4418-8A67-4C4163308D2F}"/>
              </a:ext>
            </a:extLst>
          </p:cNvPr>
          <p:cNvPicPr/>
          <p:nvPr/>
        </p:nvPicPr>
        <p:blipFill>
          <a:blip r:embed="rId2"/>
          <a:srcRect/>
          <a:stretch/>
        </p:blipFill>
        <p:spPr bwMode="auto">
          <a:xfrm>
            <a:off x="5768502" y="1506135"/>
            <a:ext cx="5797685" cy="4232404"/>
          </a:xfrm>
          <a:prstGeom prst="rect">
            <a:avLst/>
          </a:prstGeom>
          <a:noFill/>
        </p:spPr>
      </p:pic>
      <p:pic>
        <p:nvPicPr>
          <p:cNvPr id="6" name="Graphic 5" descr="Graphic icon of a triangle with text, Report, with an icon of a star.">
            <a:extLst>
              <a:ext uri="{FF2B5EF4-FFF2-40B4-BE49-F238E27FC236}">
                <a16:creationId xmlns:a16="http://schemas.microsoft.com/office/drawing/2014/main" id="{B1449955-D411-4A97-93AD-338201354E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7" name="Text Box 5">
            <a:extLst>
              <a:ext uri="{FF2B5EF4-FFF2-40B4-BE49-F238E27FC236}">
                <a16:creationId xmlns:a16="http://schemas.microsoft.com/office/drawing/2014/main" id="{8CEDF12B-36FF-4192-A965-3C03E611FC4C}"/>
              </a:ext>
            </a:extLst>
          </p:cNvPr>
          <p:cNvSpPr txBox="1">
            <a:spLocks noChangeArrowheads="1"/>
          </p:cNvSpPr>
          <p:nvPr/>
        </p:nvSpPr>
        <p:spPr bwMode="auto">
          <a:xfrm>
            <a:off x="10504831" y="5840759"/>
            <a:ext cx="982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r>
              <a:rPr lang="en-US" altLang="en-US" sz="800" i="1" baseline="30000" dirty="0">
                <a:latin typeface="Arial" panose="020B0604020202020204" pitchFamily="34" charset="0"/>
                <a:cs typeface="Arial" panose="020B0604020202020204" pitchFamily="34" charset="0"/>
              </a:rPr>
              <a:t>(1)</a:t>
            </a:r>
          </a:p>
        </p:txBody>
      </p:sp>
      <p:sp>
        <p:nvSpPr>
          <p:cNvPr id="4" name="Slide Number Placeholder 3">
            <a:extLst>
              <a:ext uri="{FF2B5EF4-FFF2-40B4-BE49-F238E27FC236}">
                <a16:creationId xmlns:a16="http://schemas.microsoft.com/office/drawing/2014/main" id="{B26F2923-A979-4181-8AA2-DE1CEF46D5F8}"/>
              </a:ext>
            </a:extLst>
          </p:cNvPr>
          <p:cNvSpPr>
            <a:spLocks noGrp="1"/>
          </p:cNvSpPr>
          <p:nvPr>
            <p:ph type="sldNum" sz="quarter" idx="4"/>
          </p:nvPr>
        </p:nvSpPr>
        <p:spPr/>
        <p:txBody>
          <a:bodyPr/>
          <a:lstStyle/>
          <a:p>
            <a:fld id="{29691912-3321-4F2D-A980-9CA5FE309265}" type="slidenum">
              <a:rPr lang="en-US" smtClean="0"/>
              <a:t>52</a:t>
            </a:fld>
            <a:endParaRPr lang="en-US"/>
          </a:p>
        </p:txBody>
      </p:sp>
    </p:spTree>
    <p:extLst>
      <p:ext uri="{BB962C8B-B14F-4D97-AF65-F5344CB8AC3E}">
        <p14:creationId xmlns:p14="http://schemas.microsoft.com/office/powerpoint/2010/main" val="1780812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561101" y="366155"/>
            <a:ext cx="10515600" cy="1020764"/>
          </a:xfrm>
        </p:spPr>
        <p:txBody>
          <a:bodyPr>
            <a:normAutofit fontScale="90000"/>
          </a:bodyPr>
          <a:lstStyle/>
          <a:p>
            <a:r>
              <a:rPr lang="en-US" dirty="0"/>
              <a:t>FHWA FCFT Report: Identify Risk Factors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703399" y="1236710"/>
            <a:ext cx="9804337" cy="542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rgbClr val="871A0F"/>
                </a:solidFill>
              </a:rPr>
              <a:t>Contributing Factors for Daytime, ROR Crashes That Resulted in Fatal, Incapacitating, or Non‐Incapacitating Injury (ROR-KAB-D) on Rural, Two-Lane Tangent Sections: Washington State</a:t>
            </a:r>
            <a:r>
              <a:rPr lang="en-US" sz="1800" b="1" baseline="30000" dirty="0">
                <a:solidFill>
                  <a:srgbClr val="871A0F"/>
                </a:solidFill>
                <a:latin typeface="Arial" panose="020B0604020202020204" pitchFamily="34" charset="0"/>
                <a:cs typeface="Arial" panose="020B0604020202020204" pitchFamily="34" charset="0"/>
              </a:rPr>
              <a:t>(1)</a:t>
            </a:r>
            <a:endParaRPr lang="en-US" sz="1800" b="1" dirty="0">
              <a:solidFill>
                <a:srgbClr val="871A0F"/>
              </a:solidFill>
            </a:endParaRPr>
          </a:p>
        </p:txBody>
      </p:sp>
      <p:sp>
        <p:nvSpPr>
          <p:cNvPr id="6" name="Rectangle 5">
            <a:extLst>
              <a:ext uri="{FF2B5EF4-FFF2-40B4-BE49-F238E27FC236}">
                <a16:creationId xmlns:a16="http://schemas.microsoft.com/office/drawing/2014/main" id="{E190CFE6-A33F-490A-B574-BC0AD82A1DE3}"/>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2FBE31E-3965-47B6-935C-EF06039789DD}"/>
              </a:ext>
            </a:extLst>
          </p:cNvPr>
          <p:cNvGrpSpPr/>
          <p:nvPr/>
        </p:nvGrpSpPr>
        <p:grpSpPr>
          <a:xfrm>
            <a:off x="10757983" y="126023"/>
            <a:ext cx="288757" cy="466648"/>
            <a:chOff x="10847672" y="394636"/>
            <a:chExt cx="288757" cy="466648"/>
          </a:xfrm>
        </p:grpSpPr>
        <p:sp>
          <p:nvSpPr>
            <p:cNvPr id="7" name="Isosceles Triangle 6">
              <a:extLst>
                <a:ext uri="{FF2B5EF4-FFF2-40B4-BE49-F238E27FC236}">
                  <a16:creationId xmlns:a16="http://schemas.microsoft.com/office/drawing/2014/main" id="{37EE7A6B-1857-489B-9DB5-28602A8B51AA}"/>
                </a:ext>
              </a:extLst>
            </p:cNvPr>
            <p:cNvSpPr/>
            <p:nvPr/>
          </p:nvSpPr>
          <p:spPr>
            <a:xfrm>
              <a:off x="10847672" y="394636"/>
              <a:ext cx="288757" cy="375385"/>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63946F-8EF8-4A1C-AAB5-F361BD2A2B66}"/>
                </a:ext>
              </a:extLst>
            </p:cNvPr>
            <p:cNvSpPr/>
            <p:nvPr/>
          </p:nvSpPr>
          <p:spPr>
            <a:xfrm>
              <a:off x="10956331" y="738188"/>
              <a:ext cx="71438" cy="12309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77C578C-5155-4D75-9D21-4D5AF47FD7FF}"/>
              </a:ext>
            </a:extLst>
          </p:cNvPr>
          <p:cNvGrpSpPr/>
          <p:nvPr/>
        </p:nvGrpSpPr>
        <p:grpSpPr>
          <a:xfrm>
            <a:off x="10938080" y="59474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572736" y="1315205"/>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graphicFrame>
        <p:nvGraphicFramePr>
          <p:cNvPr id="18" name="Table 17">
            <a:extLst>
              <a:ext uri="{FF2B5EF4-FFF2-40B4-BE49-F238E27FC236}">
                <a16:creationId xmlns:a16="http://schemas.microsoft.com/office/drawing/2014/main" id="{B7AE31BF-5405-4CF6-B53D-1A29AF93EE87}"/>
              </a:ext>
            </a:extLst>
          </p:cNvPr>
          <p:cNvGraphicFramePr>
            <a:graphicFrameLocks noGrp="1"/>
          </p:cNvGraphicFramePr>
          <p:nvPr>
            <p:extLst>
              <p:ext uri="{D42A27DB-BD31-4B8C-83A1-F6EECF244321}">
                <p14:modId xmlns:p14="http://schemas.microsoft.com/office/powerpoint/2010/main" val="1086741904"/>
              </p:ext>
            </p:extLst>
          </p:nvPr>
        </p:nvGraphicFramePr>
        <p:xfrm>
          <a:off x="270633" y="1876247"/>
          <a:ext cx="11158437" cy="4297169"/>
        </p:xfrm>
        <a:graphic>
          <a:graphicData uri="http://schemas.openxmlformats.org/drawingml/2006/table">
            <a:tbl>
              <a:tblPr firstRow="1" firstCol="1" bandRow="1">
                <a:tableStyleId>{69012ECD-51FC-41F1-AA8D-1B2483CD663E}</a:tableStyleId>
              </a:tblPr>
              <a:tblGrid>
                <a:gridCol w="8516838">
                  <a:extLst>
                    <a:ext uri="{9D8B030D-6E8A-4147-A177-3AD203B41FA5}">
                      <a16:colId xmlns:a16="http://schemas.microsoft.com/office/drawing/2014/main" val="1063487124"/>
                    </a:ext>
                  </a:extLst>
                </a:gridCol>
                <a:gridCol w="2641599">
                  <a:extLst>
                    <a:ext uri="{9D8B030D-6E8A-4147-A177-3AD203B41FA5}">
                      <a16:colId xmlns:a16="http://schemas.microsoft.com/office/drawing/2014/main" val="289074322"/>
                    </a:ext>
                  </a:extLst>
                </a:gridCol>
              </a:tblGrid>
              <a:tr h="573820">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 Grade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Truck Percentage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Shoulder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Annual Rainfall Total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20–44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People (Ages 16–24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Unemployed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418121">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Maximum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535659">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High School Diploma (But No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without High School Diploma</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pic>
        <p:nvPicPr>
          <p:cNvPr id="20" name="Graphic 19" descr="Graphic icon of a triangle with text, Report, with an icon of a star.">
            <a:extLst>
              <a:ext uri="{FF2B5EF4-FFF2-40B4-BE49-F238E27FC236}">
                <a16:creationId xmlns:a16="http://schemas.microsoft.com/office/drawing/2014/main" id="{E89A7700-8804-4217-8493-01646D1EAF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8335" y="-17405"/>
            <a:ext cx="1828800" cy="890124"/>
          </a:xfrm>
          <a:prstGeom prst="rect">
            <a:avLst/>
          </a:prstGeom>
        </p:spPr>
      </p:pic>
      <p:sp>
        <p:nvSpPr>
          <p:cNvPr id="4" name="Slide Number Placeholder 3">
            <a:extLst>
              <a:ext uri="{FF2B5EF4-FFF2-40B4-BE49-F238E27FC236}">
                <a16:creationId xmlns:a16="http://schemas.microsoft.com/office/drawing/2014/main" id="{9D43798B-E9C0-44EA-A61D-948F7027E809}"/>
              </a:ext>
            </a:extLst>
          </p:cNvPr>
          <p:cNvSpPr>
            <a:spLocks noGrp="1"/>
          </p:cNvSpPr>
          <p:nvPr>
            <p:ph type="sldNum" sz="quarter" idx="4"/>
          </p:nvPr>
        </p:nvSpPr>
        <p:spPr/>
        <p:txBody>
          <a:bodyPr/>
          <a:lstStyle/>
          <a:p>
            <a:fld id="{29691912-3321-4F2D-A980-9CA5FE309265}" type="slidenum">
              <a:rPr lang="en-US" smtClean="0"/>
              <a:t>53</a:t>
            </a:fld>
            <a:endParaRPr lang="en-US"/>
          </a:p>
        </p:txBody>
      </p:sp>
    </p:spTree>
    <p:extLst>
      <p:ext uri="{BB962C8B-B14F-4D97-AF65-F5344CB8AC3E}">
        <p14:creationId xmlns:p14="http://schemas.microsoft.com/office/powerpoint/2010/main" val="30399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296713" y="189660"/>
            <a:ext cx="10515600" cy="1020764"/>
          </a:xfrm>
        </p:spPr>
        <p:txBody>
          <a:bodyPr>
            <a:normAutofit fontScale="90000"/>
          </a:bodyPr>
          <a:lstStyle/>
          <a:p>
            <a:r>
              <a:rPr lang="en-US" dirty="0"/>
              <a:t>FHWA FCFT Report: Identify Risk Factors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559022" y="1031626"/>
            <a:ext cx="9529523" cy="56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rPr>
              <a:t>Contributing Factors for Nighttime, Head-on Crashes That Resulted in Fatal, Incapacitating, or Non‐Incapacitating Injury (HEO-KAB-N) on Rural, Two-Lane Horizontal Curves: Washington State</a:t>
            </a:r>
            <a:r>
              <a:rPr lang="en-US" sz="1800" b="1" baseline="30000" dirty="0">
                <a:solidFill>
                  <a:srgbClr val="871A0F"/>
                </a:solidFill>
                <a:latin typeface="Arial" panose="020B0604020202020204" pitchFamily="34" charset="0"/>
                <a:cs typeface="Arial" panose="020B0604020202020204" pitchFamily="34" charset="0"/>
              </a:rPr>
              <a:t>(1)</a:t>
            </a:r>
            <a:endParaRPr lang="en-US" sz="1800" b="1" dirty="0">
              <a:solidFill>
                <a:schemeClr val="accent3"/>
              </a:solidFill>
            </a:endParaRPr>
          </a:p>
        </p:txBody>
      </p:sp>
      <p:sp>
        <p:nvSpPr>
          <p:cNvPr id="6" name="Rectangle 5">
            <a:extLst>
              <a:ext uri="{FF2B5EF4-FFF2-40B4-BE49-F238E27FC236}">
                <a16:creationId xmlns:a16="http://schemas.microsoft.com/office/drawing/2014/main" id="{E190CFE6-A33F-490A-B574-BC0AD82A1DE3}"/>
              </a:ext>
            </a:extLst>
          </p:cNvPr>
          <p:cNvSpPr/>
          <p:nvPr/>
        </p:nvSpPr>
        <p:spPr>
          <a:xfrm>
            <a:off x="11465494" y="0"/>
            <a:ext cx="741145" cy="609151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2FBE31E-3965-47B6-935C-EF06039789DD}"/>
              </a:ext>
            </a:extLst>
          </p:cNvPr>
          <p:cNvGrpSpPr/>
          <p:nvPr/>
        </p:nvGrpSpPr>
        <p:grpSpPr>
          <a:xfrm>
            <a:off x="10757983" y="126023"/>
            <a:ext cx="288757" cy="466648"/>
            <a:chOff x="10847672" y="394636"/>
            <a:chExt cx="288757" cy="466648"/>
          </a:xfrm>
        </p:grpSpPr>
        <p:sp>
          <p:nvSpPr>
            <p:cNvPr id="7" name="Isosceles Triangle 6">
              <a:extLst>
                <a:ext uri="{FF2B5EF4-FFF2-40B4-BE49-F238E27FC236}">
                  <a16:creationId xmlns:a16="http://schemas.microsoft.com/office/drawing/2014/main" id="{37EE7A6B-1857-489B-9DB5-28602A8B51AA}"/>
                </a:ext>
              </a:extLst>
            </p:cNvPr>
            <p:cNvSpPr/>
            <p:nvPr/>
          </p:nvSpPr>
          <p:spPr>
            <a:xfrm>
              <a:off x="10847672" y="394636"/>
              <a:ext cx="288757" cy="375385"/>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63946F-8EF8-4A1C-AAB5-F361BD2A2B66}"/>
                </a:ext>
              </a:extLst>
            </p:cNvPr>
            <p:cNvSpPr/>
            <p:nvPr/>
          </p:nvSpPr>
          <p:spPr>
            <a:xfrm>
              <a:off x="10956331" y="738188"/>
              <a:ext cx="71438" cy="12309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77C578C-5155-4D75-9D21-4D5AF47FD7FF}"/>
              </a:ext>
            </a:extLst>
          </p:cNvPr>
          <p:cNvGrpSpPr/>
          <p:nvPr/>
        </p:nvGrpSpPr>
        <p:grpSpPr>
          <a:xfrm>
            <a:off x="10938080" y="59474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572736" y="1315205"/>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pic>
        <p:nvPicPr>
          <p:cNvPr id="20" name="Graphic 19" descr="Graphic icon of a triangle with text, Report, with an icon of a star.">
            <a:extLst>
              <a:ext uri="{FF2B5EF4-FFF2-40B4-BE49-F238E27FC236}">
                <a16:creationId xmlns:a16="http://schemas.microsoft.com/office/drawing/2014/main" id="{4E1F18EC-B245-4D96-8E3B-AC1CC7070E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6694" y="-22093"/>
            <a:ext cx="1828800" cy="890124"/>
          </a:xfrm>
          <a:prstGeom prst="rect">
            <a:avLst/>
          </a:prstGeom>
        </p:spPr>
      </p:pic>
      <p:graphicFrame>
        <p:nvGraphicFramePr>
          <p:cNvPr id="18" name="Table 17">
            <a:extLst>
              <a:ext uri="{FF2B5EF4-FFF2-40B4-BE49-F238E27FC236}">
                <a16:creationId xmlns:a16="http://schemas.microsoft.com/office/drawing/2014/main" id="{9E8323F4-4E67-4919-A901-52DCDC2AB6B7}"/>
              </a:ext>
            </a:extLst>
          </p:cNvPr>
          <p:cNvGraphicFramePr>
            <a:graphicFrameLocks noGrp="1"/>
          </p:cNvGraphicFramePr>
          <p:nvPr>
            <p:extLst>
              <p:ext uri="{D42A27DB-BD31-4B8C-83A1-F6EECF244321}">
                <p14:modId xmlns:p14="http://schemas.microsoft.com/office/powerpoint/2010/main" val="1415104964"/>
              </p:ext>
            </p:extLst>
          </p:nvPr>
        </p:nvGraphicFramePr>
        <p:xfrm>
          <a:off x="188029" y="1762379"/>
          <a:ext cx="11277465" cy="4301205"/>
        </p:xfrm>
        <a:graphic>
          <a:graphicData uri="http://schemas.openxmlformats.org/drawingml/2006/table">
            <a:tbl>
              <a:tblPr firstRow="1" firstCol="1" bandRow="1">
                <a:tableStyleId>{69012ECD-51FC-41F1-AA8D-1B2483CD663E}</a:tableStyleId>
              </a:tblPr>
              <a:tblGrid>
                <a:gridCol w="8607688">
                  <a:extLst>
                    <a:ext uri="{9D8B030D-6E8A-4147-A177-3AD203B41FA5}">
                      <a16:colId xmlns:a16="http://schemas.microsoft.com/office/drawing/2014/main" val="1063487124"/>
                    </a:ext>
                  </a:extLst>
                </a:gridCol>
                <a:gridCol w="2669777">
                  <a:extLst>
                    <a:ext uri="{9D8B030D-6E8A-4147-A177-3AD203B41FA5}">
                      <a16:colId xmlns:a16="http://schemas.microsoft.com/office/drawing/2014/main" val="289074322"/>
                    </a:ext>
                  </a:extLst>
                </a:gridCol>
              </a:tblGrid>
              <a:tr h="586338">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15–19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Truck Percentage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High School Diploma (But No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Shoulder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People (Ages 16–24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Working Part 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One Vehicle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&gt; $100,000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Maximum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65–74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4" name="Slide Number Placeholder 3">
            <a:extLst>
              <a:ext uri="{FF2B5EF4-FFF2-40B4-BE49-F238E27FC236}">
                <a16:creationId xmlns:a16="http://schemas.microsoft.com/office/drawing/2014/main" id="{8FAC2352-C5D8-478D-9B8A-7B2A97E14A4B}"/>
              </a:ext>
            </a:extLst>
          </p:cNvPr>
          <p:cNvSpPr>
            <a:spLocks noGrp="1"/>
          </p:cNvSpPr>
          <p:nvPr>
            <p:ph type="sldNum" sz="quarter" idx="4"/>
          </p:nvPr>
        </p:nvSpPr>
        <p:spPr/>
        <p:txBody>
          <a:bodyPr/>
          <a:lstStyle/>
          <a:p>
            <a:fld id="{29691912-3321-4F2D-A980-9CA5FE309265}" type="slidenum">
              <a:rPr lang="en-US" smtClean="0"/>
              <a:t>54</a:t>
            </a:fld>
            <a:endParaRPr lang="en-US"/>
          </a:p>
        </p:txBody>
      </p:sp>
    </p:spTree>
    <p:extLst>
      <p:ext uri="{BB962C8B-B14F-4D97-AF65-F5344CB8AC3E}">
        <p14:creationId xmlns:p14="http://schemas.microsoft.com/office/powerpoint/2010/main" val="1507615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432276" y="455230"/>
            <a:ext cx="10515600" cy="1020764"/>
          </a:xfrm>
        </p:spPr>
        <p:txBody>
          <a:bodyPr>
            <a:normAutofit fontScale="90000"/>
          </a:bodyPr>
          <a:lstStyle/>
          <a:p>
            <a:r>
              <a:rPr lang="en-US" dirty="0"/>
              <a:t>FHWA FCFT Report: Identify Risk Factors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426341" y="1271592"/>
            <a:ext cx="10290773" cy="51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rPr>
              <a:t>Contributing Factors for Daytime, Angle Crashes That Resulted in Fatal, Incapacitating, or Non‐Incapacitating Injury (ANG-KAB-D) on Rural, Two-Lane Horizontal Curves and Tangent Sections: Ohio</a:t>
            </a:r>
            <a:r>
              <a:rPr lang="en-US" sz="1800" b="1" baseline="30000" dirty="0">
                <a:solidFill>
                  <a:srgbClr val="871A0F"/>
                </a:solidFill>
                <a:latin typeface="Arial" panose="020B0604020202020204" pitchFamily="34" charset="0"/>
                <a:cs typeface="Arial" panose="020B0604020202020204" pitchFamily="34" charset="0"/>
              </a:rPr>
              <a:t>(1)</a:t>
            </a:r>
            <a:endParaRPr lang="en-US" sz="1800" b="1" dirty="0">
              <a:solidFill>
                <a:schemeClr val="accent3"/>
              </a:solidFill>
            </a:endParaRPr>
          </a:p>
        </p:txBody>
      </p:sp>
      <p:sp>
        <p:nvSpPr>
          <p:cNvPr id="6" name="Rectangle 5">
            <a:extLst>
              <a:ext uri="{FF2B5EF4-FFF2-40B4-BE49-F238E27FC236}">
                <a16:creationId xmlns:a16="http://schemas.microsoft.com/office/drawing/2014/main" id="{E190CFE6-A33F-490A-B574-BC0AD82A1DE3}"/>
              </a:ext>
            </a:extLst>
          </p:cNvPr>
          <p:cNvSpPr/>
          <p:nvPr/>
        </p:nvSpPr>
        <p:spPr>
          <a:xfrm>
            <a:off x="11465494" y="0"/>
            <a:ext cx="741145" cy="60947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2FBE31E-3965-47B6-935C-EF06039789DD}"/>
              </a:ext>
            </a:extLst>
          </p:cNvPr>
          <p:cNvGrpSpPr/>
          <p:nvPr/>
        </p:nvGrpSpPr>
        <p:grpSpPr>
          <a:xfrm>
            <a:off x="10757983" y="126023"/>
            <a:ext cx="288757" cy="466648"/>
            <a:chOff x="10847672" y="394636"/>
            <a:chExt cx="288757" cy="466648"/>
          </a:xfrm>
        </p:grpSpPr>
        <p:sp>
          <p:nvSpPr>
            <p:cNvPr id="7" name="Isosceles Triangle 6">
              <a:extLst>
                <a:ext uri="{FF2B5EF4-FFF2-40B4-BE49-F238E27FC236}">
                  <a16:creationId xmlns:a16="http://schemas.microsoft.com/office/drawing/2014/main" id="{37EE7A6B-1857-489B-9DB5-28602A8B51AA}"/>
                </a:ext>
              </a:extLst>
            </p:cNvPr>
            <p:cNvSpPr/>
            <p:nvPr/>
          </p:nvSpPr>
          <p:spPr>
            <a:xfrm>
              <a:off x="10847672" y="394636"/>
              <a:ext cx="288757" cy="375385"/>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63946F-8EF8-4A1C-AAB5-F361BD2A2B66}"/>
                </a:ext>
              </a:extLst>
            </p:cNvPr>
            <p:cNvSpPr/>
            <p:nvPr/>
          </p:nvSpPr>
          <p:spPr>
            <a:xfrm>
              <a:off x="10956331" y="738188"/>
              <a:ext cx="71438" cy="12309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77C578C-5155-4D75-9D21-4D5AF47FD7FF}"/>
              </a:ext>
            </a:extLst>
          </p:cNvPr>
          <p:cNvGrpSpPr/>
          <p:nvPr/>
        </p:nvGrpSpPr>
        <p:grpSpPr>
          <a:xfrm>
            <a:off x="10938080" y="59474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687165" y="1314156"/>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pic>
        <p:nvPicPr>
          <p:cNvPr id="20" name="Graphic 19" descr="Graphic icon of a triangle with text, Report, with an icon of a star.">
            <a:extLst>
              <a:ext uri="{FF2B5EF4-FFF2-40B4-BE49-F238E27FC236}">
                <a16:creationId xmlns:a16="http://schemas.microsoft.com/office/drawing/2014/main" id="{2B35F0B2-D18E-4707-87B0-592BF3E6D9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6694" y="0"/>
            <a:ext cx="1828800" cy="890124"/>
          </a:xfrm>
          <a:prstGeom prst="rect">
            <a:avLst/>
          </a:prstGeom>
        </p:spPr>
      </p:pic>
      <p:graphicFrame>
        <p:nvGraphicFramePr>
          <p:cNvPr id="19" name="Table 18">
            <a:extLst>
              <a:ext uri="{FF2B5EF4-FFF2-40B4-BE49-F238E27FC236}">
                <a16:creationId xmlns:a16="http://schemas.microsoft.com/office/drawing/2014/main" id="{E641B156-27EE-4055-A656-4F4AA5A6A2FC}"/>
              </a:ext>
            </a:extLst>
          </p:cNvPr>
          <p:cNvGraphicFramePr>
            <a:graphicFrameLocks noGrp="1"/>
          </p:cNvGraphicFramePr>
          <p:nvPr>
            <p:extLst>
              <p:ext uri="{D42A27DB-BD31-4B8C-83A1-F6EECF244321}">
                <p14:modId xmlns:p14="http://schemas.microsoft.com/office/powerpoint/2010/main" val="2648955388"/>
              </p:ext>
            </p:extLst>
          </p:nvPr>
        </p:nvGraphicFramePr>
        <p:xfrm>
          <a:off x="250091" y="1876247"/>
          <a:ext cx="11158437" cy="4310080"/>
        </p:xfrm>
        <a:graphic>
          <a:graphicData uri="http://schemas.openxmlformats.org/drawingml/2006/table">
            <a:tbl>
              <a:tblPr firstRow="1" firstCol="1" bandRow="1">
                <a:tableStyleId>{69012ECD-51FC-41F1-AA8D-1B2483CD663E}</a:tableStyleId>
              </a:tblPr>
              <a:tblGrid>
                <a:gridCol w="8516838">
                  <a:extLst>
                    <a:ext uri="{9D8B030D-6E8A-4147-A177-3AD203B41FA5}">
                      <a16:colId xmlns:a16="http://schemas.microsoft.com/office/drawing/2014/main" val="1063487124"/>
                    </a:ext>
                  </a:extLst>
                </a:gridCol>
                <a:gridCol w="2641599">
                  <a:extLst>
                    <a:ext uri="{9D8B030D-6E8A-4147-A177-3AD203B41FA5}">
                      <a16:colId xmlns:a16="http://schemas.microsoft.com/office/drawing/2014/main" val="289074322"/>
                    </a:ext>
                  </a:extLst>
                </a:gridCol>
              </a:tblGrid>
              <a:tr h="587725">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 Grade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&gt; $100,000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without High School Diploma</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45–64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Surface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High School Diploma (But No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20–44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75+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4" name="Slide Number Placeholder 3">
            <a:extLst>
              <a:ext uri="{FF2B5EF4-FFF2-40B4-BE49-F238E27FC236}">
                <a16:creationId xmlns:a16="http://schemas.microsoft.com/office/drawing/2014/main" id="{0F22D0FE-B63E-4C74-8F6E-ED3384F7FFC2}"/>
              </a:ext>
            </a:extLst>
          </p:cNvPr>
          <p:cNvSpPr>
            <a:spLocks noGrp="1"/>
          </p:cNvSpPr>
          <p:nvPr>
            <p:ph type="sldNum" sz="quarter" idx="4"/>
          </p:nvPr>
        </p:nvSpPr>
        <p:spPr/>
        <p:txBody>
          <a:bodyPr/>
          <a:lstStyle/>
          <a:p>
            <a:fld id="{29691912-3321-4F2D-A980-9CA5FE309265}" type="slidenum">
              <a:rPr lang="en-US" smtClean="0"/>
              <a:t>55</a:t>
            </a:fld>
            <a:endParaRPr lang="en-US"/>
          </a:p>
        </p:txBody>
      </p:sp>
    </p:spTree>
    <p:extLst>
      <p:ext uri="{BB962C8B-B14F-4D97-AF65-F5344CB8AC3E}">
        <p14:creationId xmlns:p14="http://schemas.microsoft.com/office/powerpoint/2010/main" val="1794034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4B2FE-8A36-4C10-BE9D-667A58C22BEC}"/>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8E4E7-89D0-4872-A9AC-EB5199877761}"/>
              </a:ext>
            </a:extLst>
          </p:cNvPr>
          <p:cNvSpPr/>
          <p:nvPr/>
        </p:nvSpPr>
        <p:spPr>
          <a:xfrm rot="16200000">
            <a:off x="10815839" y="-110747"/>
            <a:ext cx="741145" cy="2011179"/>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531196" y="408211"/>
            <a:ext cx="10515600" cy="1020764"/>
          </a:xfrm>
        </p:spPr>
        <p:txBody>
          <a:bodyPr>
            <a:normAutofit fontScale="90000"/>
          </a:bodyPr>
          <a:lstStyle/>
          <a:p>
            <a:r>
              <a:rPr lang="en-US" dirty="0"/>
              <a:t>FHWA FCFT Report: Identify Risk Factors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555637" y="1264019"/>
            <a:ext cx="10282373" cy="501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700" b="1" dirty="0">
                <a:solidFill>
                  <a:schemeClr val="accent3"/>
                </a:solidFill>
              </a:rPr>
              <a:t>Contributing Factors for Daytime, Angle Crashes That Resulted in Fatal, Incapacitating, or Non-Incapacitating Injury (ANG-KAB-D) at Four-Leg Signalized Intersections on Urban, Multilane Divided Roads: California</a:t>
            </a:r>
            <a:r>
              <a:rPr lang="en-US" sz="1800" b="1" baseline="30000" dirty="0">
                <a:solidFill>
                  <a:srgbClr val="871A0F"/>
                </a:solidFill>
                <a:latin typeface="Arial" panose="020B0604020202020204" pitchFamily="34" charset="0"/>
                <a:cs typeface="Arial" panose="020B0604020202020204" pitchFamily="34" charset="0"/>
              </a:rPr>
              <a:t>(1)</a:t>
            </a:r>
            <a:endParaRPr lang="en-US" sz="1700" b="1" dirty="0">
              <a:solidFill>
                <a:schemeClr val="accent3"/>
              </a:solidFill>
            </a:endParaRPr>
          </a:p>
        </p:txBody>
      </p:sp>
      <p:pic>
        <p:nvPicPr>
          <p:cNvPr id="14" name="Graphic 13">
            <a:extLst>
              <a:ext uri="{FF2B5EF4-FFF2-40B4-BE49-F238E27FC236}">
                <a16:creationId xmlns:a16="http://schemas.microsoft.com/office/drawing/2014/main" id="{76AD03B8-AB91-45CB-B6FD-E23651796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954975"/>
            <a:ext cx="352312" cy="223583"/>
          </a:xfrm>
          <a:prstGeom prst="rect">
            <a:avLst/>
          </a:prstGeom>
        </p:spPr>
      </p:pic>
      <p:pic>
        <p:nvPicPr>
          <p:cNvPr id="15" name="Graphic 14">
            <a:extLst>
              <a:ext uri="{FF2B5EF4-FFF2-40B4-BE49-F238E27FC236}">
                <a16:creationId xmlns:a16="http://schemas.microsoft.com/office/drawing/2014/main" id="{15C52ADA-1F61-41F2-9FAF-B4F5F1081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6" name="Graphic 15">
            <a:extLst>
              <a:ext uri="{FF2B5EF4-FFF2-40B4-BE49-F238E27FC236}">
                <a16:creationId xmlns:a16="http://schemas.microsoft.com/office/drawing/2014/main" id="{7D6954D0-12B6-491D-9676-16F6980355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pic>
        <p:nvPicPr>
          <p:cNvPr id="17" name="Graphic 16" descr="Graphic icon of a triangle with text, Report, with an icon of a star.">
            <a:extLst>
              <a:ext uri="{FF2B5EF4-FFF2-40B4-BE49-F238E27FC236}">
                <a16:creationId xmlns:a16="http://schemas.microsoft.com/office/drawing/2014/main" id="{71FF157B-28A0-42B0-94BF-A7ABE195E1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2788" y="-7913"/>
            <a:ext cx="1828800" cy="890124"/>
          </a:xfrm>
          <a:prstGeom prst="rect">
            <a:avLst/>
          </a:prstGeom>
        </p:spPr>
      </p:pic>
      <p:graphicFrame>
        <p:nvGraphicFramePr>
          <p:cNvPr id="13" name="Table 12">
            <a:extLst>
              <a:ext uri="{FF2B5EF4-FFF2-40B4-BE49-F238E27FC236}">
                <a16:creationId xmlns:a16="http://schemas.microsoft.com/office/drawing/2014/main" id="{FF104BBF-AEBA-480F-94C4-C02E42539918}"/>
              </a:ext>
            </a:extLst>
          </p:cNvPr>
          <p:cNvGraphicFramePr>
            <a:graphicFrameLocks noGrp="1"/>
          </p:cNvGraphicFramePr>
          <p:nvPr>
            <p:extLst>
              <p:ext uri="{D42A27DB-BD31-4B8C-83A1-F6EECF244321}">
                <p14:modId xmlns:p14="http://schemas.microsoft.com/office/powerpoint/2010/main" val="3912226753"/>
              </p:ext>
            </p:extLst>
          </p:nvPr>
        </p:nvGraphicFramePr>
        <p:xfrm>
          <a:off x="307057" y="1894948"/>
          <a:ext cx="11158437" cy="4170549"/>
        </p:xfrm>
        <a:graphic>
          <a:graphicData uri="http://schemas.openxmlformats.org/drawingml/2006/table">
            <a:tbl>
              <a:tblPr firstRow="1" firstCol="1" bandRow="1">
                <a:tableStyleId>{69012ECD-51FC-41F1-AA8D-1B2483CD663E}</a:tableStyleId>
              </a:tblPr>
              <a:tblGrid>
                <a:gridCol w="8516838">
                  <a:extLst>
                    <a:ext uri="{9D8B030D-6E8A-4147-A177-3AD203B41FA5}">
                      <a16:colId xmlns:a16="http://schemas.microsoft.com/office/drawing/2014/main" val="1063487124"/>
                    </a:ext>
                  </a:extLst>
                </a:gridCol>
                <a:gridCol w="2641599">
                  <a:extLst>
                    <a:ext uri="{9D8B030D-6E8A-4147-A177-3AD203B41FA5}">
                      <a16:colId xmlns:a16="http://schemas.microsoft.com/office/drawing/2014/main" val="289074322"/>
                    </a:ext>
                  </a:extLst>
                </a:gridCol>
              </a:tblGrid>
              <a:tr h="624579">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Annual Rainfall Total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a:effectLst/>
                          <a:latin typeface="Arial" panose="020B0604020202020204" pitchFamily="34" charset="0"/>
                          <a:cs typeface="Arial" panose="020B0604020202020204" pitchFamily="34" charset="0"/>
                        </a:rPr>
                        <a:t>Decreases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&lt; $50,000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Winter Minimum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a:effectLst/>
                          <a:latin typeface="Arial" panose="020B0604020202020204" pitchFamily="34" charset="0"/>
                          <a:cs typeface="Arial" panose="020B0604020202020204" pitchFamily="34" charset="0"/>
                        </a:rPr>
                        <a:t>Decreases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Minimum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Number of Days with Minimum Temperature ≤ 32</a:t>
                      </a:r>
                      <a:r>
                        <a:rPr lang="en-US" sz="1800" b="0" strike="noStrike" dirty="0">
                          <a:solidFill>
                            <a:schemeClr val="tx1"/>
                          </a:solidFill>
                          <a:effectLst/>
                          <a:latin typeface="Arial" panose="020B0604020202020204" pitchFamily="34" charset="0"/>
                          <a:cs typeface="Arial" panose="020B0604020202020204" pitchFamily="34" charset="0"/>
                        </a:rPr>
                        <a:t>℉</a:t>
                      </a:r>
                      <a:endParaRPr lang="en-US" sz="1800" b="0" strike="sngStrike"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Design Speed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Lane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75+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Mainline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Median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6" name="Slide Number Placeholder 5">
            <a:extLst>
              <a:ext uri="{FF2B5EF4-FFF2-40B4-BE49-F238E27FC236}">
                <a16:creationId xmlns:a16="http://schemas.microsoft.com/office/drawing/2014/main" id="{86C987F6-2981-4921-89E8-FA4D6E365EE5}"/>
              </a:ext>
            </a:extLst>
          </p:cNvPr>
          <p:cNvSpPr>
            <a:spLocks noGrp="1"/>
          </p:cNvSpPr>
          <p:nvPr>
            <p:ph type="sldNum" sz="quarter" idx="4"/>
          </p:nvPr>
        </p:nvSpPr>
        <p:spPr/>
        <p:txBody>
          <a:bodyPr/>
          <a:lstStyle/>
          <a:p>
            <a:fld id="{29691912-3321-4F2D-A980-9CA5FE309265}" type="slidenum">
              <a:rPr lang="en-US" smtClean="0"/>
              <a:t>56</a:t>
            </a:fld>
            <a:endParaRPr lang="en-US"/>
          </a:p>
        </p:txBody>
      </p:sp>
    </p:spTree>
    <p:extLst>
      <p:ext uri="{BB962C8B-B14F-4D97-AF65-F5344CB8AC3E}">
        <p14:creationId xmlns:p14="http://schemas.microsoft.com/office/powerpoint/2010/main" val="2616433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4B2FE-8A36-4C10-BE9D-667A58C22BEC}"/>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8E4E7-89D0-4872-A9AC-EB5199877761}"/>
              </a:ext>
            </a:extLst>
          </p:cNvPr>
          <p:cNvSpPr/>
          <p:nvPr/>
        </p:nvSpPr>
        <p:spPr>
          <a:xfrm rot="16200000">
            <a:off x="10815839" y="-110747"/>
            <a:ext cx="741145" cy="2011179"/>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498566" y="343931"/>
            <a:ext cx="10515600" cy="1020764"/>
          </a:xfrm>
        </p:spPr>
        <p:txBody>
          <a:bodyPr>
            <a:normAutofit fontScale="90000"/>
          </a:bodyPr>
          <a:lstStyle/>
          <a:p>
            <a:r>
              <a:rPr lang="en-US" dirty="0"/>
              <a:t>FHWA FCFT Report: Identify Risk Factors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476655" y="1463975"/>
            <a:ext cx="10817158" cy="501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rPr>
              <a:t>Contributing Factors for Daytime, Angle Crashes That Resulted in Fatal, Incapacitating, or Non-Incapacitating Injury (ANG-KAB-D) at Four-Leg Stop Controlled Intersections on Rural, Multilane Divided Roads: Ohio</a:t>
            </a:r>
            <a:r>
              <a:rPr lang="en-US" sz="1800" b="1" baseline="30000" dirty="0">
                <a:solidFill>
                  <a:srgbClr val="871A0F"/>
                </a:solidFill>
                <a:latin typeface="Arial" panose="020B0604020202020204" pitchFamily="34" charset="0"/>
                <a:cs typeface="Arial" panose="020B0604020202020204" pitchFamily="34" charset="0"/>
              </a:rPr>
              <a:t>(1)</a:t>
            </a:r>
            <a:endParaRPr lang="en-US" sz="1800" b="1" dirty="0">
              <a:solidFill>
                <a:schemeClr val="accent3"/>
              </a:solidFill>
            </a:endParaRPr>
          </a:p>
        </p:txBody>
      </p:sp>
      <p:pic>
        <p:nvPicPr>
          <p:cNvPr id="14" name="Graphic 13">
            <a:extLst>
              <a:ext uri="{FF2B5EF4-FFF2-40B4-BE49-F238E27FC236}">
                <a16:creationId xmlns:a16="http://schemas.microsoft.com/office/drawing/2014/main" id="{76AD03B8-AB91-45CB-B6FD-E23651796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954975"/>
            <a:ext cx="352312" cy="223583"/>
          </a:xfrm>
          <a:prstGeom prst="rect">
            <a:avLst/>
          </a:prstGeom>
        </p:spPr>
      </p:pic>
      <p:pic>
        <p:nvPicPr>
          <p:cNvPr id="15" name="Graphic 14">
            <a:extLst>
              <a:ext uri="{FF2B5EF4-FFF2-40B4-BE49-F238E27FC236}">
                <a16:creationId xmlns:a16="http://schemas.microsoft.com/office/drawing/2014/main" id="{15C52ADA-1F61-41F2-9FAF-B4F5F1081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6" name="Graphic 15">
            <a:extLst>
              <a:ext uri="{FF2B5EF4-FFF2-40B4-BE49-F238E27FC236}">
                <a16:creationId xmlns:a16="http://schemas.microsoft.com/office/drawing/2014/main" id="{7D6954D0-12B6-491D-9676-16F6980355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pic>
        <p:nvPicPr>
          <p:cNvPr id="17" name="Graphic 16" descr="Graphic icon of a triangle with text, Report, with an icon of a star.">
            <a:extLst>
              <a:ext uri="{FF2B5EF4-FFF2-40B4-BE49-F238E27FC236}">
                <a16:creationId xmlns:a16="http://schemas.microsoft.com/office/drawing/2014/main" id="{ED52EB9D-33A9-492E-8639-F4B4E5984D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6694" y="0"/>
            <a:ext cx="1828800" cy="890124"/>
          </a:xfrm>
          <a:prstGeom prst="rect">
            <a:avLst/>
          </a:prstGeom>
        </p:spPr>
      </p:pic>
      <p:graphicFrame>
        <p:nvGraphicFramePr>
          <p:cNvPr id="18" name="Table 17">
            <a:extLst>
              <a:ext uri="{FF2B5EF4-FFF2-40B4-BE49-F238E27FC236}">
                <a16:creationId xmlns:a16="http://schemas.microsoft.com/office/drawing/2014/main" id="{C06A123F-F24E-4E23-A441-10D02ED5380B}"/>
              </a:ext>
            </a:extLst>
          </p:cNvPr>
          <p:cNvGraphicFramePr>
            <a:graphicFrameLocks noGrp="1"/>
          </p:cNvGraphicFramePr>
          <p:nvPr>
            <p:extLst>
              <p:ext uri="{D42A27DB-BD31-4B8C-83A1-F6EECF244321}">
                <p14:modId xmlns:p14="http://schemas.microsoft.com/office/powerpoint/2010/main" val="3334350752"/>
              </p:ext>
            </p:extLst>
          </p:nvPr>
        </p:nvGraphicFramePr>
        <p:xfrm>
          <a:off x="316582" y="2059466"/>
          <a:ext cx="11158437" cy="4069774"/>
        </p:xfrm>
        <a:graphic>
          <a:graphicData uri="http://schemas.openxmlformats.org/drawingml/2006/table">
            <a:tbl>
              <a:tblPr firstRow="1" firstCol="1" bandRow="1">
                <a:tableStyleId>{69012ECD-51FC-41F1-AA8D-1B2483CD663E}</a:tableStyleId>
              </a:tblPr>
              <a:tblGrid>
                <a:gridCol w="8516838">
                  <a:extLst>
                    <a:ext uri="{9D8B030D-6E8A-4147-A177-3AD203B41FA5}">
                      <a16:colId xmlns:a16="http://schemas.microsoft.com/office/drawing/2014/main" val="1063487124"/>
                    </a:ext>
                  </a:extLst>
                </a:gridCol>
                <a:gridCol w="2641599">
                  <a:extLst>
                    <a:ext uri="{9D8B030D-6E8A-4147-A177-3AD203B41FA5}">
                      <a16:colId xmlns:a16="http://schemas.microsoft.com/office/drawing/2014/main" val="289074322"/>
                    </a:ext>
                  </a:extLst>
                </a:gridCol>
              </a:tblGrid>
              <a:tr h="602954">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Speed Limit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Mainline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Cross Street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Annual Snowfall Total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Maximum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between $50,000 and $100,000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Annual Rainfall Total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&gt; $100,000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People (Ages 16–24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Unemployed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strike="noStrike"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6" name="Slide Number Placeholder 5">
            <a:extLst>
              <a:ext uri="{FF2B5EF4-FFF2-40B4-BE49-F238E27FC236}">
                <a16:creationId xmlns:a16="http://schemas.microsoft.com/office/drawing/2014/main" id="{A47B78FC-905A-4599-9868-E59C764509C8}"/>
              </a:ext>
            </a:extLst>
          </p:cNvPr>
          <p:cNvSpPr>
            <a:spLocks noGrp="1"/>
          </p:cNvSpPr>
          <p:nvPr>
            <p:ph type="sldNum" sz="quarter" idx="4"/>
          </p:nvPr>
        </p:nvSpPr>
        <p:spPr/>
        <p:txBody>
          <a:bodyPr/>
          <a:lstStyle/>
          <a:p>
            <a:fld id="{29691912-3321-4F2D-A980-9CA5FE309265}" type="slidenum">
              <a:rPr lang="en-US" smtClean="0"/>
              <a:t>57</a:t>
            </a:fld>
            <a:endParaRPr lang="en-US"/>
          </a:p>
        </p:txBody>
      </p:sp>
    </p:spTree>
    <p:extLst>
      <p:ext uri="{BB962C8B-B14F-4D97-AF65-F5344CB8AC3E}">
        <p14:creationId xmlns:p14="http://schemas.microsoft.com/office/powerpoint/2010/main" val="2271063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Questions</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7.">
            <a:extLst>
              <a:ext uri="{FF2B5EF4-FFF2-40B4-BE49-F238E27FC236}">
                <a16:creationId xmlns:a16="http://schemas.microsoft.com/office/drawing/2014/main" id="{6E41A389-893E-41EB-9388-0B9AD9FA3FDF}"/>
              </a:ext>
            </a:extLst>
          </p:cNvPr>
          <p:cNvSpPr txBox="1">
            <a:spLocks/>
          </p:cNvSpPr>
          <p:nvPr/>
        </p:nvSpPr>
        <p:spPr>
          <a:xfrm>
            <a:off x="7491737" y="279843"/>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Q7</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8623" y="220738"/>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7205795" y="1349645"/>
            <a:ext cx="4641088" cy="4432287"/>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000" cap="none" dirty="0">
                <a:solidFill>
                  <a:schemeClr val="accent2"/>
                </a:solidFill>
                <a:latin typeface="Arial" panose="020B0604020202020204" pitchFamily="34" charset="0"/>
                <a:cs typeface="Arial" panose="020B0604020202020204" pitchFamily="34" charset="0"/>
              </a:rPr>
              <a:t>Do you see anything missing from this list of risk factors?</a:t>
            </a:r>
          </a:p>
          <a:p>
            <a:pPr fontAlgn="auto">
              <a:spcAft>
                <a:spcPts val="0"/>
              </a:spcAft>
            </a:pPr>
            <a:endParaRPr lang="en-US" sz="3000" cap="none" dirty="0">
              <a:solidFill>
                <a:schemeClr val="accent2"/>
              </a:solidFill>
              <a:latin typeface="Arial" panose="020B0604020202020204" pitchFamily="34" charset="0"/>
              <a:cs typeface="Arial" panose="020B0604020202020204" pitchFamily="34" charset="0"/>
            </a:endParaRPr>
          </a:p>
          <a:p>
            <a:pPr fontAlgn="auto">
              <a:spcAft>
                <a:spcPts val="0"/>
              </a:spcAft>
            </a:pPr>
            <a:r>
              <a:rPr lang="en-US" sz="3000" cap="none" dirty="0">
                <a:solidFill>
                  <a:schemeClr val="accent2"/>
                </a:solidFill>
                <a:latin typeface="Arial" panose="020B0604020202020204" pitchFamily="34" charset="0"/>
                <a:cs typeface="Arial" panose="020B0604020202020204" pitchFamily="34" charset="0"/>
              </a:rPr>
              <a:t>What are advantages and challenges of weather and socioeconomic factors?</a:t>
            </a:r>
          </a:p>
        </p:txBody>
      </p:sp>
      <p:graphicFrame>
        <p:nvGraphicFramePr>
          <p:cNvPr id="3" name="Table 2">
            <a:extLst>
              <a:ext uri="{FF2B5EF4-FFF2-40B4-BE49-F238E27FC236}">
                <a16:creationId xmlns:a16="http://schemas.microsoft.com/office/drawing/2014/main" id="{0686AA7E-0345-424B-99CE-C826EA6B3023}"/>
              </a:ext>
            </a:extLst>
          </p:cNvPr>
          <p:cNvGraphicFramePr>
            <a:graphicFrameLocks noGrp="1"/>
          </p:cNvGraphicFramePr>
          <p:nvPr>
            <p:extLst>
              <p:ext uri="{D42A27DB-BD31-4B8C-83A1-F6EECF244321}">
                <p14:modId xmlns:p14="http://schemas.microsoft.com/office/powerpoint/2010/main" val="2494337662"/>
              </p:ext>
            </p:extLst>
          </p:nvPr>
        </p:nvGraphicFramePr>
        <p:xfrm>
          <a:off x="824089" y="1782645"/>
          <a:ext cx="5671530" cy="3901440"/>
        </p:xfrm>
        <a:graphic>
          <a:graphicData uri="http://schemas.openxmlformats.org/drawingml/2006/table">
            <a:tbl>
              <a:tblPr firstRow="1" firstCol="1" bandRow="1">
                <a:tableStyleId>{69012ECD-51FC-41F1-AA8D-1B2483CD663E}</a:tableStyleId>
              </a:tblPr>
              <a:tblGrid>
                <a:gridCol w="5671530">
                  <a:extLst>
                    <a:ext uri="{9D8B030D-6E8A-4147-A177-3AD203B41FA5}">
                      <a16:colId xmlns:a16="http://schemas.microsoft.com/office/drawing/2014/main" val="3568385698"/>
                    </a:ext>
                  </a:extLst>
                </a:gridCol>
              </a:tblGrid>
              <a:tr h="91440">
                <a:tc>
                  <a:txBody>
                    <a:bodyPr/>
                    <a:lstStyle/>
                    <a:p>
                      <a:pPr marL="0" marR="0" algn="l">
                        <a:spcBef>
                          <a:spcPts val="0"/>
                        </a:spcBef>
                        <a:spcAft>
                          <a:spcPts val="0"/>
                        </a:spcAft>
                      </a:pPr>
                      <a:r>
                        <a:rPr lang="en-US" sz="1800" b="1" dirty="0">
                          <a:solidFill>
                            <a:schemeClr val="accent3"/>
                          </a:solidFill>
                        </a:rPr>
                        <a:t>Risk Factors for ROR-KAB-D on Rural, Two-Lane Tangent Road in Washington State</a:t>
                      </a:r>
                      <a:endParaRPr lang="en-US" sz="1800" b="0" dirty="0">
                        <a:solidFill>
                          <a:schemeClr val="accent3"/>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6404670"/>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Average </a:t>
                      </a:r>
                      <a:r>
                        <a:rPr lang="en-US" sz="2000" b="0" dirty="0" err="1">
                          <a:solidFill>
                            <a:schemeClr val="tx1"/>
                          </a:solidFill>
                          <a:effectLst/>
                          <a:latin typeface="Calibri" panose="020F0502020204030204" pitchFamily="34" charset="0"/>
                          <a:cs typeface="Calibri" panose="020F0502020204030204" pitchFamily="34" charset="0"/>
                        </a:rPr>
                        <a:t>AADT</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2856036"/>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Truck Percentage</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6976407"/>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Average Shoulder Width</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78226256"/>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Average Annual Rainfall Total</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3169997"/>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Percentage of Population (Ages 20–44 </a:t>
                      </a:r>
                      <a:r>
                        <a:rPr lang="en-US" sz="2000" b="0" dirty="0" err="1">
                          <a:solidFill>
                            <a:schemeClr val="tx1"/>
                          </a:solidFill>
                          <a:effectLst/>
                          <a:latin typeface="Calibri" panose="020F0502020204030204" pitchFamily="34" charset="0"/>
                          <a:cs typeface="Calibri" panose="020F0502020204030204" pitchFamily="34" charset="0"/>
                        </a:rPr>
                        <a:t>yr</a:t>
                      </a:r>
                      <a:r>
                        <a:rPr lang="en-US" sz="2000" b="0" dirty="0">
                          <a:solidFill>
                            <a:schemeClr val="tx1"/>
                          </a:solidFill>
                          <a:effectLst/>
                          <a:latin typeface="Calibri" panose="020F0502020204030204" pitchFamily="34" charset="0"/>
                          <a:cs typeface="Calibri" panose="020F0502020204030204" pitchFamily="34" charset="0"/>
                        </a:rPr>
                        <a:t>)</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7167341"/>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Percentage of People (Ages 16–24 </a:t>
                      </a:r>
                      <a:r>
                        <a:rPr lang="en-US" sz="2000" b="0" dirty="0" err="1">
                          <a:solidFill>
                            <a:schemeClr val="tx1"/>
                          </a:solidFill>
                          <a:effectLst/>
                          <a:latin typeface="Calibri" panose="020F0502020204030204" pitchFamily="34" charset="0"/>
                          <a:cs typeface="Calibri" panose="020F0502020204030204" pitchFamily="34" charset="0"/>
                        </a:rPr>
                        <a:t>yr</a:t>
                      </a:r>
                      <a:r>
                        <a:rPr lang="en-US" sz="2000" b="0" dirty="0">
                          <a:solidFill>
                            <a:schemeClr val="tx1"/>
                          </a:solidFill>
                          <a:effectLst/>
                          <a:latin typeface="Calibri" panose="020F0502020204030204" pitchFamily="34" charset="0"/>
                          <a:cs typeface="Calibri" panose="020F0502020204030204" pitchFamily="34" charset="0"/>
                        </a:rPr>
                        <a:t>) Unemployed</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8811756"/>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Annual Average Maximum Temperature</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3095817"/>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Percentage of Population (Ages 25+ </a:t>
                      </a:r>
                      <a:r>
                        <a:rPr lang="en-US" sz="2000" b="0" dirty="0" err="1">
                          <a:solidFill>
                            <a:schemeClr val="tx1"/>
                          </a:solidFill>
                          <a:effectLst/>
                          <a:latin typeface="Calibri" panose="020F0502020204030204" pitchFamily="34" charset="0"/>
                          <a:cs typeface="Calibri" panose="020F0502020204030204" pitchFamily="34" charset="0"/>
                        </a:rPr>
                        <a:t>yr</a:t>
                      </a:r>
                      <a:r>
                        <a:rPr lang="en-US" sz="2000" b="0" dirty="0">
                          <a:solidFill>
                            <a:schemeClr val="tx1"/>
                          </a:solidFill>
                          <a:effectLst/>
                          <a:latin typeface="Calibri" panose="020F0502020204030204" pitchFamily="34" charset="0"/>
                          <a:cs typeface="Calibri" panose="020F0502020204030204" pitchFamily="34" charset="0"/>
                        </a:rPr>
                        <a:t>) </a:t>
                      </a:r>
                      <a:r>
                        <a:rPr lang="en-US" sz="2000" b="0" dirty="0">
                          <a:solidFill>
                            <a:schemeClr val="tx1"/>
                          </a:solidFill>
                          <a:effectLst/>
                          <a:latin typeface="Arial" panose="020B0604020202020204" pitchFamily="34" charset="0"/>
                          <a:cs typeface="Arial" panose="020B0604020202020204" pitchFamily="34" charset="0"/>
                        </a:rPr>
                        <a:t>with</a:t>
                      </a:r>
                      <a:r>
                        <a:rPr lang="en-US" sz="2000" b="0" dirty="0">
                          <a:solidFill>
                            <a:schemeClr val="tx1"/>
                          </a:solidFill>
                          <a:effectLst/>
                          <a:latin typeface="Calibri" panose="020F0502020204030204" pitchFamily="34" charset="0"/>
                          <a:cs typeface="Calibri" panose="020F0502020204030204" pitchFamily="34" charset="0"/>
                        </a:rPr>
                        <a:t> High School Diploma (But No University Degree)</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895836"/>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Percentage of Population (Ages 25+ </a:t>
                      </a:r>
                      <a:r>
                        <a:rPr lang="en-US" sz="2000" b="0" dirty="0" err="1">
                          <a:solidFill>
                            <a:schemeClr val="tx1"/>
                          </a:solidFill>
                          <a:effectLst/>
                          <a:latin typeface="Calibri" panose="020F0502020204030204" pitchFamily="34" charset="0"/>
                          <a:cs typeface="Calibri" panose="020F0502020204030204" pitchFamily="34" charset="0"/>
                        </a:rPr>
                        <a:t>yr</a:t>
                      </a:r>
                      <a:r>
                        <a:rPr lang="en-US" sz="2000" b="0" dirty="0">
                          <a:solidFill>
                            <a:schemeClr val="tx1"/>
                          </a:solidFill>
                          <a:effectLst/>
                          <a:latin typeface="Calibri" panose="020F0502020204030204" pitchFamily="34" charset="0"/>
                          <a:cs typeface="Calibri" panose="020F0502020204030204" pitchFamily="34" charset="0"/>
                        </a:rPr>
                        <a:t>) </a:t>
                      </a:r>
                      <a:r>
                        <a:rPr lang="en-US" sz="2000" b="0" dirty="0">
                          <a:solidFill>
                            <a:schemeClr val="tx1"/>
                          </a:solidFill>
                          <a:effectLst/>
                          <a:latin typeface="Arial" panose="020B0604020202020204" pitchFamily="34" charset="0"/>
                          <a:cs typeface="Arial" panose="020B0604020202020204" pitchFamily="34" charset="0"/>
                        </a:rPr>
                        <a:t>with</a:t>
                      </a:r>
                      <a:r>
                        <a:rPr lang="en-US" sz="2000" b="0" dirty="0">
                          <a:solidFill>
                            <a:schemeClr val="tx1"/>
                          </a:solidFill>
                          <a:effectLst/>
                          <a:latin typeface="Calibri" panose="020F0502020204030204" pitchFamily="34" charset="0"/>
                          <a:cs typeface="Calibri" panose="020F0502020204030204" pitchFamily="34" charset="0"/>
                        </a:rPr>
                        <a:t>out High School Diploma</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76858529"/>
                  </a:ext>
                </a:extLst>
              </a:tr>
            </a:tbl>
          </a:graphicData>
        </a:graphic>
      </p:graphicFrame>
      <p:sp>
        <p:nvSpPr>
          <p:cNvPr id="8" name="Slide Number Placeholder 7">
            <a:extLst>
              <a:ext uri="{FF2B5EF4-FFF2-40B4-BE49-F238E27FC236}">
                <a16:creationId xmlns:a16="http://schemas.microsoft.com/office/drawing/2014/main" id="{5A7907C8-62D6-411B-8405-9A0E19D01BDC}"/>
              </a:ext>
            </a:extLst>
          </p:cNvPr>
          <p:cNvSpPr>
            <a:spLocks noGrp="1"/>
          </p:cNvSpPr>
          <p:nvPr>
            <p:ph type="sldNum" sz="quarter" idx="4"/>
          </p:nvPr>
        </p:nvSpPr>
        <p:spPr/>
        <p:txBody>
          <a:bodyPr/>
          <a:lstStyle/>
          <a:p>
            <a:fld id="{29691912-3321-4F2D-A980-9CA5FE309265}" type="slidenum">
              <a:rPr lang="en-US" smtClean="0"/>
              <a:t>58</a:t>
            </a:fld>
            <a:endParaRPr lang="en-US"/>
          </a:p>
        </p:txBody>
      </p:sp>
      <p:sp>
        <p:nvSpPr>
          <p:cNvPr id="11" name="Rectangle 10">
            <a:extLst>
              <a:ext uri="{FF2B5EF4-FFF2-40B4-BE49-F238E27FC236}">
                <a16:creationId xmlns:a16="http://schemas.microsoft.com/office/drawing/2014/main" id="{A06C93AF-02D9-4B69-94D4-4F4C0494F1EF}"/>
              </a:ext>
            </a:extLst>
          </p:cNvPr>
          <p:cNvSpPr/>
          <p:nvPr/>
        </p:nvSpPr>
        <p:spPr>
          <a:xfrm>
            <a:off x="10860716" y="1909042"/>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2496406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What Have We Covered?</a:t>
            </a:r>
          </a:p>
        </p:txBody>
      </p:sp>
      <p:sp>
        <p:nvSpPr>
          <p:cNvPr id="6" name="Text Placeholder 5">
            <a:extLst>
              <a:ext uri="{FF2B5EF4-FFF2-40B4-BE49-F238E27FC236}">
                <a16:creationId xmlns:a16="http://schemas.microsoft.com/office/drawing/2014/main" id="{DFE5C8F6-F541-49A6-81D5-1208779E27D1}"/>
              </a:ext>
            </a:extLst>
          </p:cNvPr>
          <p:cNvSpPr>
            <a:spLocks noGrp="1"/>
          </p:cNvSpPr>
          <p:nvPr>
            <p:ph idx="1"/>
          </p:nvPr>
        </p:nvSpPr>
        <p:spPr/>
        <p:txBody>
          <a:bodyPr>
            <a:normAutofit lnSpcReduction="10000"/>
          </a:bodyPr>
          <a:lstStyle/>
          <a:p>
            <a:r>
              <a:rPr lang="en-US" dirty="0"/>
              <a:t>Overview of the systemic approach.</a:t>
            </a:r>
          </a:p>
          <a:p>
            <a:r>
              <a:rPr lang="en-US" dirty="0"/>
              <a:t>Focus crash facility types:</a:t>
            </a:r>
          </a:p>
          <a:p>
            <a:pPr lvl="1"/>
            <a:r>
              <a:rPr lang="en-US" dirty="0"/>
              <a:t> Overview of FHWA </a:t>
            </a:r>
            <a:r>
              <a:rPr lang="en-US" dirty="0" err="1"/>
              <a:t>FCFT</a:t>
            </a:r>
            <a:r>
              <a:rPr lang="en-US" dirty="0"/>
              <a:t> study.</a:t>
            </a:r>
          </a:p>
          <a:p>
            <a:pPr lvl="1"/>
            <a:r>
              <a:rPr lang="en-US" dirty="0"/>
              <a:t> Development of agency-specific FCFTs.</a:t>
            </a:r>
          </a:p>
          <a:p>
            <a:r>
              <a:rPr lang="en-US" dirty="0"/>
              <a:t>Risk factors:</a:t>
            </a:r>
          </a:p>
          <a:p>
            <a:pPr lvl="1"/>
            <a:r>
              <a:rPr lang="en-US" dirty="0"/>
              <a:t> Identify and evaluate risk factors.</a:t>
            </a:r>
          </a:p>
          <a:p>
            <a:pPr lvl="1"/>
            <a:r>
              <a:rPr lang="en-US" dirty="0"/>
              <a:t> Summarize FHWA FCFT study findings.</a:t>
            </a:r>
          </a:p>
          <a:p>
            <a:pPr marL="0" lvl="1" indent="0">
              <a:spcBef>
                <a:spcPts val="1000"/>
              </a:spcBef>
              <a:buNone/>
            </a:pPr>
            <a:endParaRPr lang="en-US" sz="2400" dirty="0"/>
          </a:p>
          <a:p>
            <a:pPr marL="0" lvl="1" indent="0">
              <a:spcBef>
                <a:spcPts val="1000"/>
              </a:spcBef>
              <a:buNone/>
            </a:pPr>
            <a:r>
              <a:rPr lang="en-US" sz="2400" dirty="0"/>
              <a:t>After a 15-min break, a live demonstration/exercise: </a:t>
            </a:r>
            <a:br>
              <a:rPr lang="en-US" sz="2400" dirty="0"/>
            </a:br>
            <a:r>
              <a:rPr lang="en-US" sz="2200" dirty="0"/>
              <a:t>Risk factor identification using random forest.</a:t>
            </a:r>
          </a:p>
          <a:p>
            <a:pPr marL="457200" lvl="1" indent="0">
              <a:buNone/>
            </a:pPr>
            <a:endParaRPr lang="en-US" dirty="0"/>
          </a:p>
          <a:p>
            <a:pPr lvl="1"/>
            <a:endParaRPr lang="en-US" dirty="0"/>
          </a:p>
        </p:txBody>
      </p:sp>
      <p:pic>
        <p:nvPicPr>
          <p:cNvPr id="4" name="Graphic 3" descr="Graphic icon of a triangle with text, Explore, with an icon of a magnifying glass.">
            <a:extLst>
              <a:ext uri="{FF2B5EF4-FFF2-40B4-BE49-F238E27FC236}">
                <a16:creationId xmlns:a16="http://schemas.microsoft.com/office/drawing/2014/main" id="{E972E47D-08D7-47BC-BF38-DC1072026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3" name="Slide Number Placeholder 2">
            <a:extLst>
              <a:ext uri="{FF2B5EF4-FFF2-40B4-BE49-F238E27FC236}">
                <a16:creationId xmlns:a16="http://schemas.microsoft.com/office/drawing/2014/main" id="{0072AA5E-207A-495D-B390-4BF7381D9F9F}"/>
              </a:ext>
            </a:extLst>
          </p:cNvPr>
          <p:cNvSpPr>
            <a:spLocks noGrp="1"/>
          </p:cNvSpPr>
          <p:nvPr>
            <p:ph type="sldNum" sz="quarter" idx="4"/>
          </p:nvPr>
        </p:nvSpPr>
        <p:spPr/>
        <p:txBody>
          <a:bodyPr/>
          <a:lstStyle/>
          <a:p>
            <a:fld id="{29691912-3321-4F2D-A980-9CA5FE309265}" type="slidenum">
              <a:rPr lang="en-US" smtClean="0"/>
              <a:t>59</a:t>
            </a:fld>
            <a:endParaRPr lang="en-US"/>
          </a:p>
        </p:txBody>
      </p:sp>
    </p:spTree>
    <p:extLst>
      <p:ext uri="{BB962C8B-B14F-4D97-AF65-F5344CB8AC3E}">
        <p14:creationId xmlns:p14="http://schemas.microsoft.com/office/powerpoint/2010/main" val="26410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067E8B-6A64-46BB-8432-10E9AB13B525}"/>
              </a:ext>
            </a:extLst>
          </p:cNvPr>
          <p:cNvSpPr>
            <a:spLocks noGrp="1"/>
          </p:cNvSpPr>
          <p:nvPr>
            <p:ph type="title"/>
          </p:nvPr>
        </p:nvSpPr>
        <p:spPr/>
        <p:txBody>
          <a:bodyPr/>
          <a:lstStyle/>
          <a:p>
            <a:r>
              <a:rPr lang="en-US" dirty="0">
                <a:solidFill>
                  <a:srgbClr val="1D3B6B"/>
                </a:solidFill>
              </a:rPr>
              <a:t>Workshop Icons</a:t>
            </a:r>
            <a:r>
              <a:rPr lang="en-US" dirty="0"/>
              <a:t> </a:t>
            </a:r>
          </a:p>
        </p:txBody>
      </p:sp>
      <p:sp>
        <p:nvSpPr>
          <p:cNvPr id="4" name="Text Placeholder 3"/>
          <p:cNvSpPr>
            <a:spLocks noGrp="1"/>
          </p:cNvSpPr>
          <p:nvPr>
            <p:ph idx="1"/>
          </p:nvPr>
        </p:nvSpPr>
        <p:spPr>
          <a:xfrm>
            <a:off x="838200" y="1825626"/>
            <a:ext cx="7771131" cy="3379883"/>
          </a:xfrm>
        </p:spPr>
        <p:txBody>
          <a:bodyPr>
            <a:normAutofit fontScale="85000" lnSpcReduction="10000"/>
          </a:bodyPr>
          <a:lstStyle/>
          <a:p>
            <a:pPr marL="365760" indent="-365760">
              <a:lnSpc>
                <a:spcPct val="110000"/>
              </a:lnSpc>
              <a:spcBef>
                <a:spcPts val="0"/>
              </a:spcBef>
              <a:buClr>
                <a:schemeClr val="bg2"/>
              </a:buClr>
            </a:pPr>
            <a:r>
              <a:rPr lang="en-US" sz="3300" dirty="0"/>
              <a:t>Information from </a:t>
            </a:r>
            <a:r>
              <a:rPr lang="en-US" sz="3300" i="1" dirty="0"/>
              <a:t>Contributing Factors for Focus Crash and Facility Types</a:t>
            </a:r>
            <a:r>
              <a:rPr lang="en-US" sz="3300" dirty="0"/>
              <a:t> report and quick reference guide, or </a:t>
            </a:r>
            <a:r>
              <a:rPr lang="en-US" sz="3300" i="1" dirty="0"/>
              <a:t>The Development of Crash Modification Factors: Highway Safety Statistical Paper Synthesis</a:t>
            </a:r>
            <a:r>
              <a:rPr lang="en-US" sz="3300" dirty="0"/>
              <a:t> report.</a:t>
            </a:r>
            <a:r>
              <a:rPr lang="en-US" sz="3300" baseline="30000" dirty="0"/>
              <a:t>(1,2,3)</a:t>
            </a:r>
          </a:p>
          <a:p>
            <a:pPr>
              <a:buClr>
                <a:schemeClr val="bg2"/>
              </a:buClr>
            </a:pPr>
            <a:r>
              <a:rPr lang="en-US" sz="3300" dirty="0"/>
              <a:t>Applications and extensions of methods presented in the FHWA FCFT report.</a:t>
            </a:r>
            <a:r>
              <a:rPr lang="en-US" sz="3300" baseline="30000" dirty="0"/>
              <a:t>(1)</a:t>
            </a:r>
            <a:endParaRPr lang="en-US" sz="3300" dirty="0"/>
          </a:p>
          <a:p>
            <a:pPr marL="365760" indent="-365760">
              <a:lnSpc>
                <a:spcPct val="110000"/>
              </a:lnSpc>
              <a:spcBef>
                <a:spcPts val="0"/>
              </a:spcBef>
              <a:buClr>
                <a:schemeClr val="bg2"/>
              </a:buClr>
            </a:pPr>
            <a:endParaRPr lang="en-US" baseline="30000" dirty="0">
              <a:solidFill>
                <a:srgbClr val="FF0000"/>
              </a:solidFill>
            </a:endParaRPr>
          </a:p>
          <a:p>
            <a:pPr marL="0" indent="0" algn="r">
              <a:buNone/>
            </a:pPr>
            <a:endParaRPr lang="en-US" dirty="0"/>
          </a:p>
        </p:txBody>
      </p:sp>
      <p:pic>
        <p:nvPicPr>
          <p:cNvPr id="5" name="Graphic 4" descr="Graphic icon of a triangle with text, Report, with an icon of a star.">
            <a:extLst>
              <a:ext uri="{FF2B5EF4-FFF2-40B4-BE49-F238E27FC236}">
                <a16:creationId xmlns:a16="http://schemas.microsoft.com/office/drawing/2014/main" id="{5D39957B-1E49-43E0-B97F-9F62C3B84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3022" y="1934001"/>
            <a:ext cx="2579790" cy="1255650"/>
          </a:xfrm>
          <a:prstGeom prst="rect">
            <a:avLst/>
          </a:prstGeom>
        </p:spPr>
      </p:pic>
      <p:pic>
        <p:nvPicPr>
          <p:cNvPr id="6" name="Graphic 5" descr="Graphic icon of a triangle with text, Explore, with an icon of a magnifying glass.">
            <a:extLst>
              <a:ext uri="{FF2B5EF4-FFF2-40B4-BE49-F238E27FC236}">
                <a16:creationId xmlns:a16="http://schemas.microsoft.com/office/drawing/2014/main" id="{D34F301D-E41B-4948-9386-72D21D7B5C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3022" y="3821962"/>
            <a:ext cx="2579790" cy="1255650"/>
          </a:xfrm>
          <a:prstGeom prst="rect">
            <a:avLst/>
          </a:prstGeom>
        </p:spPr>
      </p:pic>
      <p:pic>
        <p:nvPicPr>
          <p:cNvPr id="8" name="Graphic 7">
            <a:extLst>
              <a:ext uri="{FF2B5EF4-FFF2-40B4-BE49-F238E27FC236}">
                <a16:creationId xmlns:a16="http://schemas.microsoft.com/office/drawing/2014/main" id="{5B63948B-4B86-48B2-940E-A7445B7B90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63200" y="0"/>
            <a:ext cx="1828800" cy="890546"/>
          </a:xfrm>
          <a:prstGeom prst="rect">
            <a:avLst/>
          </a:prstGeom>
        </p:spPr>
      </p:pic>
      <p:cxnSp>
        <p:nvCxnSpPr>
          <p:cNvPr id="10" name="Straight Arrow Connector 9">
            <a:extLst>
              <a:ext uri="{FF2B5EF4-FFF2-40B4-BE49-F238E27FC236}">
                <a16:creationId xmlns:a16="http://schemas.microsoft.com/office/drawing/2014/main" id="{2BE4B9F5-6E3B-4148-897A-2155DEA17060}"/>
              </a:ext>
            </a:extLst>
          </p:cNvPr>
          <p:cNvCxnSpPr/>
          <p:nvPr/>
        </p:nvCxnSpPr>
        <p:spPr>
          <a:xfrm flipV="1">
            <a:off x="11436499" y="445273"/>
            <a:ext cx="0" cy="46323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 name="Slide Number Placeholder 1">
            <a:extLst>
              <a:ext uri="{FF2B5EF4-FFF2-40B4-BE49-F238E27FC236}">
                <a16:creationId xmlns:a16="http://schemas.microsoft.com/office/drawing/2014/main" id="{64247982-8899-4E17-9989-08994CF3F034}"/>
              </a:ext>
            </a:extLst>
          </p:cNvPr>
          <p:cNvSpPr>
            <a:spLocks noGrp="1"/>
          </p:cNvSpPr>
          <p:nvPr>
            <p:ph type="sldNum" sz="quarter" idx="10"/>
          </p:nvPr>
        </p:nvSpPr>
        <p:spPr/>
        <p:txBody>
          <a:bodyPr/>
          <a:lstStyle/>
          <a:p>
            <a:fld id="{29691912-3321-4F2D-A980-9CA5FE309265}" type="slidenum">
              <a:rPr lang="en-US" smtClean="0"/>
              <a:t>6</a:t>
            </a:fld>
            <a:endParaRPr lang="en-US"/>
          </a:p>
        </p:txBody>
      </p:sp>
      <p:sp>
        <p:nvSpPr>
          <p:cNvPr id="11" name="TextBox 10">
            <a:extLst>
              <a:ext uri="{FF2B5EF4-FFF2-40B4-BE49-F238E27FC236}">
                <a16:creationId xmlns:a16="http://schemas.microsoft.com/office/drawing/2014/main" id="{C66FF078-43FB-4EE8-8BEE-8A78F4C0FE56}"/>
              </a:ext>
            </a:extLst>
          </p:cNvPr>
          <p:cNvSpPr txBox="1"/>
          <p:nvPr/>
        </p:nvSpPr>
        <p:spPr>
          <a:xfrm>
            <a:off x="10730429" y="5205509"/>
            <a:ext cx="1019119"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2215583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F8C45B3-071A-49AA-9858-185CDA046D9D}"/>
              </a:ext>
            </a:extLst>
          </p:cNvPr>
          <p:cNvSpPr/>
          <p:nvPr/>
        </p:nvSpPr>
        <p:spPr>
          <a:xfrm>
            <a:off x="5313576" y="1567399"/>
            <a:ext cx="1473723" cy="1473723"/>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Break</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Graphic icon of a clock.">
            <a:extLst>
              <a:ext uri="{FF2B5EF4-FFF2-40B4-BE49-F238E27FC236}">
                <a16:creationId xmlns:a16="http://schemas.microsoft.com/office/drawing/2014/main" id="{E304ACC8-8785-4455-A281-763E99FC13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0233" y="1469576"/>
            <a:ext cx="1671534" cy="1747514"/>
          </a:xfrm>
          <a:prstGeom prst="rect">
            <a:avLst/>
          </a:prstGeom>
        </p:spPr>
      </p:pic>
      <p:sp>
        <p:nvSpPr>
          <p:cNvPr id="9" name="Title 4">
            <a:extLst>
              <a:ext uri="{FF2B5EF4-FFF2-40B4-BE49-F238E27FC236}">
                <a16:creationId xmlns:a16="http://schemas.microsoft.com/office/drawing/2014/main" id="{4FE8D3ED-76A4-411F-965D-88CB295F76B9}"/>
              </a:ext>
            </a:extLst>
          </p:cNvPr>
          <p:cNvSpPr txBox="1">
            <a:spLocks/>
          </p:cNvSpPr>
          <p:nvPr/>
        </p:nvSpPr>
        <p:spPr>
          <a:xfrm>
            <a:off x="3030431" y="3650463"/>
            <a:ext cx="6131137" cy="62088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15 min</a:t>
            </a:r>
            <a:endParaRPr lang="en-US" sz="3200" strike="sngStrike" cap="none" dirty="0">
              <a:solidFill>
                <a:srgbClr val="FF0000"/>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B942E78-2E46-4FA1-946B-C6F9B47138FE}"/>
              </a:ext>
            </a:extLst>
          </p:cNvPr>
          <p:cNvSpPr>
            <a:spLocks noGrp="1"/>
          </p:cNvSpPr>
          <p:nvPr>
            <p:ph type="sldNum" sz="quarter" idx="4"/>
          </p:nvPr>
        </p:nvSpPr>
        <p:spPr/>
        <p:txBody>
          <a:bodyPr/>
          <a:lstStyle/>
          <a:p>
            <a:fld id="{29691912-3321-4F2D-A980-9CA5FE309265}" type="slidenum">
              <a:rPr lang="en-US" smtClean="0"/>
              <a:t>60</a:t>
            </a:fld>
            <a:endParaRPr lang="en-US"/>
          </a:p>
        </p:txBody>
      </p:sp>
      <p:sp>
        <p:nvSpPr>
          <p:cNvPr id="10" name="Rectangle 9">
            <a:extLst>
              <a:ext uri="{FF2B5EF4-FFF2-40B4-BE49-F238E27FC236}">
                <a16:creationId xmlns:a16="http://schemas.microsoft.com/office/drawing/2014/main" id="{8521910C-B0C9-4160-8B07-8EC1C2A0E126}"/>
              </a:ext>
            </a:extLst>
          </p:cNvPr>
          <p:cNvSpPr/>
          <p:nvPr/>
        </p:nvSpPr>
        <p:spPr>
          <a:xfrm>
            <a:off x="6204849" y="3218332"/>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3657306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Exercise: Identify Risk Factors </a:t>
            </a:r>
          </a:p>
        </p:txBody>
      </p:sp>
      <p:pic>
        <p:nvPicPr>
          <p:cNvPr id="4" name="Graphic 3" descr="Graphic icon of a triangle with text, Explore, with an icon of a magnifying glass.">
            <a:extLst>
              <a:ext uri="{FF2B5EF4-FFF2-40B4-BE49-F238E27FC236}">
                <a16:creationId xmlns:a16="http://schemas.microsoft.com/office/drawing/2014/main" id="{E972E47D-08D7-47BC-BF38-DC1072026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6" name="Slide Number Placeholder 5">
            <a:extLst>
              <a:ext uri="{FF2B5EF4-FFF2-40B4-BE49-F238E27FC236}">
                <a16:creationId xmlns:a16="http://schemas.microsoft.com/office/drawing/2014/main" id="{0C9C5314-2FC8-4EDD-8AB4-AA4CEA00CBD6}"/>
              </a:ext>
            </a:extLst>
          </p:cNvPr>
          <p:cNvSpPr>
            <a:spLocks noGrp="1"/>
          </p:cNvSpPr>
          <p:nvPr>
            <p:ph type="sldNum" sz="quarter" idx="4"/>
          </p:nvPr>
        </p:nvSpPr>
        <p:spPr/>
        <p:txBody>
          <a:bodyPr/>
          <a:lstStyle/>
          <a:p>
            <a:fld id="{29691912-3321-4F2D-A980-9CA5FE309265}" type="slidenum">
              <a:rPr lang="en-US" smtClean="0"/>
              <a:t>61</a:t>
            </a:fld>
            <a:endParaRPr lang="en-US"/>
          </a:p>
        </p:txBody>
      </p:sp>
    </p:spTree>
    <p:extLst>
      <p:ext uri="{BB962C8B-B14F-4D97-AF65-F5344CB8AC3E}">
        <p14:creationId xmlns:p14="http://schemas.microsoft.com/office/powerpoint/2010/main" val="4000228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482173" y="379742"/>
            <a:ext cx="10515600" cy="1020764"/>
          </a:xfrm>
        </p:spPr>
        <p:txBody>
          <a:bodyPr/>
          <a:lstStyle/>
          <a:p>
            <a:r>
              <a:rPr lang="en-US" dirty="0"/>
              <a:t>Exercise: Identify Risk Factors</a:t>
            </a:r>
          </a:p>
        </p:txBody>
      </p:sp>
      <p:sp>
        <p:nvSpPr>
          <p:cNvPr id="6" name="Text Placeholder 5">
            <a:extLst>
              <a:ext uri="{FF2B5EF4-FFF2-40B4-BE49-F238E27FC236}">
                <a16:creationId xmlns:a16="http://schemas.microsoft.com/office/drawing/2014/main" id="{DFE5C8F6-F541-49A6-81D5-1208779E27D1}"/>
              </a:ext>
            </a:extLst>
          </p:cNvPr>
          <p:cNvSpPr>
            <a:spLocks noGrp="1"/>
          </p:cNvSpPr>
          <p:nvPr>
            <p:ph idx="1"/>
          </p:nvPr>
        </p:nvSpPr>
        <p:spPr>
          <a:xfrm>
            <a:off x="838200" y="1825625"/>
            <a:ext cx="4648200" cy="4269167"/>
          </a:xfrm>
        </p:spPr>
        <p:txBody>
          <a:bodyPr/>
          <a:lstStyle/>
          <a:p>
            <a:r>
              <a:rPr lang="en-US" dirty="0"/>
              <a:t>Run random forest model.</a:t>
            </a:r>
          </a:p>
          <a:p>
            <a:r>
              <a:rPr lang="en-US" dirty="0"/>
              <a:t>Generate variable importance chart.</a:t>
            </a:r>
          </a:p>
          <a:p>
            <a:r>
              <a:rPr lang="en-US" dirty="0"/>
              <a:t>Identify risk factors.</a:t>
            </a:r>
          </a:p>
        </p:txBody>
      </p:sp>
      <p:pic>
        <p:nvPicPr>
          <p:cNvPr id="4" name="Graphic 3" descr="Graphic icon of a triangle with text, Explore, with an icon of a magnifying glass.">
            <a:extLst>
              <a:ext uri="{FF2B5EF4-FFF2-40B4-BE49-F238E27FC236}">
                <a16:creationId xmlns:a16="http://schemas.microsoft.com/office/drawing/2014/main" id="{E972E47D-08D7-47BC-BF38-DC1072026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pic>
        <p:nvPicPr>
          <p:cNvPr id="5" name="Picture 4" descr="Graph labeled, Importance of Variables. The x-axis is labeled, Percent Increase Mean-Squared Error (IncMSE) and ranges from 0 to 100 in increments of 20. The y-axis lists 11 different variables. For Centerline_Rumble_Strips it scored 110 percent IncMSE. Paved_Shoulder_Width scored 80 percent IncMSE. Horiz_Curve_Presence scored 79 percent IncMSE. Poor_Pvmt_Fric_on_Curve scored 45 percent IncMSE. Clear_Zone scored 25 percent IncMSE. Shoulder_Rumble_Strips scored 20 percent IncMSE. Lane_Width scored 18 percent IncMSE. AADT scored 5 percent IncMSE. Centerline_Presence scored 3 percent IncMSE. Edgeline_Presence scored 2 percent IncMSE. Finally, Street_Lighting scored 0 percent IncMSE.">
            <a:extLst>
              <a:ext uri="{FF2B5EF4-FFF2-40B4-BE49-F238E27FC236}">
                <a16:creationId xmlns:a16="http://schemas.microsoft.com/office/drawing/2014/main" id="{3DA7A146-A1D8-4F5A-AE1E-C93C97A3350F}"/>
              </a:ext>
            </a:extLst>
          </p:cNvPr>
          <p:cNvPicPr>
            <a:picLocks noChangeAspect="1"/>
          </p:cNvPicPr>
          <p:nvPr/>
        </p:nvPicPr>
        <p:blipFill>
          <a:blip r:embed="rId5"/>
          <a:stretch>
            <a:fillRect/>
          </a:stretch>
        </p:blipFill>
        <p:spPr>
          <a:xfrm>
            <a:off x="5082627" y="1125831"/>
            <a:ext cx="6062663" cy="4850130"/>
          </a:xfrm>
          <a:prstGeom prst="rect">
            <a:avLst/>
          </a:prstGeom>
        </p:spPr>
      </p:pic>
      <p:sp>
        <p:nvSpPr>
          <p:cNvPr id="3" name="Slide Number Placeholder 2">
            <a:extLst>
              <a:ext uri="{FF2B5EF4-FFF2-40B4-BE49-F238E27FC236}">
                <a16:creationId xmlns:a16="http://schemas.microsoft.com/office/drawing/2014/main" id="{5C69FC4C-B36D-4D0C-A663-DCCB3C33527E}"/>
              </a:ext>
            </a:extLst>
          </p:cNvPr>
          <p:cNvSpPr>
            <a:spLocks noGrp="1"/>
          </p:cNvSpPr>
          <p:nvPr>
            <p:ph type="sldNum" sz="quarter" idx="4"/>
          </p:nvPr>
        </p:nvSpPr>
        <p:spPr/>
        <p:txBody>
          <a:bodyPr/>
          <a:lstStyle/>
          <a:p>
            <a:fld id="{29691912-3321-4F2D-A980-9CA5FE309265}" type="slidenum">
              <a:rPr lang="en-US" smtClean="0"/>
              <a:t>62</a:t>
            </a:fld>
            <a:endParaRPr lang="en-US"/>
          </a:p>
        </p:txBody>
      </p:sp>
      <p:sp>
        <p:nvSpPr>
          <p:cNvPr id="8" name="TextBox 7">
            <a:extLst>
              <a:ext uri="{FF2B5EF4-FFF2-40B4-BE49-F238E27FC236}">
                <a16:creationId xmlns:a16="http://schemas.microsoft.com/office/drawing/2014/main" id="{E7EAF2CD-1E5C-4621-98F7-D0B7C2AC4E75}"/>
              </a:ext>
            </a:extLst>
          </p:cNvPr>
          <p:cNvSpPr txBox="1"/>
          <p:nvPr/>
        </p:nvSpPr>
        <p:spPr>
          <a:xfrm>
            <a:off x="10112612" y="5804545"/>
            <a:ext cx="1032678"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endParaRPr lang="en-US" altLang="en-US" sz="800" i="1" baseline="30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7700F3-A6FB-40D7-BA9F-26963C03688A}"/>
              </a:ext>
            </a:extLst>
          </p:cNvPr>
          <p:cNvSpPr txBox="1"/>
          <p:nvPr/>
        </p:nvSpPr>
        <p:spPr>
          <a:xfrm>
            <a:off x="4620486" y="5863960"/>
            <a:ext cx="3244799" cy="230832"/>
          </a:xfrm>
          <a:prstGeom prst="rect">
            <a:avLst/>
          </a:prstGeom>
          <a:noFill/>
        </p:spPr>
        <p:txBody>
          <a:bodyPr wrap="none" rtlCol="0">
            <a:spAutoFit/>
          </a:bodyPr>
          <a:lstStyle/>
          <a:p>
            <a:r>
              <a:rPr lang="en-US" altLang="en-US" sz="900" dirty="0">
                <a:latin typeface="Arial" panose="020B0604020202020204" pitchFamily="34" charset="0"/>
                <a:cs typeface="Arial" panose="020B0604020202020204" pitchFamily="34" charset="0"/>
              </a:rPr>
              <a:t>Model generated using R</a:t>
            </a:r>
            <a:r>
              <a:rPr lang="en-US" altLang="en-US" sz="900" baseline="30000" dirty="0">
                <a:latin typeface="Arial" panose="020B0604020202020204" pitchFamily="34" charset="0"/>
                <a:cs typeface="Arial" panose="020B0604020202020204" pitchFamily="34" charset="0"/>
              </a:rPr>
              <a:t>(8)</a:t>
            </a:r>
            <a:r>
              <a:rPr lang="en-US" altLang="en-US" sz="900" dirty="0">
                <a:latin typeface="Arial" panose="020B0604020202020204" pitchFamily="34" charset="0"/>
                <a:cs typeface="Arial" panose="020B0604020202020204" pitchFamily="34" charset="0"/>
              </a:rPr>
              <a:t> and </a:t>
            </a:r>
            <a:r>
              <a:rPr lang="en-US" altLang="en-US" sz="900" dirty="0" err="1">
                <a:latin typeface="Arial" panose="020B0604020202020204" pitchFamily="34" charset="0"/>
                <a:cs typeface="Arial" panose="020B0604020202020204" pitchFamily="34" charset="0"/>
              </a:rPr>
              <a:t>randomForest</a:t>
            </a:r>
            <a:r>
              <a:rPr lang="en-US" altLang="en-US" sz="900" dirty="0">
                <a:latin typeface="Arial" panose="020B0604020202020204" pitchFamily="34" charset="0"/>
                <a:cs typeface="Arial" panose="020B0604020202020204" pitchFamily="34" charset="0"/>
              </a:rPr>
              <a:t> package.</a:t>
            </a:r>
            <a:r>
              <a:rPr lang="en-US" altLang="en-US" sz="900" baseline="30000" dirty="0">
                <a:latin typeface="Arial" panose="020B0604020202020204" pitchFamily="34" charset="0"/>
                <a:cs typeface="Arial" panose="020B0604020202020204" pitchFamily="34" charset="0"/>
              </a:rPr>
              <a:t>(10)</a:t>
            </a:r>
            <a:endParaRPr lang="en-US" sz="900" dirty="0"/>
          </a:p>
        </p:txBody>
      </p:sp>
    </p:spTree>
    <p:extLst>
      <p:ext uri="{BB962C8B-B14F-4D97-AF65-F5344CB8AC3E}">
        <p14:creationId xmlns:p14="http://schemas.microsoft.com/office/powerpoint/2010/main" val="1960441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Quantifying Agency-Specific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6889605" y="2588833"/>
            <a:ext cx="4845195" cy="3417543"/>
          </a:xfrm>
        </p:spPr>
        <p:txBody>
          <a:bodyPr>
            <a:normAutofit/>
          </a:bodyPr>
          <a:lstStyle/>
          <a:p>
            <a:pPr marL="0" indent="0">
              <a:lnSpc>
                <a:spcPct val="150000"/>
              </a:lnSpc>
              <a:spcAft>
                <a:spcPts val="4800"/>
              </a:spcAft>
              <a:buNone/>
            </a:pPr>
            <a:r>
              <a:rPr lang="en-US" dirty="0"/>
              <a:t>Compile data.</a:t>
            </a:r>
          </a:p>
          <a:p>
            <a:pPr marL="0" indent="0">
              <a:lnSpc>
                <a:spcPct val="150000"/>
              </a:lnSpc>
              <a:spcAft>
                <a:spcPts val="4800"/>
              </a:spcAft>
              <a:buNone/>
            </a:pPr>
            <a:r>
              <a:rPr lang="en-US" dirty="0"/>
              <a:t>Analyze data to quantify </a:t>
            </a:r>
            <a:br>
              <a:rPr lang="en-US" dirty="0"/>
            </a:br>
            <a:r>
              <a:rPr lang="en-US" dirty="0"/>
              <a:t>risk factors.</a:t>
            </a:r>
          </a:p>
        </p:txBody>
      </p:sp>
      <p:pic>
        <p:nvPicPr>
          <p:cNvPr id="4" name="Graphic 3" descr="Graphic icon of a triangle with text, Explore, with an icon of a magnifying glass.">
            <a:extLst>
              <a:ext uri="{FF2B5EF4-FFF2-40B4-BE49-F238E27FC236}">
                <a16:creationId xmlns:a16="http://schemas.microsoft.com/office/drawing/2014/main" id="{E972E47D-08D7-47BC-BF38-DC10720269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0"/>
            <a:ext cx="1828800" cy="890124"/>
          </a:xfrm>
          <a:prstGeom prst="rect">
            <a:avLst/>
          </a:prstGeom>
        </p:spPr>
      </p:pic>
      <p:grpSp>
        <p:nvGrpSpPr>
          <p:cNvPr id="5" name="Group 4" descr="Graphic icon of a magnifying glass with stacked squares underneath. ">
            <a:extLst>
              <a:ext uri="{FF2B5EF4-FFF2-40B4-BE49-F238E27FC236}">
                <a16:creationId xmlns:a16="http://schemas.microsoft.com/office/drawing/2014/main" id="{13D6E221-2EA0-4169-8A60-DA2B795ED8D5}"/>
              </a:ext>
            </a:extLst>
          </p:cNvPr>
          <p:cNvGrpSpPr/>
          <p:nvPr/>
        </p:nvGrpSpPr>
        <p:grpSpPr>
          <a:xfrm>
            <a:off x="1087339" y="1909950"/>
            <a:ext cx="4241455" cy="3769082"/>
            <a:chOff x="1589218" y="1637327"/>
            <a:chExt cx="4241455" cy="3769082"/>
          </a:xfrm>
        </p:grpSpPr>
        <p:grpSp>
          <p:nvGrpSpPr>
            <p:cNvPr id="6" name="Group 5">
              <a:extLst>
                <a:ext uri="{FF2B5EF4-FFF2-40B4-BE49-F238E27FC236}">
                  <a16:creationId xmlns:a16="http://schemas.microsoft.com/office/drawing/2014/main" id="{B7417456-CA64-40AC-90E4-D3287D5595AA}"/>
                </a:ext>
              </a:extLst>
            </p:cNvPr>
            <p:cNvGrpSpPr/>
            <p:nvPr/>
          </p:nvGrpSpPr>
          <p:grpSpPr>
            <a:xfrm>
              <a:off x="1589218" y="1637327"/>
              <a:ext cx="283245" cy="3769082"/>
              <a:chOff x="3600598" y="2064469"/>
              <a:chExt cx="225802" cy="3004700"/>
            </a:xfrm>
          </p:grpSpPr>
          <p:sp>
            <p:nvSpPr>
              <p:cNvPr id="82" name="Rectangle 81">
                <a:extLst>
                  <a:ext uri="{FF2B5EF4-FFF2-40B4-BE49-F238E27FC236}">
                    <a16:creationId xmlns:a16="http://schemas.microsoft.com/office/drawing/2014/main" id="{71E1DA2A-3070-4DA1-BE0E-828E8FAA28CC}"/>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431C882-3C8D-4363-8A3F-122CF19C2A33}"/>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C4A0A24-D5F9-4238-A4D2-8258781B4B3B}"/>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7BEBF99-A976-4AE2-9EC2-946B02DBE832}"/>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359DF27-3B5A-42D9-A1C9-D0DD8A1976FD}"/>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4BE1C189-AA5A-4643-9C92-93786C548B55}"/>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A9ED1B1-6E2D-4EFB-8B1C-2B80EC2BF9AA}"/>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BA2DE4A-1493-4A76-9916-781EDAF0635F}"/>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7CD664C-30DE-4E7B-B7E8-C6B3081FBAAD}"/>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AAD60064-A907-41D5-A6B3-DDDB1760B89A}"/>
                </a:ext>
              </a:extLst>
            </p:cNvPr>
            <p:cNvGrpSpPr/>
            <p:nvPr/>
          </p:nvGrpSpPr>
          <p:grpSpPr>
            <a:xfrm>
              <a:off x="1985039" y="1637327"/>
              <a:ext cx="283245" cy="3769082"/>
              <a:chOff x="3600598" y="2064469"/>
              <a:chExt cx="225802" cy="3004700"/>
            </a:xfrm>
          </p:grpSpPr>
          <p:sp>
            <p:nvSpPr>
              <p:cNvPr id="73" name="Rectangle 72">
                <a:extLst>
                  <a:ext uri="{FF2B5EF4-FFF2-40B4-BE49-F238E27FC236}">
                    <a16:creationId xmlns:a16="http://schemas.microsoft.com/office/drawing/2014/main" id="{FB988DBC-4CE8-4E2E-BB22-7173C8325948}"/>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D59DF0A-517F-47F7-933E-C74D4F18B9F1}"/>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93928D6-8FED-4CBB-A27E-D2A5DBDCA300}"/>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89AE0DE-B209-4201-9926-BCC31D5DC447}"/>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2C311A5-8071-4A9E-B5B1-6CEBA1352E84}"/>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BA8ACDE-C16B-4A30-97A3-90253185AEB8}"/>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9DCC837-2ED0-4D35-9921-740DCC6171E7}"/>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D0F46C8-CA89-41BF-A0D7-802B0D6F43F1}"/>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4CF682B-11B4-4205-AF7B-DFAEB393CFCC}"/>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6275EC4-48BE-4DCD-A3EB-593B0AA1C061}"/>
                </a:ext>
              </a:extLst>
            </p:cNvPr>
            <p:cNvGrpSpPr/>
            <p:nvPr/>
          </p:nvGrpSpPr>
          <p:grpSpPr>
            <a:xfrm>
              <a:off x="2380860" y="1637327"/>
              <a:ext cx="283245" cy="3769082"/>
              <a:chOff x="3600598" y="2064469"/>
              <a:chExt cx="225802" cy="3004700"/>
            </a:xfrm>
          </p:grpSpPr>
          <p:sp>
            <p:nvSpPr>
              <p:cNvPr id="64" name="Rectangle 63">
                <a:extLst>
                  <a:ext uri="{FF2B5EF4-FFF2-40B4-BE49-F238E27FC236}">
                    <a16:creationId xmlns:a16="http://schemas.microsoft.com/office/drawing/2014/main" id="{CBF33BB5-A770-4D7F-A017-BCD0666394A5}"/>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665F880-17EE-4B72-A7D7-AB077EC29E32}"/>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D7E625E-6ACB-4C74-93AC-BE4552C68018}"/>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ED395EA-16AF-47FC-848B-2CA85EC243AE}"/>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4F53925-0847-4F6F-8F8E-6D28C8A6235B}"/>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587991A4-FBDF-4ABB-BB73-95863296437B}"/>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7A184B9-9228-4EBA-9581-7A9B1D0FA7DD}"/>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FD14C38-F221-4B23-A7CA-20CCD1DC18E8}"/>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3ABA4AD-1324-4FF6-8ADF-9F035B1D66F9}"/>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934BB13-8EB7-4452-A06B-B502B76C26FC}"/>
                </a:ext>
              </a:extLst>
            </p:cNvPr>
            <p:cNvGrpSpPr/>
            <p:nvPr/>
          </p:nvGrpSpPr>
          <p:grpSpPr>
            <a:xfrm>
              <a:off x="2776681" y="1637327"/>
              <a:ext cx="283245" cy="3769082"/>
              <a:chOff x="3600598" y="2064469"/>
              <a:chExt cx="225802" cy="3004700"/>
            </a:xfrm>
          </p:grpSpPr>
          <p:sp>
            <p:nvSpPr>
              <p:cNvPr id="55" name="Rectangle 54">
                <a:extLst>
                  <a:ext uri="{FF2B5EF4-FFF2-40B4-BE49-F238E27FC236}">
                    <a16:creationId xmlns:a16="http://schemas.microsoft.com/office/drawing/2014/main" id="{21D26DA8-0371-4573-BB41-E859CB078D87}"/>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0ABB3FB-EAD2-48B3-A9E7-82A15C56A938}"/>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5AAC29-4F57-4714-9D7D-9F6BB53B94CF}"/>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906FFE8-D153-4123-91B8-573C4ECBA603}"/>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5F755AD-39AB-4A59-BF38-39E785475ACC}"/>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D9EBA83-CAEC-4013-B538-F9D8E49934F7}"/>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6B0ED15-ADF9-4AFD-AC5E-B1F9E1B06E4D}"/>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2F37737-1920-43F2-84CE-D7D7978E38B3}"/>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D82DBF6-AB69-4858-9B81-82308A2846EE}"/>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8BA00CA-8053-4043-9044-099AC1D3DF2F}"/>
                </a:ext>
              </a:extLst>
            </p:cNvPr>
            <p:cNvGrpSpPr/>
            <p:nvPr/>
          </p:nvGrpSpPr>
          <p:grpSpPr>
            <a:xfrm>
              <a:off x="3172502" y="1637327"/>
              <a:ext cx="283245" cy="3769082"/>
              <a:chOff x="3600598" y="2064469"/>
              <a:chExt cx="225802" cy="3004700"/>
            </a:xfrm>
          </p:grpSpPr>
          <p:sp>
            <p:nvSpPr>
              <p:cNvPr id="46" name="Rectangle 45">
                <a:extLst>
                  <a:ext uri="{FF2B5EF4-FFF2-40B4-BE49-F238E27FC236}">
                    <a16:creationId xmlns:a16="http://schemas.microsoft.com/office/drawing/2014/main" id="{A1FBE05E-BBDD-4880-9450-A3808D867930}"/>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F2A134A-A463-42B6-9BAA-F04367C5BC6F}"/>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2C7B3AE-CE1B-4F9F-87B1-B542D9DA9BBE}"/>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BA3E066-8AEE-40D5-8E81-6C017E9B782F}"/>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0FDF4BF-2117-4D5F-92EF-D24FF1ABA467}"/>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CEC9537-8200-4DF7-A7DF-0D18B7EFD1A9}"/>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201CDE1-5F5F-4841-A1BF-30D993AF866B}"/>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8257151-274E-48E9-BD34-B5DCE488B778}"/>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AF39057-EF09-41F3-97B8-5693E49B8EBC}"/>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158C056-6F28-4A95-A057-C02A65BD009A}"/>
                </a:ext>
              </a:extLst>
            </p:cNvPr>
            <p:cNvGrpSpPr/>
            <p:nvPr/>
          </p:nvGrpSpPr>
          <p:grpSpPr>
            <a:xfrm>
              <a:off x="3568323" y="1637327"/>
              <a:ext cx="283245" cy="3769082"/>
              <a:chOff x="3600598" y="2064469"/>
              <a:chExt cx="225802" cy="3004700"/>
            </a:xfrm>
          </p:grpSpPr>
          <p:sp>
            <p:nvSpPr>
              <p:cNvPr id="37" name="Rectangle 36">
                <a:extLst>
                  <a:ext uri="{FF2B5EF4-FFF2-40B4-BE49-F238E27FC236}">
                    <a16:creationId xmlns:a16="http://schemas.microsoft.com/office/drawing/2014/main" id="{5E1DB01F-2D55-4DF2-B822-F0ECF46C40EF}"/>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BCD9DAE-9FA3-4FDA-8E33-A89B0E80D0C4}"/>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D277761-4D31-47C0-B376-138E0D30A4A5}"/>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07D2993-BC92-4398-9533-728C5A24C444}"/>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936C495-9800-41F2-9A19-ECF8E895674C}"/>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9167143-3433-47C4-968A-8492EA39F914}"/>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2067BEB-2A90-46AA-822B-293595AF3809}"/>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5EB6AAC-BA2B-48E6-BFE5-78A19FA5DF75}"/>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52EBC7B-3A0B-4DE7-AEFB-FB23F1288ADE}"/>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5084FAD-FA94-4626-8F6C-524BA7671648}"/>
                </a:ext>
              </a:extLst>
            </p:cNvPr>
            <p:cNvGrpSpPr/>
            <p:nvPr/>
          </p:nvGrpSpPr>
          <p:grpSpPr>
            <a:xfrm>
              <a:off x="3964144" y="1637327"/>
              <a:ext cx="283245" cy="3769082"/>
              <a:chOff x="3600598" y="2064469"/>
              <a:chExt cx="225802" cy="3004700"/>
            </a:xfrm>
          </p:grpSpPr>
          <p:sp>
            <p:nvSpPr>
              <p:cNvPr id="28" name="Rectangle 27">
                <a:extLst>
                  <a:ext uri="{FF2B5EF4-FFF2-40B4-BE49-F238E27FC236}">
                    <a16:creationId xmlns:a16="http://schemas.microsoft.com/office/drawing/2014/main" id="{120522DF-E3E3-4B12-82C1-29C7CE695501}"/>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162F7B6-3AFB-45B7-83FB-DFAF69D60397}"/>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C3D1CEF-1D4D-4C77-9EC8-2534EADD4283}"/>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4B20163-ED4E-4E3F-8E4E-1E53BF99BBA3}"/>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E3F9DF3-1389-44FB-92D1-D8FAF15B469D}"/>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2AA918-2211-446D-BFA6-AFBFBA418134}"/>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136A8D8-1034-4CAF-A931-CBB7FD99B7CA}"/>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87D5844-1174-4C57-995D-56F63B09CB2E}"/>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4F1DC89-7E1F-4E35-B2D1-F31BD0CE12D4}"/>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F124CE5-ED28-4701-9BC9-FE7F8A06BFDA}"/>
                </a:ext>
              </a:extLst>
            </p:cNvPr>
            <p:cNvGrpSpPr/>
            <p:nvPr/>
          </p:nvGrpSpPr>
          <p:grpSpPr>
            <a:xfrm>
              <a:off x="4359965" y="1637327"/>
              <a:ext cx="283245" cy="3317845"/>
              <a:chOff x="3600598" y="2064469"/>
              <a:chExt cx="225802" cy="2644975"/>
            </a:xfrm>
          </p:grpSpPr>
          <p:sp>
            <p:nvSpPr>
              <p:cNvPr id="22" name="Rectangle 21">
                <a:extLst>
                  <a:ext uri="{FF2B5EF4-FFF2-40B4-BE49-F238E27FC236}">
                    <a16:creationId xmlns:a16="http://schemas.microsoft.com/office/drawing/2014/main" id="{5814A770-0775-4FA6-A8A2-346DFC8852F7}"/>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4E5B7F-5A57-458A-A7A3-C7CBD72871FC}"/>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EAE329-450F-4D0E-8BA9-DCF0C52AFDA1}"/>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8BAFA7-F9B1-4843-867E-16A7550615F6}"/>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71CA7F9-D89E-48B9-9B5E-098A8F1F0FE6}"/>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FC6473-D982-4A38-BFB5-0A4E400AAF32}"/>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EE8B621-BC12-4FE0-8C5C-44CC1EDCE0B8}"/>
                </a:ext>
              </a:extLst>
            </p:cNvPr>
            <p:cNvGrpSpPr/>
            <p:nvPr/>
          </p:nvGrpSpPr>
          <p:grpSpPr>
            <a:xfrm>
              <a:off x="4755786" y="1637327"/>
              <a:ext cx="283245" cy="3317845"/>
              <a:chOff x="3600598" y="2064469"/>
              <a:chExt cx="225802" cy="2644975"/>
            </a:xfrm>
          </p:grpSpPr>
          <p:sp>
            <p:nvSpPr>
              <p:cNvPr id="19" name="Rectangle 18">
                <a:extLst>
                  <a:ext uri="{FF2B5EF4-FFF2-40B4-BE49-F238E27FC236}">
                    <a16:creationId xmlns:a16="http://schemas.microsoft.com/office/drawing/2014/main" id="{EC9ED6AA-8C37-4CB8-813B-A98BAB8BC8BC}"/>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A4E354-305D-44B7-A0E8-D1E09BBE3E67}"/>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ABF259-13CB-4EA4-9391-D236222CFB7A}"/>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E1CB9D5-6046-4717-BA5B-D380395F8C22}"/>
                </a:ext>
              </a:extLst>
            </p:cNvPr>
            <p:cNvGrpSpPr/>
            <p:nvPr/>
          </p:nvGrpSpPr>
          <p:grpSpPr>
            <a:xfrm>
              <a:off x="5151607" y="1637327"/>
              <a:ext cx="283245" cy="3769082"/>
              <a:chOff x="3600598" y="2064469"/>
              <a:chExt cx="225802" cy="3004700"/>
            </a:xfrm>
          </p:grpSpPr>
          <p:sp>
            <p:nvSpPr>
              <p:cNvPr id="17" name="Rectangle 16">
                <a:extLst>
                  <a:ext uri="{FF2B5EF4-FFF2-40B4-BE49-F238E27FC236}">
                    <a16:creationId xmlns:a16="http://schemas.microsoft.com/office/drawing/2014/main" id="{9BF53229-D595-4209-B460-E70EDCF57686}"/>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A85F3C-092D-4C55-B6CC-C1AC55D22FC1}"/>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938EBFF-DEBE-4142-A4E7-CF3160842BE2}"/>
                </a:ext>
              </a:extLst>
            </p:cNvPr>
            <p:cNvSpPr/>
            <p:nvPr/>
          </p:nvSpPr>
          <p:spPr>
            <a:xfrm>
              <a:off x="5547428" y="1637327"/>
              <a:ext cx="283245" cy="2832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1" name="Graphic 90" descr="Graphic icon of the number 1.">
            <a:extLst>
              <a:ext uri="{FF2B5EF4-FFF2-40B4-BE49-F238E27FC236}">
                <a16:creationId xmlns:a16="http://schemas.microsoft.com/office/drawing/2014/main" id="{51A9E58D-BFA1-46D7-AFD0-BA1A83B1B9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1370" y="2565439"/>
            <a:ext cx="1330822" cy="1285709"/>
          </a:xfrm>
          <a:prstGeom prst="rect">
            <a:avLst/>
          </a:prstGeom>
        </p:spPr>
      </p:pic>
      <p:pic>
        <p:nvPicPr>
          <p:cNvPr id="92" name="Graphic 91" descr="Graphic icon of the number 2.">
            <a:extLst>
              <a:ext uri="{FF2B5EF4-FFF2-40B4-BE49-F238E27FC236}">
                <a16:creationId xmlns:a16="http://schemas.microsoft.com/office/drawing/2014/main" id="{C820B1C8-E9B9-4A5E-B420-45AD48D527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0589" y="3885931"/>
            <a:ext cx="1330822" cy="1285709"/>
          </a:xfrm>
          <a:prstGeom prst="rect">
            <a:avLst/>
          </a:prstGeom>
        </p:spPr>
      </p:pic>
      <p:pic>
        <p:nvPicPr>
          <p:cNvPr id="94" name="Graphic 93">
            <a:extLst>
              <a:ext uri="{FF2B5EF4-FFF2-40B4-BE49-F238E27FC236}">
                <a16:creationId xmlns:a16="http://schemas.microsoft.com/office/drawing/2014/main" id="{9387742C-4C0D-4E82-86A7-E7E5243477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0584" y="1765754"/>
            <a:ext cx="3031519" cy="4240622"/>
          </a:xfrm>
          <a:prstGeom prst="rect">
            <a:avLst/>
          </a:prstGeom>
        </p:spPr>
      </p:pic>
      <p:sp>
        <p:nvSpPr>
          <p:cNvPr id="93" name="Slide Number Placeholder 92">
            <a:extLst>
              <a:ext uri="{FF2B5EF4-FFF2-40B4-BE49-F238E27FC236}">
                <a16:creationId xmlns:a16="http://schemas.microsoft.com/office/drawing/2014/main" id="{50D96EA9-F8EF-4E65-A417-E579A598C119}"/>
              </a:ext>
            </a:extLst>
          </p:cNvPr>
          <p:cNvSpPr>
            <a:spLocks noGrp="1"/>
          </p:cNvSpPr>
          <p:nvPr>
            <p:ph type="sldNum" sz="quarter" idx="4"/>
          </p:nvPr>
        </p:nvSpPr>
        <p:spPr/>
        <p:txBody>
          <a:bodyPr/>
          <a:lstStyle/>
          <a:p>
            <a:fld id="{29691912-3321-4F2D-A980-9CA5FE309265}" type="slidenum">
              <a:rPr lang="en-US" smtClean="0"/>
              <a:t>63</a:t>
            </a:fld>
            <a:endParaRPr lang="en-US"/>
          </a:p>
        </p:txBody>
      </p:sp>
      <p:sp>
        <p:nvSpPr>
          <p:cNvPr id="97" name="Rectangle 96">
            <a:extLst>
              <a:ext uri="{FF2B5EF4-FFF2-40B4-BE49-F238E27FC236}">
                <a16:creationId xmlns:a16="http://schemas.microsoft.com/office/drawing/2014/main" id="{8EDBDA1A-AE86-4448-BC49-FEFC0A7D0104}"/>
              </a:ext>
            </a:extLst>
          </p:cNvPr>
          <p:cNvSpPr/>
          <p:nvPr/>
        </p:nvSpPr>
        <p:spPr>
          <a:xfrm>
            <a:off x="3730247" y="5750516"/>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634064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FB26-9776-4C0F-A0E4-38C4A3C8CAD0}"/>
              </a:ext>
            </a:extLst>
          </p:cNvPr>
          <p:cNvSpPr>
            <a:spLocks noGrp="1"/>
          </p:cNvSpPr>
          <p:nvPr>
            <p:ph type="title"/>
          </p:nvPr>
        </p:nvSpPr>
        <p:spPr/>
        <p:txBody>
          <a:bodyPr/>
          <a:lstStyle/>
          <a:p>
            <a:r>
              <a:rPr lang="en-US" dirty="0"/>
              <a:t>Data Sources</a:t>
            </a:r>
          </a:p>
        </p:txBody>
      </p:sp>
      <p:sp>
        <p:nvSpPr>
          <p:cNvPr id="3" name="Text Placeholder 2">
            <a:extLst>
              <a:ext uri="{FF2B5EF4-FFF2-40B4-BE49-F238E27FC236}">
                <a16:creationId xmlns:a16="http://schemas.microsoft.com/office/drawing/2014/main" id="{EFD8D54B-07A9-4A83-BA3D-49A1DF6AE09D}"/>
              </a:ext>
            </a:extLst>
          </p:cNvPr>
          <p:cNvSpPr>
            <a:spLocks noGrp="1"/>
          </p:cNvSpPr>
          <p:nvPr>
            <p:ph idx="1"/>
          </p:nvPr>
        </p:nvSpPr>
        <p:spPr>
          <a:xfrm>
            <a:off x="2628900" y="1825625"/>
            <a:ext cx="8724900" cy="4269167"/>
          </a:xfrm>
        </p:spPr>
        <p:txBody>
          <a:bodyPr>
            <a:normAutofit fontScale="77500" lnSpcReduction="20000"/>
          </a:bodyPr>
          <a:lstStyle/>
          <a:p>
            <a:r>
              <a:rPr lang="en-US" altLang="en-US" dirty="0"/>
              <a:t>Roadway inventory data—Typically maintained by State and local agencies:</a:t>
            </a:r>
          </a:p>
          <a:p>
            <a:pPr lvl="1"/>
            <a:r>
              <a:rPr lang="en-US" altLang="en-US" dirty="0"/>
              <a:t>Facility type.</a:t>
            </a:r>
          </a:p>
          <a:p>
            <a:pPr lvl="1"/>
            <a:r>
              <a:rPr lang="en-US" altLang="en-US" dirty="0"/>
              <a:t>Number of lanes.</a:t>
            </a:r>
          </a:p>
          <a:p>
            <a:pPr lvl="1"/>
            <a:r>
              <a:rPr lang="en-US" altLang="en-US" dirty="0"/>
              <a:t>Cross-sectional elements.</a:t>
            </a:r>
          </a:p>
          <a:p>
            <a:pPr lvl="1"/>
            <a:r>
              <a:rPr lang="en-US" altLang="en-US" dirty="0"/>
              <a:t>Traffic control and speed limit.</a:t>
            </a:r>
          </a:p>
          <a:p>
            <a:r>
              <a:rPr lang="en-US" altLang="en-US" dirty="0"/>
              <a:t>Traffic data—Typically maintained by State and local agencies, although some manual counts may be needed:</a:t>
            </a:r>
          </a:p>
          <a:p>
            <a:pPr lvl="1"/>
            <a:r>
              <a:rPr lang="en-US" altLang="en-US" dirty="0"/>
              <a:t>Traffic volume.</a:t>
            </a:r>
          </a:p>
          <a:p>
            <a:pPr lvl="1"/>
            <a:r>
              <a:rPr lang="en-US" altLang="en-US" dirty="0"/>
              <a:t>Nonmotorized user exposure.</a:t>
            </a:r>
          </a:p>
          <a:p>
            <a:pPr lvl="1"/>
            <a:r>
              <a:rPr lang="en-US" altLang="en-US" dirty="0"/>
              <a:t>Traffic composition.</a:t>
            </a:r>
          </a:p>
          <a:p>
            <a:r>
              <a:rPr lang="en-US" altLang="en-US" dirty="0"/>
              <a:t>Crash data—Typically maintained by State agencies:</a:t>
            </a:r>
          </a:p>
          <a:p>
            <a:pPr lvl="1"/>
            <a:r>
              <a:rPr lang="en-US" altLang="en-US" dirty="0"/>
              <a:t>Number of crashes by type.</a:t>
            </a:r>
          </a:p>
          <a:p>
            <a:pPr lvl="1"/>
            <a:r>
              <a:rPr lang="en-US" altLang="en-US" dirty="0"/>
              <a:t>Number of crashes by severity. </a:t>
            </a:r>
          </a:p>
        </p:txBody>
      </p:sp>
      <p:pic>
        <p:nvPicPr>
          <p:cNvPr id="4" name="Graphic 3" descr="Graphic icon of a triangle with text, Explore, with an icon of a magnifying glass.">
            <a:extLst>
              <a:ext uri="{FF2B5EF4-FFF2-40B4-BE49-F238E27FC236}">
                <a16:creationId xmlns:a16="http://schemas.microsoft.com/office/drawing/2014/main" id="{AC674692-94A0-4C9F-BFBF-BE2884DC73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9400" y="0"/>
            <a:ext cx="1828800" cy="890124"/>
          </a:xfrm>
          <a:prstGeom prst="rect">
            <a:avLst/>
          </a:prstGeom>
        </p:spPr>
      </p:pic>
      <p:sp>
        <p:nvSpPr>
          <p:cNvPr id="5" name="Oval 4">
            <a:extLst>
              <a:ext uri="{FF2B5EF4-FFF2-40B4-BE49-F238E27FC236}">
                <a16:creationId xmlns:a16="http://schemas.microsoft.com/office/drawing/2014/main" id="{48CD84CB-7D50-4414-B159-603984D27A6E}"/>
              </a:ext>
            </a:extLst>
          </p:cNvPr>
          <p:cNvSpPr/>
          <p:nvPr/>
        </p:nvSpPr>
        <p:spPr>
          <a:xfrm>
            <a:off x="734335" y="3043379"/>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84CE808-8164-40C5-80EA-A80068D023AC}"/>
              </a:ext>
            </a:extLst>
          </p:cNvPr>
          <p:cNvSpPr/>
          <p:nvPr/>
        </p:nvSpPr>
        <p:spPr>
          <a:xfrm>
            <a:off x="720125" y="457909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447E5C-64F1-4A3A-B38A-F536E40FA5BC}"/>
              </a:ext>
            </a:extLst>
          </p:cNvPr>
          <p:cNvSpPr/>
          <p:nvPr/>
        </p:nvSpPr>
        <p:spPr>
          <a:xfrm>
            <a:off x="720126" y="148201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raphic icon of a star symbol.">
            <a:extLst>
              <a:ext uri="{FF2B5EF4-FFF2-40B4-BE49-F238E27FC236}">
                <a16:creationId xmlns:a16="http://schemas.microsoft.com/office/drawing/2014/main" id="{1CC60927-4318-476F-B2A1-ADB2215309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125" y="4590251"/>
            <a:ext cx="1382750" cy="1412170"/>
          </a:xfrm>
          <a:prstGeom prst="rect">
            <a:avLst/>
          </a:prstGeom>
        </p:spPr>
      </p:pic>
      <p:pic>
        <p:nvPicPr>
          <p:cNvPr id="9" name="Graphic 8" descr="Graphic icon of a two-lane road with a dashed centerline. ">
            <a:extLst>
              <a:ext uri="{FF2B5EF4-FFF2-40B4-BE49-F238E27FC236}">
                <a16:creationId xmlns:a16="http://schemas.microsoft.com/office/drawing/2014/main" id="{751D10AC-33ED-47B2-9235-51FE4EA82B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162" y="1830107"/>
            <a:ext cx="1648892" cy="682301"/>
          </a:xfrm>
          <a:prstGeom prst="rect">
            <a:avLst/>
          </a:prstGeom>
        </p:spPr>
      </p:pic>
      <p:pic>
        <p:nvPicPr>
          <p:cNvPr id="10" name="Graphic 9" descr="Graphic icon of a vehicle.">
            <a:extLst>
              <a:ext uri="{FF2B5EF4-FFF2-40B4-BE49-F238E27FC236}">
                <a16:creationId xmlns:a16="http://schemas.microsoft.com/office/drawing/2014/main" id="{AB679194-D8AC-4583-AB4E-5750380EDF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611" y="3429000"/>
            <a:ext cx="1600200" cy="619125"/>
          </a:xfrm>
          <a:prstGeom prst="rect">
            <a:avLst/>
          </a:prstGeom>
        </p:spPr>
      </p:pic>
      <p:sp>
        <p:nvSpPr>
          <p:cNvPr id="11" name="Slide Number Placeholder 10">
            <a:extLst>
              <a:ext uri="{FF2B5EF4-FFF2-40B4-BE49-F238E27FC236}">
                <a16:creationId xmlns:a16="http://schemas.microsoft.com/office/drawing/2014/main" id="{CFB8D762-1AFA-485A-86BE-A3D1775CF222}"/>
              </a:ext>
            </a:extLst>
          </p:cNvPr>
          <p:cNvSpPr>
            <a:spLocks noGrp="1"/>
          </p:cNvSpPr>
          <p:nvPr>
            <p:ph type="sldNum" sz="quarter" idx="4"/>
          </p:nvPr>
        </p:nvSpPr>
        <p:spPr/>
        <p:txBody>
          <a:bodyPr/>
          <a:lstStyle/>
          <a:p>
            <a:fld id="{29691912-3321-4F2D-A980-9CA5FE309265}" type="slidenum">
              <a:rPr lang="en-US" smtClean="0"/>
              <a:t>64</a:t>
            </a:fld>
            <a:endParaRPr lang="en-US"/>
          </a:p>
        </p:txBody>
      </p:sp>
      <p:sp>
        <p:nvSpPr>
          <p:cNvPr id="13" name="Rectangle 12">
            <a:extLst>
              <a:ext uri="{FF2B5EF4-FFF2-40B4-BE49-F238E27FC236}">
                <a16:creationId xmlns:a16="http://schemas.microsoft.com/office/drawing/2014/main" id="{5FA513E2-AD42-4B4F-9EA8-9E1D1792486E}"/>
              </a:ext>
            </a:extLst>
          </p:cNvPr>
          <p:cNvSpPr/>
          <p:nvPr/>
        </p:nvSpPr>
        <p:spPr>
          <a:xfrm>
            <a:off x="1693268" y="5863960"/>
            <a:ext cx="1173719" cy="215444"/>
          </a:xfrm>
          <a:prstGeom prst="rect">
            <a:avLst/>
          </a:prstGeom>
        </p:spPr>
        <p:txBody>
          <a:bodyPr wrap="none">
            <a:spAutoFit/>
          </a:bodyPr>
          <a:lstStyle/>
          <a:p>
            <a:pPr>
              <a:spcBef>
                <a:spcPts val="0"/>
              </a:spcBef>
              <a:spcAft>
                <a:spcPts val="0"/>
              </a:spcAft>
            </a:pPr>
            <a:r>
              <a:rPr lang="en-US" sz="800" i="1" dirty="0">
                <a:latin typeface="Arial" panose="020B0604020202020204" pitchFamily="34" charset="0"/>
                <a:ea typeface="MS PGothic" panose="020B0600070205080204" pitchFamily="34" charset="-128"/>
                <a:cs typeface="MS PGothic" panose="020B0600070205080204" pitchFamily="34" charset="-128"/>
              </a:rPr>
              <a:t>All art source: FHWA.</a:t>
            </a:r>
            <a:endParaRPr lang="en-US" sz="800" i="1" dirty="0"/>
          </a:p>
        </p:txBody>
      </p:sp>
    </p:spTree>
    <p:extLst>
      <p:ext uri="{BB962C8B-B14F-4D97-AF65-F5344CB8AC3E}">
        <p14:creationId xmlns:p14="http://schemas.microsoft.com/office/powerpoint/2010/main" val="3953111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D019-98B0-4BA4-96FE-84F48C7CD8C5}"/>
              </a:ext>
            </a:extLst>
          </p:cNvPr>
          <p:cNvSpPr>
            <a:spLocks noGrp="1"/>
          </p:cNvSpPr>
          <p:nvPr>
            <p:ph type="title"/>
          </p:nvPr>
        </p:nvSpPr>
        <p:spPr/>
        <p:txBody>
          <a:bodyPr/>
          <a:lstStyle/>
          <a:p>
            <a:r>
              <a:rPr lang="en-US" dirty="0"/>
              <a:t>Linking Data</a:t>
            </a:r>
          </a:p>
        </p:txBody>
      </p:sp>
      <p:sp>
        <p:nvSpPr>
          <p:cNvPr id="3" name="Text Placeholder 2">
            <a:extLst>
              <a:ext uri="{FF2B5EF4-FFF2-40B4-BE49-F238E27FC236}">
                <a16:creationId xmlns:a16="http://schemas.microsoft.com/office/drawing/2014/main" id="{93DA8591-48A5-4C95-9441-A35A5327CFB5}"/>
              </a:ext>
            </a:extLst>
          </p:cNvPr>
          <p:cNvSpPr>
            <a:spLocks noGrp="1"/>
          </p:cNvSpPr>
          <p:nvPr>
            <p:ph idx="1"/>
          </p:nvPr>
        </p:nvSpPr>
        <p:spPr>
          <a:xfrm>
            <a:off x="752475" y="1560049"/>
            <a:ext cx="10515600" cy="2880984"/>
          </a:xfrm>
        </p:spPr>
        <p:txBody>
          <a:bodyPr>
            <a:normAutofit fontScale="92500"/>
          </a:bodyPr>
          <a:lstStyle/>
          <a:p>
            <a:r>
              <a:rPr lang="en-US" dirty="0"/>
              <a:t>Analysis database represents individual roadway segments/intersections of interest that were identified as an FCFT.</a:t>
            </a:r>
          </a:p>
          <a:p>
            <a:r>
              <a:rPr lang="en-US" dirty="0"/>
              <a:t>Each “row” or observation should represent a roadway element. </a:t>
            </a:r>
          </a:p>
          <a:p>
            <a:r>
              <a:rPr lang="en-US" dirty="0"/>
              <a:t>Crashes should be assigned to each roadway element—A linear referencing system can be used. </a:t>
            </a:r>
          </a:p>
          <a:p>
            <a:endParaRPr lang="en-US" dirty="0"/>
          </a:p>
        </p:txBody>
      </p:sp>
      <p:pic>
        <p:nvPicPr>
          <p:cNvPr id="4" name="Graphic 3" descr="Graphic icon of a triangle with text, Explore, with an icon of a magnifying glass.">
            <a:extLst>
              <a:ext uri="{FF2B5EF4-FFF2-40B4-BE49-F238E27FC236}">
                <a16:creationId xmlns:a16="http://schemas.microsoft.com/office/drawing/2014/main" id="{E37FCA4F-E50F-4473-8BF4-D897618CD0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0"/>
            <a:ext cx="1828800" cy="890124"/>
          </a:xfrm>
          <a:prstGeom prst="rect">
            <a:avLst/>
          </a:prstGeom>
        </p:spPr>
      </p:pic>
      <p:grpSp>
        <p:nvGrpSpPr>
          <p:cNvPr id="8" name="Group 7" descr="Six icons inside of circles connected to one another. The first is a star. The second is two buildings and two trees. The third is a stop sign with three evenly spaced circles running vertically through the center. The fourth is a two-lane roadway with a dashed centerline. The fifth is a four-leg intersection. The sixth, and final, is a vehicle. ">
            <a:extLst>
              <a:ext uri="{FF2B5EF4-FFF2-40B4-BE49-F238E27FC236}">
                <a16:creationId xmlns:a16="http://schemas.microsoft.com/office/drawing/2014/main" id="{6BEC9D5B-C441-43CF-BE95-34A7CE44C5D9}"/>
              </a:ext>
            </a:extLst>
          </p:cNvPr>
          <p:cNvGrpSpPr/>
          <p:nvPr/>
        </p:nvGrpSpPr>
        <p:grpSpPr>
          <a:xfrm>
            <a:off x="190546" y="4441033"/>
            <a:ext cx="12001454" cy="1540668"/>
            <a:chOff x="-516303" y="3980984"/>
            <a:chExt cx="13615551" cy="1944494"/>
          </a:xfrm>
        </p:grpSpPr>
        <p:pic>
          <p:nvPicPr>
            <p:cNvPr id="6" name="Graphic 5">
              <a:extLst>
                <a:ext uri="{FF2B5EF4-FFF2-40B4-BE49-F238E27FC236}">
                  <a16:creationId xmlns:a16="http://schemas.microsoft.com/office/drawing/2014/main" id="{C377CB0E-3346-40BE-8E4B-5D4DA9B598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303" y="3980984"/>
              <a:ext cx="6872781" cy="1944494"/>
            </a:xfrm>
            <a:prstGeom prst="rect">
              <a:avLst/>
            </a:prstGeom>
          </p:spPr>
        </p:pic>
        <p:pic>
          <p:nvPicPr>
            <p:cNvPr id="7" name="Graphic 6">
              <a:extLst>
                <a:ext uri="{FF2B5EF4-FFF2-40B4-BE49-F238E27FC236}">
                  <a16:creationId xmlns:a16="http://schemas.microsoft.com/office/drawing/2014/main" id="{BBB49B9D-A2A0-436E-AA8A-D81CEFAD45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6467" y="3980984"/>
              <a:ext cx="6872781" cy="1944494"/>
            </a:xfrm>
            <a:prstGeom prst="rect">
              <a:avLst/>
            </a:prstGeom>
          </p:spPr>
        </p:pic>
      </p:grpSp>
      <p:pic>
        <p:nvPicPr>
          <p:cNvPr id="9" name="Graphic 8">
            <a:extLst>
              <a:ext uri="{FF2B5EF4-FFF2-40B4-BE49-F238E27FC236}">
                <a16:creationId xmlns:a16="http://schemas.microsoft.com/office/drawing/2014/main" id="{13963D55-461B-49E8-B4A2-B14D6C1B2D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5252" y="4742268"/>
            <a:ext cx="895350" cy="914400"/>
          </a:xfrm>
          <a:prstGeom prst="rect">
            <a:avLst/>
          </a:prstGeom>
        </p:spPr>
      </p:pic>
      <p:pic>
        <p:nvPicPr>
          <p:cNvPr id="10" name="Graphic 9">
            <a:extLst>
              <a:ext uri="{FF2B5EF4-FFF2-40B4-BE49-F238E27FC236}">
                <a16:creationId xmlns:a16="http://schemas.microsoft.com/office/drawing/2014/main" id="{72F21A4A-0119-4420-BD15-461FF9CE98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98835" y="4830943"/>
            <a:ext cx="1219749" cy="690907"/>
          </a:xfrm>
          <a:prstGeom prst="rect">
            <a:avLst/>
          </a:prstGeom>
        </p:spPr>
      </p:pic>
      <p:pic>
        <p:nvPicPr>
          <p:cNvPr id="11" name="Graphic 10">
            <a:extLst>
              <a:ext uri="{FF2B5EF4-FFF2-40B4-BE49-F238E27FC236}">
                <a16:creationId xmlns:a16="http://schemas.microsoft.com/office/drawing/2014/main" id="{EA6F3CFC-5FF7-4089-B0E8-2A90326C39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11857" y="4995673"/>
            <a:ext cx="1154014" cy="477523"/>
          </a:xfrm>
          <a:prstGeom prst="rect">
            <a:avLst/>
          </a:prstGeom>
        </p:spPr>
      </p:pic>
      <p:pic>
        <p:nvPicPr>
          <p:cNvPr id="13" name="Graphic 12">
            <a:extLst>
              <a:ext uri="{FF2B5EF4-FFF2-40B4-BE49-F238E27FC236}">
                <a16:creationId xmlns:a16="http://schemas.microsoft.com/office/drawing/2014/main" id="{0E5C339A-CA34-44E5-B846-B59699F703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85980" y="4635427"/>
            <a:ext cx="1154014" cy="1128081"/>
          </a:xfrm>
          <a:prstGeom prst="rect">
            <a:avLst/>
          </a:prstGeom>
        </p:spPr>
      </p:pic>
      <p:pic>
        <p:nvPicPr>
          <p:cNvPr id="14" name="Graphic 13">
            <a:extLst>
              <a:ext uri="{FF2B5EF4-FFF2-40B4-BE49-F238E27FC236}">
                <a16:creationId xmlns:a16="http://schemas.microsoft.com/office/drawing/2014/main" id="{60BA7337-6275-4F98-A0E6-316B79D7B4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16818" y="4742268"/>
            <a:ext cx="984334" cy="984334"/>
          </a:xfrm>
          <a:prstGeom prst="rect">
            <a:avLst/>
          </a:prstGeom>
        </p:spPr>
      </p:pic>
      <p:pic>
        <p:nvPicPr>
          <p:cNvPr id="15" name="Graphic 14">
            <a:extLst>
              <a:ext uri="{FF2B5EF4-FFF2-40B4-BE49-F238E27FC236}">
                <a16:creationId xmlns:a16="http://schemas.microsoft.com/office/drawing/2014/main" id="{A57D62E1-5F99-429A-85B3-43CA479F76B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70403" y="4977040"/>
            <a:ext cx="1149774" cy="444853"/>
          </a:xfrm>
          <a:prstGeom prst="rect">
            <a:avLst/>
          </a:prstGeom>
        </p:spPr>
      </p:pic>
      <p:sp>
        <p:nvSpPr>
          <p:cNvPr id="5" name="Slide Number Placeholder 4">
            <a:extLst>
              <a:ext uri="{FF2B5EF4-FFF2-40B4-BE49-F238E27FC236}">
                <a16:creationId xmlns:a16="http://schemas.microsoft.com/office/drawing/2014/main" id="{4647F241-8ED8-4726-96B6-33E0EE24FD82}"/>
              </a:ext>
            </a:extLst>
          </p:cNvPr>
          <p:cNvSpPr>
            <a:spLocks noGrp="1"/>
          </p:cNvSpPr>
          <p:nvPr>
            <p:ph type="sldNum" sz="quarter" idx="4"/>
          </p:nvPr>
        </p:nvSpPr>
        <p:spPr/>
        <p:txBody>
          <a:bodyPr/>
          <a:lstStyle/>
          <a:p>
            <a:fld id="{29691912-3321-4F2D-A980-9CA5FE309265}" type="slidenum">
              <a:rPr lang="en-US" smtClean="0"/>
              <a:t>65</a:t>
            </a:fld>
            <a:endParaRPr lang="en-US"/>
          </a:p>
        </p:txBody>
      </p:sp>
      <p:sp>
        <p:nvSpPr>
          <p:cNvPr id="12" name="Rectangle 11">
            <a:extLst>
              <a:ext uri="{FF2B5EF4-FFF2-40B4-BE49-F238E27FC236}">
                <a16:creationId xmlns:a16="http://schemas.microsoft.com/office/drawing/2014/main" id="{CC7A2597-D7A2-4AE0-B0CA-D9A3BE89307C}"/>
              </a:ext>
            </a:extLst>
          </p:cNvPr>
          <p:cNvSpPr/>
          <p:nvPr/>
        </p:nvSpPr>
        <p:spPr>
          <a:xfrm>
            <a:off x="9264788" y="5979648"/>
            <a:ext cx="1173719"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All art source: FHWA.</a:t>
            </a:r>
          </a:p>
        </p:txBody>
      </p:sp>
    </p:spTree>
    <p:extLst>
      <p:ext uri="{BB962C8B-B14F-4D97-AF65-F5344CB8AC3E}">
        <p14:creationId xmlns:p14="http://schemas.microsoft.com/office/powerpoint/2010/main" val="4097289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66765-420E-4CBF-99E9-C0A8D2CAB4CE}"/>
              </a:ext>
            </a:extLst>
          </p:cNvPr>
          <p:cNvSpPr>
            <a:spLocks noGrp="1"/>
          </p:cNvSpPr>
          <p:nvPr>
            <p:ph type="title"/>
          </p:nvPr>
        </p:nvSpPr>
        <p:spPr/>
        <p:txBody>
          <a:bodyPr/>
          <a:lstStyle/>
          <a:p>
            <a:r>
              <a:rPr lang="en-US" dirty="0"/>
              <a:t>Merging Roadway and Crash Data</a:t>
            </a:r>
          </a:p>
        </p:txBody>
      </p:sp>
      <p:sp>
        <p:nvSpPr>
          <p:cNvPr id="4" name="Content Placeholder 2">
            <a:extLst>
              <a:ext uri="{FF2B5EF4-FFF2-40B4-BE49-F238E27FC236}">
                <a16:creationId xmlns:a16="http://schemas.microsoft.com/office/drawing/2014/main" id="{80F28EF3-AE62-4359-AD8E-9F562D239752}"/>
              </a:ext>
            </a:extLst>
          </p:cNvPr>
          <p:cNvSpPr>
            <a:spLocks noGrp="1"/>
          </p:cNvSpPr>
          <p:nvPr>
            <p:ph idx="1"/>
          </p:nvPr>
        </p:nvSpPr>
        <p:spPr>
          <a:xfrm>
            <a:off x="838200" y="1663022"/>
            <a:ext cx="10515600" cy="1345941"/>
          </a:xfrm>
        </p:spPr>
        <p:txBody>
          <a:bodyPr>
            <a:normAutofit fontScale="92500" lnSpcReduction="10000"/>
          </a:bodyPr>
          <a:lstStyle/>
          <a:p>
            <a:pPr marL="0" indent="0">
              <a:buNone/>
            </a:pPr>
            <a:r>
              <a:rPr lang="en-US" altLang="en-US" dirty="0"/>
              <a:t>Use the linear referencing system:</a:t>
            </a:r>
          </a:p>
          <a:p>
            <a:pPr lvl="1">
              <a:buFont typeface="Arial" panose="020B0604020202020204" pitchFamily="34" charset="0"/>
              <a:buChar char="►"/>
            </a:pPr>
            <a:r>
              <a:rPr lang="en-US" altLang="en-US" dirty="0"/>
              <a:t>Find county, route, and MP.</a:t>
            </a:r>
          </a:p>
          <a:p>
            <a:pPr lvl="1">
              <a:buFont typeface="Arial" panose="020B0604020202020204" pitchFamily="34" charset="0"/>
              <a:buChar char="►"/>
            </a:pPr>
            <a:r>
              <a:rPr lang="en-US" altLang="en-US" dirty="0"/>
              <a:t>Start with the road log file as the “base” and append the crash data (must account for segments or intersections with “zero” crash frequency).</a:t>
            </a:r>
          </a:p>
        </p:txBody>
      </p:sp>
      <p:grpSp>
        <p:nvGrpSpPr>
          <p:cNvPr id="2" name="Group 1">
            <a:extLst>
              <a:ext uri="{FF2B5EF4-FFF2-40B4-BE49-F238E27FC236}">
                <a16:creationId xmlns:a16="http://schemas.microsoft.com/office/drawing/2014/main" id="{71C3DBD5-BCF9-4DC6-9B3A-2E025DD18938}"/>
              </a:ext>
            </a:extLst>
          </p:cNvPr>
          <p:cNvGrpSpPr/>
          <p:nvPr/>
        </p:nvGrpSpPr>
        <p:grpSpPr>
          <a:xfrm>
            <a:off x="808891" y="3444561"/>
            <a:ext cx="6893476" cy="2228325"/>
            <a:chOff x="752019" y="3563256"/>
            <a:chExt cx="5038726" cy="1628775"/>
          </a:xfrm>
        </p:grpSpPr>
        <p:pic>
          <p:nvPicPr>
            <p:cNvPr id="5" name="Picture 2">
              <a:extLst>
                <a:ext uri="{FF2B5EF4-FFF2-40B4-BE49-F238E27FC236}">
                  <a16:creationId xmlns:a16="http://schemas.microsoft.com/office/drawing/2014/main" id="{0AB9805B-B368-4E7C-AA54-1C0B598DF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19" y="3563256"/>
              <a:ext cx="25717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45EBD998-79C6-4A10-813B-F3A048179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770" y="3563256"/>
              <a:ext cx="6191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0A423985-AD59-47F1-A08C-DFB15F5F5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895" y="3563256"/>
              <a:ext cx="6191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B03123DE-3FF2-4FA3-9076-F5ECBC8DB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020" y="3563256"/>
              <a:ext cx="12287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14F8FE22-C2D2-4ECC-BC9B-5878E596A39C}"/>
              </a:ext>
            </a:extLst>
          </p:cNvPr>
          <p:cNvSpPr txBox="1">
            <a:spLocks noChangeArrowheads="1"/>
          </p:cNvSpPr>
          <p:nvPr/>
        </p:nvSpPr>
        <p:spPr bwMode="auto">
          <a:xfrm>
            <a:off x="726506" y="3052081"/>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t>Road Log </a:t>
            </a:r>
            <a:r>
              <a:rPr lang="en-US" altLang="en-US" sz="1800" dirty="0">
                <a:solidFill>
                  <a:schemeClr val="accent4"/>
                </a:solidFill>
              </a:rPr>
              <a:t>File</a:t>
            </a:r>
          </a:p>
        </p:txBody>
      </p:sp>
      <p:grpSp>
        <p:nvGrpSpPr>
          <p:cNvPr id="26" name="Group 25">
            <a:extLst>
              <a:ext uri="{FF2B5EF4-FFF2-40B4-BE49-F238E27FC236}">
                <a16:creationId xmlns:a16="http://schemas.microsoft.com/office/drawing/2014/main" id="{2138048E-9EBB-4653-80B6-8F99E635A8B2}"/>
              </a:ext>
            </a:extLst>
          </p:cNvPr>
          <p:cNvGrpSpPr/>
          <p:nvPr/>
        </p:nvGrpSpPr>
        <p:grpSpPr>
          <a:xfrm>
            <a:off x="8149294" y="3422471"/>
            <a:ext cx="2697448" cy="2013311"/>
            <a:chOff x="6171082" y="3582170"/>
            <a:chExt cx="1971676" cy="1471612"/>
          </a:xfrm>
        </p:grpSpPr>
        <p:pic>
          <p:nvPicPr>
            <p:cNvPr id="10" name="Picture 6">
              <a:extLst>
                <a:ext uri="{FF2B5EF4-FFF2-40B4-BE49-F238E27FC236}">
                  <a16:creationId xmlns:a16="http://schemas.microsoft.com/office/drawing/2014/main" id="{A8B830E6-E073-45DA-A99B-268F834683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1082" y="3582170"/>
              <a:ext cx="13525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993BEE64-3D02-4998-AA8C-06D6CFA6BE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3633" y="3586932"/>
              <a:ext cx="6191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a:extLst>
              <a:ext uri="{FF2B5EF4-FFF2-40B4-BE49-F238E27FC236}">
                <a16:creationId xmlns:a16="http://schemas.microsoft.com/office/drawing/2014/main" id="{76C1F4A5-28ED-405F-98EE-7A4592C4D215}"/>
              </a:ext>
            </a:extLst>
          </p:cNvPr>
          <p:cNvSpPr txBox="1">
            <a:spLocks noChangeArrowheads="1"/>
          </p:cNvSpPr>
          <p:nvPr/>
        </p:nvSpPr>
        <p:spPr bwMode="auto">
          <a:xfrm>
            <a:off x="8056772" y="3011488"/>
            <a:ext cx="150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chemeClr val="accent4"/>
                </a:solidFill>
              </a:rPr>
              <a:t>Accident File</a:t>
            </a:r>
          </a:p>
        </p:txBody>
      </p:sp>
      <p:sp>
        <p:nvSpPr>
          <p:cNvPr id="14" name="Text Box 5">
            <a:extLst>
              <a:ext uri="{FF2B5EF4-FFF2-40B4-BE49-F238E27FC236}">
                <a16:creationId xmlns:a16="http://schemas.microsoft.com/office/drawing/2014/main" id="{6C59B71E-A7A7-40CB-B540-23CA0FC6F16E}"/>
              </a:ext>
            </a:extLst>
          </p:cNvPr>
          <p:cNvSpPr txBox="1">
            <a:spLocks noChangeArrowheads="1"/>
          </p:cNvSpPr>
          <p:nvPr/>
        </p:nvSpPr>
        <p:spPr bwMode="auto">
          <a:xfrm>
            <a:off x="726506" y="5807000"/>
            <a:ext cx="9412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HSIS.</a:t>
            </a:r>
            <a:r>
              <a:rPr lang="en-US" altLang="en-US" sz="800" i="1" baseline="30000" dirty="0">
                <a:latin typeface="Arial" panose="020B0604020202020204" pitchFamily="34" charset="0"/>
                <a:cs typeface="Arial" panose="020B0604020202020204" pitchFamily="34" charset="0"/>
              </a:rPr>
              <a:t>(7)</a:t>
            </a:r>
            <a:endParaRPr lang="en-US" altLang="en-US" sz="800" i="1" baseline="30000" dirty="0">
              <a:highlight>
                <a:srgbClr val="FFFF00"/>
              </a:highlight>
              <a:latin typeface="Arial" panose="020B0604020202020204" pitchFamily="34" charset="0"/>
              <a:cs typeface="Arial" panose="020B0604020202020204" pitchFamily="34" charset="0"/>
            </a:endParaRPr>
          </a:p>
        </p:txBody>
      </p:sp>
      <p:pic>
        <p:nvPicPr>
          <p:cNvPr id="16" name="Graphic 15" descr="Graphic icon of a triangle with text, Explore, with an icon of a magnifying glass.">
            <a:extLst>
              <a:ext uri="{FF2B5EF4-FFF2-40B4-BE49-F238E27FC236}">
                <a16:creationId xmlns:a16="http://schemas.microsoft.com/office/drawing/2014/main" id="{D05663F3-98FD-4836-A2AE-9904BA728D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63200" y="0"/>
            <a:ext cx="1828800" cy="890124"/>
          </a:xfrm>
          <a:prstGeom prst="rect">
            <a:avLst/>
          </a:prstGeom>
        </p:spPr>
      </p:pic>
      <p:sp>
        <p:nvSpPr>
          <p:cNvPr id="22" name="TextBox 21">
            <a:extLst>
              <a:ext uri="{FF2B5EF4-FFF2-40B4-BE49-F238E27FC236}">
                <a16:creationId xmlns:a16="http://schemas.microsoft.com/office/drawing/2014/main" id="{CB9F57B9-62E9-4AC0-A5B6-0B78A5B17AF1}"/>
              </a:ext>
            </a:extLst>
          </p:cNvPr>
          <p:cNvSpPr txBox="1">
            <a:spLocks noChangeArrowheads="1"/>
          </p:cNvSpPr>
          <p:nvPr/>
        </p:nvSpPr>
        <p:spPr bwMode="auto">
          <a:xfrm>
            <a:off x="8188785" y="5453057"/>
            <a:ext cx="2749050" cy="707886"/>
          </a:xfrm>
          <a:prstGeom prst="rect">
            <a:avLst/>
          </a:prstGeom>
          <a:solidFill>
            <a:schemeClr val="accent1"/>
          </a:solidFill>
          <a:ln w="19050">
            <a:noFill/>
            <a:miter lim="800000"/>
            <a:headEnd/>
            <a:tailEnd/>
          </a:ln>
        </p:spPr>
        <p:txBody>
          <a:bodyPr wrap="squar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pPr algn="ctr"/>
            <a:r>
              <a:rPr lang="en-US" altLang="en-US" sz="2000" dirty="0">
                <a:solidFill>
                  <a:schemeClr val="bg1"/>
                </a:solidFill>
              </a:rPr>
              <a:t>How many crashes per segment? </a:t>
            </a:r>
          </a:p>
        </p:txBody>
      </p:sp>
      <p:grpSp>
        <p:nvGrpSpPr>
          <p:cNvPr id="23" name="Group 22" descr="Graphic of a question mark symbol in a circle with text, How many crashes per segment?, next to it.">
            <a:extLst>
              <a:ext uri="{FF2B5EF4-FFF2-40B4-BE49-F238E27FC236}">
                <a16:creationId xmlns:a16="http://schemas.microsoft.com/office/drawing/2014/main" id="{32DC83A9-0D72-4E71-9E2A-AD633AD9CB1A}"/>
              </a:ext>
            </a:extLst>
          </p:cNvPr>
          <p:cNvGrpSpPr/>
          <p:nvPr/>
        </p:nvGrpSpPr>
        <p:grpSpPr>
          <a:xfrm>
            <a:off x="7649436" y="5374310"/>
            <a:ext cx="821645" cy="821645"/>
            <a:chOff x="7663992" y="3524112"/>
            <a:chExt cx="821645" cy="821645"/>
          </a:xfrm>
        </p:grpSpPr>
        <p:sp>
          <p:nvSpPr>
            <p:cNvPr id="24" name="Oval 23">
              <a:extLst>
                <a:ext uri="{FF2B5EF4-FFF2-40B4-BE49-F238E27FC236}">
                  <a16:creationId xmlns:a16="http://schemas.microsoft.com/office/drawing/2014/main" id="{91B020A8-0B37-4645-9067-78DE5A6CB363}"/>
                </a:ext>
              </a:extLst>
            </p:cNvPr>
            <p:cNvSpPr/>
            <p:nvPr/>
          </p:nvSpPr>
          <p:spPr>
            <a:xfrm>
              <a:off x="7663992" y="3524112"/>
              <a:ext cx="821645" cy="82164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018ED439-39FC-476F-9150-199AE4F359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8114" y="3620609"/>
              <a:ext cx="533400" cy="628650"/>
            </a:xfrm>
            <a:prstGeom prst="rect">
              <a:avLst/>
            </a:prstGeom>
          </p:spPr>
        </p:pic>
      </p:grpSp>
      <p:sp>
        <p:nvSpPr>
          <p:cNvPr id="27" name="Rectangle 26">
            <a:extLst>
              <a:ext uri="{FF2B5EF4-FFF2-40B4-BE49-F238E27FC236}">
                <a16:creationId xmlns:a16="http://schemas.microsoft.com/office/drawing/2014/main" id="{9D39AA3C-9EFA-42FE-8B0F-F027680775FC}"/>
              </a:ext>
            </a:extLst>
          </p:cNvPr>
          <p:cNvSpPr/>
          <p:nvPr/>
        </p:nvSpPr>
        <p:spPr>
          <a:xfrm>
            <a:off x="2647950" y="4114800"/>
            <a:ext cx="1679253" cy="219075"/>
          </a:xfrm>
          <a:prstGeom prst="rect">
            <a:avLst/>
          </a:prstGeom>
          <a:noFill/>
          <a:ln w="34925">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19A2104-0B0E-418B-9B08-B154BFC09CDF}"/>
              </a:ext>
            </a:extLst>
          </p:cNvPr>
          <p:cNvSpPr/>
          <p:nvPr/>
        </p:nvSpPr>
        <p:spPr>
          <a:xfrm>
            <a:off x="9163791" y="3876675"/>
            <a:ext cx="835926" cy="871274"/>
          </a:xfrm>
          <a:prstGeom prst="rect">
            <a:avLst/>
          </a:prstGeom>
          <a:noFill/>
          <a:ln w="34925">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71718BB3-E207-4F91-BC30-BA480CDA833C}"/>
              </a:ext>
            </a:extLst>
          </p:cNvPr>
          <p:cNvSpPr>
            <a:spLocks noGrp="1"/>
          </p:cNvSpPr>
          <p:nvPr>
            <p:ph type="sldNum" sz="quarter" idx="4"/>
          </p:nvPr>
        </p:nvSpPr>
        <p:spPr/>
        <p:txBody>
          <a:bodyPr/>
          <a:lstStyle/>
          <a:p>
            <a:fld id="{29691912-3321-4F2D-A980-9CA5FE309265}" type="slidenum">
              <a:rPr lang="en-US" smtClean="0"/>
              <a:t>66</a:t>
            </a:fld>
            <a:endParaRPr lang="en-US"/>
          </a:p>
        </p:txBody>
      </p:sp>
    </p:spTree>
    <p:extLst>
      <p:ext uri="{BB962C8B-B14F-4D97-AF65-F5344CB8AC3E}">
        <p14:creationId xmlns:p14="http://schemas.microsoft.com/office/powerpoint/2010/main" val="1538495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0E8B10-7BE9-4BFA-83B7-0A3B2D792037}"/>
              </a:ext>
            </a:extLst>
          </p:cNvPr>
          <p:cNvSpPr>
            <a:spLocks noGrp="1"/>
          </p:cNvSpPr>
          <p:nvPr>
            <p:ph type="title"/>
          </p:nvPr>
        </p:nvSpPr>
        <p:spPr/>
        <p:txBody>
          <a:bodyPr/>
          <a:lstStyle/>
          <a:p>
            <a:r>
              <a:rPr lang="en-US" dirty="0"/>
              <a:t>Data Merge Solution</a:t>
            </a:r>
          </a:p>
        </p:txBody>
      </p:sp>
      <p:graphicFrame>
        <p:nvGraphicFramePr>
          <p:cNvPr id="4" name="Table 4">
            <a:extLst>
              <a:ext uri="{FF2B5EF4-FFF2-40B4-BE49-F238E27FC236}">
                <a16:creationId xmlns:a16="http://schemas.microsoft.com/office/drawing/2014/main" id="{C60C2A1D-1E35-443D-92CF-C6FF2CA04AE5}"/>
              </a:ext>
            </a:extLst>
          </p:cNvPr>
          <p:cNvGraphicFramePr>
            <a:graphicFrameLocks noGrp="1"/>
          </p:cNvGraphicFramePr>
          <p:nvPr>
            <p:ph idx="1"/>
            <p:extLst>
              <p:ext uri="{D42A27DB-BD31-4B8C-83A1-F6EECF244321}">
                <p14:modId xmlns:p14="http://schemas.microsoft.com/office/powerpoint/2010/main" val="465552482"/>
              </p:ext>
            </p:extLst>
          </p:nvPr>
        </p:nvGraphicFramePr>
        <p:xfrm>
          <a:off x="866774" y="1695038"/>
          <a:ext cx="10029824" cy="3723417"/>
        </p:xfrm>
        <a:graphic>
          <a:graphicData uri="http://schemas.openxmlformats.org/drawingml/2006/table">
            <a:tbl>
              <a:tblPr firstRow="1" bandRow="1">
                <a:tableStyleId>{72833802-FEF1-4C79-8D5D-14CF1EAF98D9}</a:tableStyleId>
              </a:tblPr>
              <a:tblGrid>
                <a:gridCol w="2507456">
                  <a:extLst>
                    <a:ext uri="{9D8B030D-6E8A-4147-A177-3AD203B41FA5}">
                      <a16:colId xmlns:a16="http://schemas.microsoft.com/office/drawing/2014/main" val="690910560"/>
                    </a:ext>
                  </a:extLst>
                </a:gridCol>
                <a:gridCol w="2507456">
                  <a:extLst>
                    <a:ext uri="{9D8B030D-6E8A-4147-A177-3AD203B41FA5}">
                      <a16:colId xmlns:a16="http://schemas.microsoft.com/office/drawing/2014/main" val="3775147752"/>
                    </a:ext>
                  </a:extLst>
                </a:gridCol>
                <a:gridCol w="2507456">
                  <a:extLst>
                    <a:ext uri="{9D8B030D-6E8A-4147-A177-3AD203B41FA5}">
                      <a16:colId xmlns:a16="http://schemas.microsoft.com/office/drawing/2014/main" val="4250260693"/>
                    </a:ext>
                  </a:extLst>
                </a:gridCol>
                <a:gridCol w="2507456">
                  <a:extLst>
                    <a:ext uri="{9D8B030D-6E8A-4147-A177-3AD203B41FA5}">
                      <a16:colId xmlns:a16="http://schemas.microsoft.com/office/drawing/2014/main" val="2477484612"/>
                    </a:ext>
                  </a:extLst>
                </a:gridCol>
              </a:tblGrid>
              <a:tr h="390937">
                <a:tc>
                  <a:txBody>
                    <a:bodyPr/>
                    <a:lstStyle/>
                    <a:p>
                      <a:pPr algn="ctr"/>
                      <a:r>
                        <a:rPr lang="en-US" b="0" dirty="0">
                          <a:latin typeface="Arial" panose="020B0604020202020204" pitchFamily="34" charset="0"/>
                          <a:cs typeface="Arial" panose="020B0604020202020204" pitchFamily="34" charset="0"/>
                        </a:rPr>
                        <a:t>County-Route</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b="0" dirty="0">
                          <a:latin typeface="Arial" panose="020B0604020202020204" pitchFamily="34" charset="0"/>
                          <a:cs typeface="Arial" panose="020B0604020202020204" pitchFamily="34" charset="0"/>
                        </a:rPr>
                        <a:t>Begin MP</a:t>
                      </a: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b="0" dirty="0">
                          <a:latin typeface="Arial" panose="020B0604020202020204" pitchFamily="34" charset="0"/>
                          <a:cs typeface="Arial" panose="020B0604020202020204" pitchFamily="34" charset="0"/>
                        </a:rPr>
                        <a:t>End MP</a:t>
                      </a: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b="0" dirty="0">
                          <a:latin typeface="Arial" panose="020B0604020202020204" pitchFamily="34" charset="0"/>
                          <a:cs typeface="Arial" panose="020B0604020202020204" pitchFamily="34" charset="0"/>
                        </a:rPr>
                        <a:t>Number of Crashes</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extLst>
                  <a:ext uri="{0D108BD9-81ED-4DB2-BD59-A6C34878D82A}">
                    <a16:rowId xmlns:a16="http://schemas.microsoft.com/office/drawing/2014/main" val="1548154845"/>
                  </a:ext>
                </a:extLst>
              </a:tr>
              <a:tr h="0">
                <a:tc>
                  <a:txBody>
                    <a:bodyPr/>
                    <a:lstStyle/>
                    <a:p>
                      <a:pPr algn="ct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0</a:t>
                      </a:r>
                    </a:p>
                  </a:txBody>
                  <a:tcPr anchor="ct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0.251</a:t>
                      </a:r>
                    </a:p>
                  </a:txBody>
                  <a:tcPr anchor="ct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20998842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0.251</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1.42</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1</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70684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1.42</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2.03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4</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222182814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2.03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2.13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30586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2.13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2.69</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2</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50150224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2.69</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3.13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774794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3.13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3.69</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1</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8019874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3.69</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4.21</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1238287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4.21</a:t>
                      </a:r>
                    </a:p>
                  </a:txBody>
                  <a:tcPr anchor="ct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4.503</a:t>
                      </a:r>
                    </a:p>
                  </a:txBody>
                  <a:tcPr anchor="ct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01200254"/>
                  </a:ext>
                </a:extLst>
              </a:tr>
            </a:tbl>
          </a:graphicData>
        </a:graphic>
      </p:graphicFrame>
      <p:sp>
        <p:nvSpPr>
          <p:cNvPr id="8" name="Slide Number Placeholder 7">
            <a:extLst>
              <a:ext uri="{FF2B5EF4-FFF2-40B4-BE49-F238E27FC236}">
                <a16:creationId xmlns:a16="http://schemas.microsoft.com/office/drawing/2014/main" id="{107611C9-39B9-4BFD-86C2-5C8DE8AEE119}"/>
              </a:ext>
            </a:extLst>
          </p:cNvPr>
          <p:cNvSpPr>
            <a:spLocks noGrp="1"/>
          </p:cNvSpPr>
          <p:nvPr>
            <p:ph type="sldNum" sz="quarter" idx="4"/>
          </p:nvPr>
        </p:nvSpPr>
        <p:spPr/>
        <p:txBody>
          <a:bodyPr/>
          <a:lstStyle/>
          <a:p>
            <a:fld id="{29691912-3321-4F2D-A980-9CA5FE309265}" type="slidenum">
              <a:rPr lang="en-US" smtClean="0"/>
              <a:t>67</a:t>
            </a:fld>
            <a:endParaRPr lang="en-US"/>
          </a:p>
        </p:txBody>
      </p:sp>
      <p:grpSp>
        <p:nvGrpSpPr>
          <p:cNvPr id="10" name="Group 9" descr="Rectangle underneath and pointing to the table column, Number of Crashes, with text, asterisk Must retain zeroes.">
            <a:extLst>
              <a:ext uri="{FF2B5EF4-FFF2-40B4-BE49-F238E27FC236}">
                <a16:creationId xmlns:a16="http://schemas.microsoft.com/office/drawing/2014/main" id="{83351ACE-E3E6-4A4F-96F3-FA1FEA29EB07}"/>
              </a:ext>
            </a:extLst>
          </p:cNvPr>
          <p:cNvGrpSpPr/>
          <p:nvPr/>
        </p:nvGrpSpPr>
        <p:grpSpPr>
          <a:xfrm>
            <a:off x="8658225" y="5404500"/>
            <a:ext cx="1924050" cy="690564"/>
            <a:chOff x="8677275" y="5457551"/>
            <a:chExt cx="1924050" cy="690564"/>
          </a:xfrm>
        </p:grpSpPr>
        <p:grpSp>
          <p:nvGrpSpPr>
            <p:cNvPr id="6" name="Group 5">
              <a:extLst>
                <a:ext uri="{FF2B5EF4-FFF2-40B4-BE49-F238E27FC236}">
                  <a16:creationId xmlns:a16="http://schemas.microsoft.com/office/drawing/2014/main" id="{C868840A-B0AC-49E7-B459-32626EF88ED5}"/>
                </a:ext>
              </a:extLst>
            </p:cNvPr>
            <p:cNvGrpSpPr/>
            <p:nvPr/>
          </p:nvGrpSpPr>
          <p:grpSpPr>
            <a:xfrm>
              <a:off x="8677275" y="5457551"/>
              <a:ext cx="1924050" cy="690564"/>
              <a:chOff x="8677275" y="5457551"/>
              <a:chExt cx="1924050" cy="690564"/>
            </a:xfrm>
            <a:solidFill>
              <a:schemeClr val="accent3"/>
            </a:solidFill>
            <a:effectLst>
              <a:outerShdw blurRad="50800" dist="38100" dir="2700000" algn="tl" rotWithShape="0">
                <a:prstClr val="black">
                  <a:alpha val="40000"/>
                </a:prstClr>
              </a:outerShdw>
            </a:effectLst>
          </p:grpSpPr>
          <p:sp>
            <p:nvSpPr>
              <p:cNvPr id="2" name="Rectangle: Rounded Corners 1">
                <a:extLst>
                  <a:ext uri="{FF2B5EF4-FFF2-40B4-BE49-F238E27FC236}">
                    <a16:creationId xmlns:a16="http://schemas.microsoft.com/office/drawing/2014/main" id="{5F2258A0-DD37-4C20-8A79-CB19C3951083}"/>
                  </a:ext>
                </a:extLst>
              </p:cNvPr>
              <p:cNvSpPr/>
              <p:nvPr/>
            </p:nvSpPr>
            <p:spPr>
              <a:xfrm>
                <a:off x="8677275" y="5719490"/>
                <a:ext cx="1924050" cy="4286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8C7FE699-E073-4DB7-B2F5-816D319B312E}"/>
                  </a:ext>
                </a:extLst>
              </p:cNvPr>
              <p:cNvSpPr/>
              <p:nvPr/>
            </p:nvSpPr>
            <p:spPr>
              <a:xfrm>
                <a:off x="9263063" y="5457551"/>
                <a:ext cx="752475" cy="2950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3E3A36F-EEE7-4117-94E0-C57B3F3CB77C}"/>
                </a:ext>
              </a:extLst>
            </p:cNvPr>
            <p:cNvSpPr txBox="1"/>
            <p:nvPr/>
          </p:nvSpPr>
          <p:spPr>
            <a:xfrm>
              <a:off x="8708981" y="5733747"/>
              <a:ext cx="1860638" cy="400110"/>
            </a:xfrm>
            <a:prstGeom prst="rect">
              <a:avLst/>
            </a:prstGeom>
            <a:noFill/>
          </p:spPr>
          <p:txBody>
            <a:bodyPr wrap="none" rtlCol="0">
              <a:spAutoFit/>
            </a:bodyPr>
            <a:lstStyle/>
            <a:p>
              <a:r>
                <a:rPr lang="en-US" sz="2000" dirty="0">
                  <a:solidFill>
                    <a:schemeClr val="bg1"/>
                  </a:solidFill>
                  <a:latin typeface="Calibri" panose="020F0502020204030204" pitchFamily="34" charset="0"/>
                  <a:ea typeface="+mn-ea"/>
                  <a:cs typeface="Calibri" panose="020F0502020204030204" pitchFamily="34" charset="0"/>
                </a:rPr>
                <a:t>*Must retain 0’s</a:t>
              </a:r>
            </a:p>
          </p:txBody>
        </p:sp>
        <p:sp>
          <p:nvSpPr>
            <p:cNvPr id="7" name="Arrow: Chevron 6">
              <a:extLst>
                <a:ext uri="{FF2B5EF4-FFF2-40B4-BE49-F238E27FC236}">
                  <a16:creationId xmlns:a16="http://schemas.microsoft.com/office/drawing/2014/main" id="{7402F730-E617-4AD8-83E9-0A17D5778B01}"/>
                </a:ext>
              </a:extLst>
            </p:cNvPr>
            <p:cNvSpPr/>
            <p:nvPr/>
          </p:nvSpPr>
          <p:spPr>
            <a:xfrm rot="16200000">
              <a:off x="9481654" y="5284446"/>
              <a:ext cx="315292" cy="661502"/>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Graphic 10" descr="Graphic icon of a triangle with text, Explore, with an icon of a magnifying glass.">
            <a:extLst>
              <a:ext uri="{FF2B5EF4-FFF2-40B4-BE49-F238E27FC236}">
                <a16:creationId xmlns:a16="http://schemas.microsoft.com/office/drawing/2014/main" id="{C7051137-6CAA-4FC2-8A96-6CEFDD6EE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0"/>
            <a:ext cx="1828800" cy="890124"/>
          </a:xfrm>
          <a:prstGeom prst="rect">
            <a:avLst/>
          </a:prstGeom>
        </p:spPr>
      </p:pic>
      <p:sp>
        <p:nvSpPr>
          <p:cNvPr id="12" name="Text Box 5">
            <a:extLst>
              <a:ext uri="{FF2B5EF4-FFF2-40B4-BE49-F238E27FC236}">
                <a16:creationId xmlns:a16="http://schemas.microsoft.com/office/drawing/2014/main" id="{A0BF6841-D4BA-4CB5-8DA7-9C3D10D33E7B}"/>
              </a:ext>
            </a:extLst>
          </p:cNvPr>
          <p:cNvSpPr txBox="1">
            <a:spLocks noChangeArrowheads="1"/>
          </p:cNvSpPr>
          <p:nvPr/>
        </p:nvSpPr>
        <p:spPr bwMode="auto">
          <a:xfrm>
            <a:off x="726506" y="5807000"/>
            <a:ext cx="9412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HSIS.</a:t>
            </a:r>
            <a:r>
              <a:rPr lang="en-US" altLang="en-US" sz="800" i="1" baseline="30000" dirty="0">
                <a:latin typeface="Arial" panose="020B0604020202020204" pitchFamily="34" charset="0"/>
                <a:cs typeface="Arial" panose="020B0604020202020204" pitchFamily="34" charset="0"/>
              </a:rPr>
              <a:t>(7)</a:t>
            </a:r>
            <a:endParaRPr lang="en-US" altLang="en-US" sz="800" i="1" baseline="300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643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949C-9CC5-427F-9CE1-0119E7A9EF98}"/>
              </a:ext>
            </a:extLst>
          </p:cNvPr>
          <p:cNvSpPr>
            <a:spLocks noGrp="1"/>
          </p:cNvSpPr>
          <p:nvPr>
            <p:ph type="title"/>
          </p:nvPr>
        </p:nvSpPr>
        <p:spPr/>
        <p:txBody>
          <a:bodyPr/>
          <a:lstStyle/>
          <a:p>
            <a:r>
              <a:rPr lang="en-US" dirty="0"/>
              <a:t>Data Analysis</a:t>
            </a:r>
          </a:p>
        </p:txBody>
      </p:sp>
      <p:sp>
        <p:nvSpPr>
          <p:cNvPr id="3" name="Text Placeholder 2">
            <a:extLst>
              <a:ext uri="{FF2B5EF4-FFF2-40B4-BE49-F238E27FC236}">
                <a16:creationId xmlns:a16="http://schemas.microsoft.com/office/drawing/2014/main" id="{1EF0F573-0492-4918-9508-701136413420}"/>
              </a:ext>
            </a:extLst>
          </p:cNvPr>
          <p:cNvSpPr>
            <a:spLocks noGrp="1"/>
          </p:cNvSpPr>
          <p:nvPr>
            <p:ph idx="1"/>
          </p:nvPr>
        </p:nvSpPr>
        <p:spPr>
          <a:xfrm>
            <a:off x="838200" y="1609725"/>
            <a:ext cx="7942243" cy="4485067"/>
          </a:xfrm>
        </p:spPr>
        <p:txBody>
          <a:bodyPr>
            <a:normAutofit fontScale="92500" lnSpcReduction="10000"/>
          </a:bodyPr>
          <a:lstStyle/>
          <a:p>
            <a:r>
              <a:rPr lang="en-US" dirty="0"/>
              <a:t>Risk factors can be quantified using statistical methods. Examples in this workshop include:</a:t>
            </a:r>
          </a:p>
          <a:p>
            <a:pPr lvl="1"/>
            <a:r>
              <a:rPr lang="en-US" dirty="0"/>
              <a:t>Logistic regression. </a:t>
            </a:r>
          </a:p>
          <a:p>
            <a:pPr lvl="1"/>
            <a:r>
              <a:rPr lang="en-US" dirty="0"/>
              <a:t>Negative binomial (NB) regression and NB variants.</a:t>
            </a:r>
          </a:p>
          <a:p>
            <a:pPr lvl="1"/>
            <a:r>
              <a:rPr lang="en-US" dirty="0"/>
              <a:t>Combination of data partitioning and statistical models.</a:t>
            </a:r>
          </a:p>
          <a:p>
            <a:r>
              <a:rPr lang="en-US" dirty="0"/>
              <a:t>FHWA </a:t>
            </a:r>
            <a:r>
              <a:rPr lang="en-US" i="1" dirty="0"/>
              <a:t>Highway Safety Statistical Paper Synthesis</a:t>
            </a:r>
            <a:r>
              <a:rPr lang="en-US" dirty="0"/>
              <a:t> report includes:</a:t>
            </a:r>
            <a:r>
              <a:rPr lang="en-US" baseline="30000" dirty="0"/>
              <a:t>(3)</a:t>
            </a:r>
            <a:endParaRPr lang="en-US" dirty="0"/>
          </a:p>
          <a:p>
            <a:pPr marL="744538" indent="-287338">
              <a:buFont typeface="Wingdings 3" panose="05040102010807070707" pitchFamily="18" charset="2"/>
              <a:buChar char="w"/>
            </a:pPr>
            <a:r>
              <a:rPr lang="en-US" sz="2400" dirty="0"/>
              <a:t>Alternative data sources and methods for application in safety management process.</a:t>
            </a:r>
            <a:endParaRPr lang="en-US" sz="2400" baseline="30000" dirty="0"/>
          </a:p>
          <a:p>
            <a:pPr lvl="1"/>
            <a:r>
              <a:rPr lang="en-US" dirty="0"/>
              <a:t>Methods for predication/estimation (e.g., safety performance function or risk factor identification) and for evaluation (e.g., crash modification factors (CMFs) or program evaluation). </a:t>
            </a:r>
          </a:p>
        </p:txBody>
      </p:sp>
      <p:pic>
        <p:nvPicPr>
          <p:cNvPr id="5" name="Picture 4" descr="Federal Highway Administration report cover. The report is entitled, The Development of Crash Modification Factors: Highway Safety Statistical Paper Synthesis.">
            <a:extLst>
              <a:ext uri="{FF2B5EF4-FFF2-40B4-BE49-F238E27FC236}">
                <a16:creationId xmlns:a16="http://schemas.microsoft.com/office/drawing/2014/main" id="{E5134BD1-7F8F-4726-8D55-BE3CD04D2AC5}"/>
              </a:ext>
            </a:extLst>
          </p:cNvPr>
          <p:cNvPicPr>
            <a:picLocks noChangeAspect="1"/>
          </p:cNvPicPr>
          <p:nvPr/>
        </p:nvPicPr>
        <p:blipFill>
          <a:blip r:embed="rId2"/>
          <a:stretch>
            <a:fillRect/>
          </a:stretch>
        </p:blipFill>
        <p:spPr>
          <a:xfrm>
            <a:off x="8884657" y="1534659"/>
            <a:ext cx="3151905" cy="4005419"/>
          </a:xfrm>
          <a:prstGeom prst="rect">
            <a:avLst/>
          </a:prstGeom>
        </p:spPr>
      </p:pic>
      <p:pic>
        <p:nvPicPr>
          <p:cNvPr id="6" name="Graphic 5" descr="Graphic icon of a triangle with text, Explore, with an icon of a magnifying glass.">
            <a:extLst>
              <a:ext uri="{FF2B5EF4-FFF2-40B4-BE49-F238E27FC236}">
                <a16:creationId xmlns:a16="http://schemas.microsoft.com/office/drawing/2014/main" id="{4AFB2BE9-5550-4616-B184-68A9C45CDD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4" name="Slide Number Placeholder 3">
            <a:extLst>
              <a:ext uri="{FF2B5EF4-FFF2-40B4-BE49-F238E27FC236}">
                <a16:creationId xmlns:a16="http://schemas.microsoft.com/office/drawing/2014/main" id="{E7BEFE7D-31CE-417B-B378-5EB058A3685D}"/>
              </a:ext>
            </a:extLst>
          </p:cNvPr>
          <p:cNvSpPr>
            <a:spLocks noGrp="1"/>
          </p:cNvSpPr>
          <p:nvPr>
            <p:ph type="sldNum" sz="quarter" idx="4"/>
          </p:nvPr>
        </p:nvSpPr>
        <p:spPr/>
        <p:txBody>
          <a:bodyPr/>
          <a:lstStyle/>
          <a:p>
            <a:fld id="{29691912-3321-4F2D-A980-9CA5FE309265}" type="slidenum">
              <a:rPr lang="en-US" smtClean="0"/>
              <a:t>68</a:t>
            </a:fld>
            <a:endParaRPr lang="en-US"/>
          </a:p>
        </p:txBody>
      </p:sp>
      <p:sp>
        <p:nvSpPr>
          <p:cNvPr id="7" name="TextBox 6">
            <a:extLst>
              <a:ext uri="{FF2B5EF4-FFF2-40B4-BE49-F238E27FC236}">
                <a16:creationId xmlns:a16="http://schemas.microsoft.com/office/drawing/2014/main" id="{C4B7C7DD-2A87-4290-9ADC-B6E12C2B72A8}"/>
              </a:ext>
            </a:extLst>
          </p:cNvPr>
          <p:cNvSpPr txBox="1"/>
          <p:nvPr/>
        </p:nvSpPr>
        <p:spPr>
          <a:xfrm>
            <a:off x="10610528" y="5586739"/>
            <a:ext cx="982961" cy="215444"/>
          </a:xfrm>
          <a:prstGeom prst="rect">
            <a:avLst/>
          </a:prstGeom>
          <a:noFill/>
        </p:spPr>
        <p:txBody>
          <a:bodyPr wrap="none" rtlCol="0">
            <a:spAutoFit/>
          </a:bodyPr>
          <a:lstStyle/>
          <a:p>
            <a:r>
              <a:rPr lang="en-US" sz="800" i="1" dirty="0"/>
              <a:t>Source: FHWA.</a:t>
            </a:r>
            <a:r>
              <a:rPr lang="en-US" sz="800" i="1" baseline="30000" dirty="0"/>
              <a:t>(3)</a:t>
            </a:r>
          </a:p>
        </p:txBody>
      </p:sp>
    </p:spTree>
    <p:extLst>
      <p:ext uri="{BB962C8B-B14F-4D97-AF65-F5344CB8AC3E}">
        <p14:creationId xmlns:p14="http://schemas.microsoft.com/office/powerpoint/2010/main" val="31908968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a:t>
            </a:r>
          </a:p>
        </p:txBody>
      </p:sp>
      <p:sp>
        <p:nvSpPr>
          <p:cNvPr id="3" name="Text Placeholder 2"/>
          <p:cNvSpPr>
            <a:spLocks noGrp="1"/>
          </p:cNvSpPr>
          <p:nvPr>
            <p:ph idx="1"/>
          </p:nvPr>
        </p:nvSpPr>
        <p:spPr/>
        <p:txBody>
          <a:bodyPr>
            <a:normAutofit lnSpcReduction="10000"/>
          </a:bodyPr>
          <a:lstStyle/>
          <a:p>
            <a:r>
              <a:rPr lang="en-US" dirty="0"/>
              <a:t>Definition: Binary outcome that provides probability of one or more crashes occurring at a location during a given time as function of a set of explanatory variables.</a:t>
            </a:r>
          </a:p>
          <a:p>
            <a:r>
              <a:rPr lang="en-US" dirty="0"/>
              <a:t>Strength: Quantifies crash risk at a location that is associated with particular features of that location.</a:t>
            </a:r>
          </a:p>
          <a:p>
            <a:r>
              <a:rPr lang="en-US" dirty="0"/>
              <a:t>Limitation: Does not account for count nature of crash frequency data.</a:t>
            </a:r>
          </a:p>
          <a:p>
            <a:r>
              <a:rPr lang="en-US" dirty="0"/>
              <a:t>Relevance to systemic safety: Identifies how changes in risk factors influence the probability of one or more crashes at a location.</a:t>
            </a:r>
          </a:p>
          <a:p>
            <a:pPr lvl="1"/>
            <a:endParaRPr lang="en-US" dirty="0"/>
          </a:p>
          <a:p>
            <a:pPr lvl="1"/>
            <a:endParaRPr lang="en-US" dirty="0"/>
          </a:p>
          <a:p>
            <a:pPr marL="457200" lvl="1" indent="0">
              <a:buNone/>
            </a:pPr>
            <a:endParaRPr lang="en-US" dirty="0"/>
          </a:p>
          <a:p>
            <a:pPr marL="457200" lvl="1" indent="0">
              <a:buNone/>
            </a:pPr>
            <a:endParaRPr lang="en-US" dirty="0"/>
          </a:p>
        </p:txBody>
      </p:sp>
      <p:pic>
        <p:nvPicPr>
          <p:cNvPr id="4" name="Graphic 3" descr="Graphic icon of a triangle with text, Explore, with an icon of a magnifying glass.">
            <a:extLst>
              <a:ext uri="{FF2B5EF4-FFF2-40B4-BE49-F238E27FC236}">
                <a16:creationId xmlns:a16="http://schemas.microsoft.com/office/drawing/2014/main" id="{29AE4D50-F808-4741-8667-B04C0A2F93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0"/>
            <a:ext cx="1828800" cy="890124"/>
          </a:xfrm>
          <a:prstGeom prst="rect">
            <a:avLst/>
          </a:prstGeom>
        </p:spPr>
      </p:pic>
      <p:sp>
        <p:nvSpPr>
          <p:cNvPr id="5" name="Slide Number Placeholder 4">
            <a:extLst>
              <a:ext uri="{FF2B5EF4-FFF2-40B4-BE49-F238E27FC236}">
                <a16:creationId xmlns:a16="http://schemas.microsoft.com/office/drawing/2014/main" id="{6E0532F0-B17F-4BF2-AA39-6A88FA81FA5D}"/>
              </a:ext>
            </a:extLst>
          </p:cNvPr>
          <p:cNvSpPr>
            <a:spLocks noGrp="1"/>
          </p:cNvSpPr>
          <p:nvPr>
            <p:ph type="sldNum" sz="quarter" idx="4"/>
          </p:nvPr>
        </p:nvSpPr>
        <p:spPr/>
        <p:txBody>
          <a:bodyPr/>
          <a:lstStyle/>
          <a:p>
            <a:fld id="{29691912-3321-4F2D-A980-9CA5FE309265}" type="slidenum">
              <a:rPr lang="en-US" smtClean="0"/>
              <a:t>69</a:t>
            </a:fld>
            <a:endParaRPr lang="en-US"/>
          </a:p>
        </p:txBody>
      </p:sp>
    </p:spTree>
    <p:extLst>
      <p:ext uri="{BB962C8B-B14F-4D97-AF65-F5344CB8AC3E}">
        <p14:creationId xmlns:p14="http://schemas.microsoft.com/office/powerpoint/2010/main" val="1050644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Questions?</a:t>
            </a:r>
          </a:p>
        </p:txBody>
      </p:sp>
      <p:sp>
        <p:nvSpPr>
          <p:cNvPr id="8" name="Slide Number Placeholder 7">
            <a:extLst>
              <a:ext uri="{FF2B5EF4-FFF2-40B4-BE49-F238E27FC236}">
                <a16:creationId xmlns:a16="http://schemas.microsoft.com/office/drawing/2014/main" id="{8133846E-7DB4-4C67-A6E4-32DAD7EA0E6A}"/>
              </a:ext>
            </a:extLst>
          </p:cNvPr>
          <p:cNvSpPr>
            <a:spLocks noGrp="1"/>
          </p:cNvSpPr>
          <p:nvPr>
            <p:ph type="sldNum" sz="quarter" idx="4"/>
          </p:nvPr>
        </p:nvSpPr>
        <p:spPr/>
        <p:txBody>
          <a:bodyPr/>
          <a:lstStyle/>
          <a:p>
            <a:fld id="{29691912-3321-4F2D-A980-9CA5FE309265}" type="slidenum">
              <a:rPr lang="en-US" smtClean="0"/>
              <a:t>7</a:t>
            </a:fld>
            <a:endParaRPr lang="en-US"/>
          </a:p>
        </p:txBody>
      </p:sp>
      <p:pic>
        <p:nvPicPr>
          <p:cNvPr id="4" name="Graphic 3" descr="Graphic icon of two overlapping quote boxes with a question mark. ">
            <a:extLst>
              <a:ext uri="{FF2B5EF4-FFF2-40B4-BE49-F238E27FC236}">
                <a16:creationId xmlns:a16="http://schemas.microsoft.com/office/drawing/2014/main" id="{CEA1F9B9-89E1-4A7F-A81D-6A98B57B05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4207" y="2021736"/>
            <a:ext cx="2779495" cy="1940988"/>
          </a:xfrm>
          <a:prstGeom prst="rect">
            <a:avLst/>
          </a:prstGeom>
        </p:spPr>
      </p:pic>
      <p:sp>
        <p:nvSpPr>
          <p:cNvPr id="6" name="Title 4">
            <a:extLst>
              <a:ext uri="{FF2B5EF4-FFF2-40B4-BE49-F238E27FC236}">
                <a16:creationId xmlns:a16="http://schemas.microsoft.com/office/drawing/2014/main" id="{65A1B6B5-B83D-4628-BB84-417A47FFA77A}"/>
              </a:ext>
            </a:extLst>
          </p:cNvPr>
          <p:cNvSpPr txBox="1">
            <a:spLocks/>
          </p:cNvSpPr>
          <p:nvPr/>
        </p:nvSpPr>
        <p:spPr>
          <a:xfrm>
            <a:off x="5551998" y="1896939"/>
            <a:ext cx="823915" cy="503811"/>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dirty="0"/>
              <a:t>?</a:t>
            </a:r>
          </a:p>
        </p:txBody>
      </p:sp>
      <p:sp>
        <p:nvSpPr>
          <p:cNvPr id="7" name="Title 4">
            <a:extLst>
              <a:ext uri="{FF2B5EF4-FFF2-40B4-BE49-F238E27FC236}">
                <a16:creationId xmlns:a16="http://schemas.microsoft.com/office/drawing/2014/main" id="{BAA59327-9A9C-4B51-A5B5-6C8618573D2C}"/>
              </a:ext>
            </a:extLst>
          </p:cNvPr>
          <p:cNvSpPr txBox="1">
            <a:spLocks/>
          </p:cNvSpPr>
          <p:nvPr/>
        </p:nvSpPr>
        <p:spPr>
          <a:xfrm>
            <a:off x="3030431" y="4362591"/>
            <a:ext cx="6131137" cy="62088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Please ask in the chat panel.</a:t>
            </a:r>
          </a:p>
        </p:txBody>
      </p:sp>
      <p:sp>
        <p:nvSpPr>
          <p:cNvPr id="9" name="TextBox 10">
            <a:extLst>
              <a:ext uri="{FF2B5EF4-FFF2-40B4-BE49-F238E27FC236}">
                <a16:creationId xmlns:a16="http://schemas.microsoft.com/office/drawing/2014/main" id="{C66FF078-43FB-4EE8-8BEE-8A78F4C0FE56}"/>
              </a:ext>
            </a:extLst>
          </p:cNvPr>
          <p:cNvSpPr txBox="1"/>
          <p:nvPr/>
        </p:nvSpPr>
        <p:spPr>
          <a:xfrm>
            <a:off x="6490458" y="3825398"/>
            <a:ext cx="1070548"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1130133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2BB6B-E52A-4DB2-83FD-78B1677D44EF}"/>
              </a:ext>
            </a:extLst>
          </p:cNvPr>
          <p:cNvSpPr>
            <a:spLocks noGrp="1"/>
          </p:cNvSpPr>
          <p:nvPr>
            <p:ph type="title"/>
          </p:nvPr>
        </p:nvSpPr>
        <p:spPr/>
        <p:txBody>
          <a:bodyPr>
            <a:normAutofit/>
          </a:bodyPr>
          <a:lstStyle/>
          <a:p>
            <a:r>
              <a:rPr lang="en-US" dirty="0"/>
              <a:t>NB Regression</a:t>
            </a:r>
          </a:p>
        </p:txBody>
      </p:sp>
      <p:sp>
        <p:nvSpPr>
          <p:cNvPr id="4" name="Text Placeholder 3"/>
          <p:cNvSpPr>
            <a:spLocks noGrp="1"/>
          </p:cNvSpPr>
          <p:nvPr>
            <p:ph idx="1"/>
          </p:nvPr>
        </p:nvSpPr>
        <p:spPr/>
        <p:txBody>
          <a:bodyPr>
            <a:normAutofit fontScale="92500" lnSpcReduction="20000"/>
          </a:bodyPr>
          <a:lstStyle/>
          <a:p>
            <a:r>
              <a:rPr lang="en-US" b="1" dirty="0"/>
              <a:t>Definition: </a:t>
            </a:r>
            <a:r>
              <a:rPr lang="en-US" dirty="0"/>
              <a:t>Count model that assumes an exponential relationship between predicted crash frequency and a set of explanatory variables. Accounts for the overdispersion often seen in crash data.</a:t>
            </a:r>
          </a:p>
          <a:p>
            <a:r>
              <a:rPr lang="en-US" b="1" dirty="0"/>
              <a:t>Strength: </a:t>
            </a:r>
            <a:r>
              <a:rPr lang="en-US" dirty="0"/>
              <a:t>Produces an equation that practitioners can used to predict crash frequency as a function of a location’s features.</a:t>
            </a:r>
          </a:p>
          <a:p>
            <a:r>
              <a:rPr lang="en-US" b="1" dirty="0"/>
              <a:t>Strength of approach: </a:t>
            </a:r>
            <a:r>
              <a:rPr lang="en-US" dirty="0"/>
              <a:t>Can determine how each risk factor influences predicted crash frequency.</a:t>
            </a:r>
          </a:p>
          <a:p>
            <a:r>
              <a:rPr lang="en-US" b="1" dirty="0"/>
              <a:t>Limitation of approach: </a:t>
            </a:r>
            <a:r>
              <a:rPr lang="en-US" dirty="0"/>
              <a:t>Other count regression methods may offer improvements over NB models.</a:t>
            </a:r>
          </a:p>
          <a:p>
            <a:r>
              <a:rPr lang="en-US" b="1" dirty="0"/>
              <a:t>Relevance to systemic approach: </a:t>
            </a:r>
            <a:r>
              <a:rPr lang="en-US" dirty="0"/>
              <a:t>Quantifies the relationship between risk factors and the predicted number of crashes.</a:t>
            </a:r>
          </a:p>
          <a:p>
            <a:endParaRPr lang="en-US" dirty="0"/>
          </a:p>
        </p:txBody>
      </p:sp>
      <p:pic>
        <p:nvPicPr>
          <p:cNvPr id="5" name="Graphic 4" descr="Graphic icon of a triangle with text, Explore, with an icon of a magnifying glass.">
            <a:extLst>
              <a:ext uri="{FF2B5EF4-FFF2-40B4-BE49-F238E27FC236}">
                <a16:creationId xmlns:a16="http://schemas.microsoft.com/office/drawing/2014/main" id="{154437C8-F591-40B9-9AD9-02A070958D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0"/>
            <a:ext cx="1828800" cy="890124"/>
          </a:xfrm>
          <a:prstGeom prst="rect">
            <a:avLst/>
          </a:prstGeom>
        </p:spPr>
      </p:pic>
      <p:sp>
        <p:nvSpPr>
          <p:cNvPr id="2" name="Slide Number Placeholder 1">
            <a:extLst>
              <a:ext uri="{FF2B5EF4-FFF2-40B4-BE49-F238E27FC236}">
                <a16:creationId xmlns:a16="http://schemas.microsoft.com/office/drawing/2014/main" id="{C45B4B08-EC42-4BD1-95FF-7DD634CA2528}"/>
              </a:ext>
            </a:extLst>
          </p:cNvPr>
          <p:cNvSpPr>
            <a:spLocks noGrp="1"/>
          </p:cNvSpPr>
          <p:nvPr>
            <p:ph type="sldNum" sz="quarter" idx="4"/>
          </p:nvPr>
        </p:nvSpPr>
        <p:spPr/>
        <p:txBody>
          <a:bodyPr/>
          <a:lstStyle/>
          <a:p>
            <a:fld id="{29691912-3321-4F2D-A980-9CA5FE309265}" type="slidenum">
              <a:rPr lang="en-US" smtClean="0"/>
              <a:t>70</a:t>
            </a:fld>
            <a:endParaRPr lang="en-US"/>
          </a:p>
        </p:txBody>
      </p:sp>
    </p:spTree>
    <p:extLst>
      <p:ext uri="{BB962C8B-B14F-4D97-AF65-F5344CB8AC3E}">
        <p14:creationId xmlns:p14="http://schemas.microsoft.com/office/powerpoint/2010/main" val="32182450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8DE331-A654-47EA-85D0-EB6BE63D856F}"/>
              </a:ext>
            </a:extLst>
          </p:cNvPr>
          <p:cNvSpPr>
            <a:spLocks noGrp="1"/>
          </p:cNvSpPr>
          <p:nvPr>
            <p:ph type="title"/>
          </p:nvPr>
        </p:nvSpPr>
        <p:spPr>
          <a:xfrm>
            <a:off x="409026" y="602487"/>
            <a:ext cx="10515600" cy="1319813"/>
          </a:xfrm>
        </p:spPr>
        <p:txBody>
          <a:bodyPr>
            <a:noAutofit/>
          </a:bodyPr>
          <a:lstStyle/>
          <a:p>
            <a:r>
              <a:rPr lang="en-US" dirty="0"/>
              <a:t>Extensions to the Traditional NB </a:t>
            </a:r>
            <a:br>
              <a:rPr lang="en-US" dirty="0"/>
            </a:br>
            <a:r>
              <a:rPr lang="en-US" dirty="0"/>
              <a:t>Model Have Been Used to Account for Issues in Crash Data </a:t>
            </a:r>
          </a:p>
        </p:txBody>
      </p:sp>
      <p:sp>
        <p:nvSpPr>
          <p:cNvPr id="2" name="Content Placeholder 1">
            <a:extLst>
              <a:ext uri="{FF2B5EF4-FFF2-40B4-BE49-F238E27FC236}">
                <a16:creationId xmlns:a16="http://schemas.microsoft.com/office/drawing/2014/main" id="{E974C65E-9D31-4D4D-ABFC-FFEAA435F6EF}"/>
              </a:ext>
            </a:extLst>
          </p:cNvPr>
          <p:cNvSpPr>
            <a:spLocks noGrp="1"/>
          </p:cNvSpPr>
          <p:nvPr>
            <p:ph idx="1"/>
          </p:nvPr>
        </p:nvSpPr>
        <p:spPr>
          <a:xfrm>
            <a:off x="500435" y="2560931"/>
            <a:ext cx="10515600" cy="3651250"/>
          </a:xfrm>
        </p:spPr>
        <p:txBody>
          <a:bodyPr/>
          <a:lstStyle/>
          <a:p>
            <a:pPr marL="0" indent="0">
              <a:buNone/>
            </a:pPr>
            <a:r>
              <a:rPr lang="en-US" dirty="0"/>
              <a:t>Example issues:</a:t>
            </a:r>
          </a:p>
          <a:p>
            <a:endParaRPr lang="en-US" dirty="0"/>
          </a:p>
        </p:txBody>
      </p:sp>
      <p:sp>
        <p:nvSpPr>
          <p:cNvPr id="8" name="TextBox 7">
            <a:extLst>
              <a:ext uri="{FF2B5EF4-FFF2-40B4-BE49-F238E27FC236}">
                <a16:creationId xmlns:a16="http://schemas.microsoft.com/office/drawing/2014/main" id="{5FF104F5-F0AA-4505-81F4-F931B11CF69D}"/>
              </a:ext>
            </a:extLst>
          </p:cNvPr>
          <p:cNvSpPr txBox="1"/>
          <p:nvPr/>
        </p:nvSpPr>
        <p:spPr>
          <a:xfrm>
            <a:off x="-29497" y="4642675"/>
            <a:ext cx="3566878" cy="1200329"/>
          </a:xfrm>
          <a:prstGeom prst="rect">
            <a:avLst/>
          </a:prstGeom>
          <a:noFill/>
        </p:spPr>
        <p:txBody>
          <a:bodyPr wrap="square">
            <a:spAutoFit/>
          </a:bodyPr>
          <a:lstStyle/>
          <a:p>
            <a:pPr lvl="1" algn="ctr"/>
            <a:r>
              <a:rPr lang="en-US" dirty="0"/>
              <a:t>NB functional form does not adequately fit crash data.</a:t>
            </a:r>
          </a:p>
        </p:txBody>
      </p:sp>
      <p:sp>
        <p:nvSpPr>
          <p:cNvPr id="10" name="TextBox 9">
            <a:extLst>
              <a:ext uri="{FF2B5EF4-FFF2-40B4-BE49-F238E27FC236}">
                <a16:creationId xmlns:a16="http://schemas.microsoft.com/office/drawing/2014/main" id="{6EAB9025-0CF0-4137-9759-8177EA94B59C}"/>
              </a:ext>
            </a:extLst>
          </p:cNvPr>
          <p:cNvSpPr txBox="1"/>
          <p:nvPr/>
        </p:nvSpPr>
        <p:spPr>
          <a:xfrm>
            <a:off x="3537381" y="4631142"/>
            <a:ext cx="3393649" cy="1200329"/>
          </a:xfrm>
          <a:prstGeom prst="rect">
            <a:avLst/>
          </a:prstGeom>
          <a:noFill/>
        </p:spPr>
        <p:txBody>
          <a:bodyPr wrap="square">
            <a:spAutoFit/>
          </a:bodyPr>
          <a:lstStyle/>
          <a:p>
            <a:pPr lvl="1" algn="ctr"/>
            <a:r>
              <a:rPr lang="en-US" dirty="0"/>
              <a:t>Data are temporally and/or spatially correlated.</a:t>
            </a:r>
          </a:p>
        </p:txBody>
      </p:sp>
      <p:sp>
        <p:nvSpPr>
          <p:cNvPr id="12" name="TextBox 11">
            <a:extLst>
              <a:ext uri="{FF2B5EF4-FFF2-40B4-BE49-F238E27FC236}">
                <a16:creationId xmlns:a16="http://schemas.microsoft.com/office/drawing/2014/main" id="{93B7BE3E-366B-4789-9500-07A7FAE850EA}"/>
              </a:ext>
            </a:extLst>
          </p:cNvPr>
          <p:cNvSpPr txBox="1"/>
          <p:nvPr/>
        </p:nvSpPr>
        <p:spPr>
          <a:xfrm>
            <a:off x="6971904" y="4525404"/>
            <a:ext cx="4617891" cy="1569660"/>
          </a:xfrm>
          <a:prstGeom prst="rect">
            <a:avLst/>
          </a:prstGeom>
          <a:noFill/>
        </p:spPr>
        <p:txBody>
          <a:bodyPr wrap="square">
            <a:spAutoFit/>
          </a:bodyPr>
          <a:lstStyle/>
          <a:p>
            <a:pPr lvl="1" algn="ctr"/>
            <a:r>
              <a:rPr lang="en-US" dirty="0"/>
              <a:t>Safety-influencing explanatory variables are not available (i.e., unobserved heterogeneity).</a:t>
            </a:r>
          </a:p>
        </p:txBody>
      </p:sp>
      <p:pic>
        <p:nvPicPr>
          <p:cNvPr id="6" name="Graphic 5" descr="Graphic icon of a triangle with an exclamation point inside. ">
            <a:extLst>
              <a:ext uri="{FF2B5EF4-FFF2-40B4-BE49-F238E27FC236}">
                <a16:creationId xmlns:a16="http://schemas.microsoft.com/office/drawing/2014/main" id="{92B881F1-9AF2-46E7-8BF4-641E33446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85" y="3218197"/>
            <a:ext cx="2241910" cy="1101629"/>
          </a:xfrm>
          <a:prstGeom prst="rect">
            <a:avLst/>
          </a:prstGeom>
        </p:spPr>
      </p:pic>
      <p:pic>
        <p:nvPicPr>
          <p:cNvPr id="23" name="Graphic 22" descr="Graphic icon of a triangle with an exclamation point inside. ">
            <a:extLst>
              <a:ext uri="{FF2B5EF4-FFF2-40B4-BE49-F238E27FC236}">
                <a16:creationId xmlns:a16="http://schemas.microsoft.com/office/drawing/2014/main" id="{BBDAAFBA-88BE-4BC8-9A0D-6D71695B1E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5046" y="3288879"/>
            <a:ext cx="2240280" cy="1100827"/>
          </a:xfrm>
          <a:prstGeom prst="rect">
            <a:avLst/>
          </a:prstGeom>
        </p:spPr>
      </p:pic>
      <p:pic>
        <p:nvPicPr>
          <p:cNvPr id="25" name="Graphic 24" descr="Graphic icon of a triangle with an exclamation point inside. ">
            <a:extLst>
              <a:ext uri="{FF2B5EF4-FFF2-40B4-BE49-F238E27FC236}">
                <a16:creationId xmlns:a16="http://schemas.microsoft.com/office/drawing/2014/main" id="{0FF98DC2-AFE5-4A3B-BC29-6FCEE8AB71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0957" y="3320236"/>
            <a:ext cx="2240280" cy="1100828"/>
          </a:xfrm>
          <a:prstGeom prst="rect">
            <a:avLst/>
          </a:prstGeom>
        </p:spPr>
      </p:pic>
      <p:pic>
        <p:nvPicPr>
          <p:cNvPr id="11" name="Graphic 10" descr="Graphic icon of a triangle with text, Explore, with an icon of a magnifying glass.">
            <a:extLst>
              <a:ext uri="{FF2B5EF4-FFF2-40B4-BE49-F238E27FC236}">
                <a16:creationId xmlns:a16="http://schemas.microsoft.com/office/drawing/2014/main" id="{F2DA56FD-EB58-4DD3-8D94-865810D7E1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63200" y="0"/>
            <a:ext cx="1828800" cy="890124"/>
          </a:xfrm>
          <a:prstGeom prst="rect">
            <a:avLst/>
          </a:prstGeom>
        </p:spPr>
      </p:pic>
      <p:sp>
        <p:nvSpPr>
          <p:cNvPr id="4" name="Slide Number Placeholder 3">
            <a:extLst>
              <a:ext uri="{FF2B5EF4-FFF2-40B4-BE49-F238E27FC236}">
                <a16:creationId xmlns:a16="http://schemas.microsoft.com/office/drawing/2014/main" id="{16DE5B80-BFC3-4F3E-B0CC-6CAC09487162}"/>
              </a:ext>
            </a:extLst>
          </p:cNvPr>
          <p:cNvSpPr>
            <a:spLocks noGrp="1"/>
          </p:cNvSpPr>
          <p:nvPr>
            <p:ph type="sldNum" sz="quarter" idx="4"/>
          </p:nvPr>
        </p:nvSpPr>
        <p:spPr/>
        <p:txBody>
          <a:bodyPr/>
          <a:lstStyle/>
          <a:p>
            <a:fld id="{29691912-3321-4F2D-A980-9CA5FE309265}" type="slidenum">
              <a:rPr lang="en-US" smtClean="0"/>
              <a:t>71</a:t>
            </a:fld>
            <a:endParaRPr lang="en-US"/>
          </a:p>
        </p:txBody>
      </p:sp>
      <p:sp>
        <p:nvSpPr>
          <p:cNvPr id="13" name="Rectangle 12">
            <a:extLst>
              <a:ext uri="{FF2B5EF4-FFF2-40B4-BE49-F238E27FC236}">
                <a16:creationId xmlns:a16="http://schemas.microsoft.com/office/drawing/2014/main" id="{2B2B69FE-BF5A-4BF5-B528-F4AF460B7438}"/>
              </a:ext>
            </a:extLst>
          </p:cNvPr>
          <p:cNvSpPr/>
          <p:nvPr/>
        </p:nvSpPr>
        <p:spPr>
          <a:xfrm>
            <a:off x="10670967" y="4274290"/>
            <a:ext cx="1173719"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All art source: FHWA.</a:t>
            </a:r>
          </a:p>
        </p:txBody>
      </p:sp>
    </p:spTree>
    <p:extLst>
      <p:ext uri="{BB962C8B-B14F-4D97-AF65-F5344CB8AC3E}">
        <p14:creationId xmlns:p14="http://schemas.microsoft.com/office/powerpoint/2010/main" val="298109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4F243-A1C2-4E99-963A-507B4896E334}"/>
              </a:ext>
            </a:extLst>
          </p:cNvPr>
          <p:cNvSpPr>
            <a:spLocks noGrp="1"/>
          </p:cNvSpPr>
          <p:nvPr>
            <p:ph type="title"/>
          </p:nvPr>
        </p:nvSpPr>
        <p:spPr/>
        <p:txBody>
          <a:bodyPr>
            <a:noAutofit/>
          </a:bodyPr>
          <a:lstStyle/>
          <a:p>
            <a:r>
              <a:rPr lang="en-US" dirty="0"/>
              <a:t>Extensions to NB Modeling</a:t>
            </a:r>
          </a:p>
        </p:txBody>
      </p:sp>
      <p:sp>
        <p:nvSpPr>
          <p:cNvPr id="2" name="Content Placeholder 1">
            <a:extLst>
              <a:ext uri="{FF2B5EF4-FFF2-40B4-BE49-F238E27FC236}">
                <a16:creationId xmlns:a16="http://schemas.microsoft.com/office/drawing/2014/main" id="{4A4D08FC-B303-4828-8798-F1EF8319D275}"/>
              </a:ext>
            </a:extLst>
          </p:cNvPr>
          <p:cNvSpPr>
            <a:spLocks noGrp="1"/>
          </p:cNvSpPr>
          <p:nvPr>
            <p:ph idx="1"/>
          </p:nvPr>
        </p:nvSpPr>
        <p:spPr>
          <a:xfrm>
            <a:off x="838200" y="1825625"/>
            <a:ext cx="7810500" cy="4269167"/>
          </a:xfrm>
        </p:spPr>
        <p:txBody>
          <a:bodyPr>
            <a:normAutofit fontScale="70000" lnSpcReduction="20000"/>
          </a:bodyPr>
          <a:lstStyle/>
          <a:p>
            <a:r>
              <a:rPr lang="en-US" dirty="0"/>
              <a:t>Examples include the following:</a:t>
            </a:r>
          </a:p>
          <a:p>
            <a:pPr lvl="1"/>
            <a:r>
              <a:rPr lang="en-US" dirty="0"/>
              <a:t>Alternative functional form of model.</a:t>
            </a:r>
          </a:p>
          <a:p>
            <a:pPr lvl="1"/>
            <a:r>
              <a:rPr lang="en-US" dirty="0"/>
              <a:t>Random parameters to capture unobserved heterogeneity.</a:t>
            </a:r>
          </a:p>
          <a:p>
            <a:pPr lvl="1"/>
            <a:r>
              <a:rPr lang="en-US" dirty="0"/>
              <a:t>Model-based recursive partitioning algorithm.</a:t>
            </a:r>
          </a:p>
          <a:p>
            <a:r>
              <a:rPr lang="en-US" dirty="0"/>
              <a:t>Strengths include the following:</a:t>
            </a:r>
          </a:p>
          <a:p>
            <a:pPr lvl="1"/>
            <a:r>
              <a:rPr lang="en-US" dirty="0"/>
              <a:t>Better “fit” to reported crash data.</a:t>
            </a:r>
          </a:p>
          <a:p>
            <a:pPr lvl="1"/>
            <a:r>
              <a:rPr lang="en-US" dirty="0"/>
              <a:t>Improved interpretation of risk factors.</a:t>
            </a:r>
          </a:p>
          <a:p>
            <a:r>
              <a:rPr lang="en-US" dirty="0"/>
              <a:t>Limitations include the following:</a:t>
            </a:r>
          </a:p>
          <a:p>
            <a:pPr lvl="1"/>
            <a:r>
              <a:rPr lang="en-US" dirty="0"/>
              <a:t>More difficult to estimate.</a:t>
            </a:r>
          </a:p>
          <a:p>
            <a:pPr lvl="1"/>
            <a:r>
              <a:rPr lang="en-US" dirty="0"/>
              <a:t>Transferability to data not used to estimate models is uncertain.</a:t>
            </a:r>
          </a:p>
          <a:p>
            <a:r>
              <a:rPr lang="en-US" dirty="0"/>
              <a:t>Extensions should be applied when making safety decisions using agency-specific data.</a:t>
            </a:r>
          </a:p>
          <a:p>
            <a:r>
              <a:rPr lang="en-US" dirty="0"/>
              <a:t>Information available in FHWA </a:t>
            </a:r>
            <a:r>
              <a:rPr lang="en-US" i="1" dirty="0"/>
              <a:t>Highway Safety Statistical Paper Synthesis</a:t>
            </a:r>
            <a:r>
              <a:rPr lang="en-US" dirty="0"/>
              <a:t> report.</a:t>
            </a:r>
            <a:r>
              <a:rPr lang="en-US" baseline="30000" dirty="0"/>
              <a:t>(3)</a:t>
            </a:r>
          </a:p>
        </p:txBody>
      </p:sp>
      <p:pic>
        <p:nvPicPr>
          <p:cNvPr id="8" name="Picture 7" descr="Federal Highway Administration report cover. The report is entitled, The Development of Crash Modification Factors: Highway Safety Statistical Paper Synthesis. ">
            <a:extLst>
              <a:ext uri="{FF2B5EF4-FFF2-40B4-BE49-F238E27FC236}">
                <a16:creationId xmlns:a16="http://schemas.microsoft.com/office/drawing/2014/main" id="{147048AF-0B35-4D27-B0FF-5AFDBC23B923}"/>
              </a:ext>
            </a:extLst>
          </p:cNvPr>
          <p:cNvPicPr>
            <a:picLocks noChangeAspect="1"/>
          </p:cNvPicPr>
          <p:nvPr/>
        </p:nvPicPr>
        <p:blipFill>
          <a:blip r:embed="rId3"/>
          <a:stretch>
            <a:fillRect/>
          </a:stretch>
        </p:blipFill>
        <p:spPr>
          <a:xfrm>
            <a:off x="8884657" y="1534659"/>
            <a:ext cx="3151905" cy="4005419"/>
          </a:xfrm>
          <a:prstGeom prst="rect">
            <a:avLst/>
          </a:prstGeom>
        </p:spPr>
      </p:pic>
      <p:pic>
        <p:nvPicPr>
          <p:cNvPr id="6" name="Graphic 5" descr="Graphic icon of a triangle with text, Report, with an icon of a star.">
            <a:extLst>
              <a:ext uri="{FF2B5EF4-FFF2-40B4-BE49-F238E27FC236}">
                <a16:creationId xmlns:a16="http://schemas.microsoft.com/office/drawing/2014/main" id="{B80E4911-A139-4062-8D63-2F74087A86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00" y="-9728"/>
            <a:ext cx="1828800" cy="890124"/>
          </a:xfrm>
          <a:prstGeom prst="rect">
            <a:avLst/>
          </a:prstGeom>
        </p:spPr>
      </p:pic>
      <p:sp>
        <p:nvSpPr>
          <p:cNvPr id="4" name="Slide Number Placeholder 3">
            <a:extLst>
              <a:ext uri="{FF2B5EF4-FFF2-40B4-BE49-F238E27FC236}">
                <a16:creationId xmlns:a16="http://schemas.microsoft.com/office/drawing/2014/main" id="{D878A8EC-981B-4619-9175-1FB8B8A455BA}"/>
              </a:ext>
            </a:extLst>
          </p:cNvPr>
          <p:cNvSpPr>
            <a:spLocks noGrp="1"/>
          </p:cNvSpPr>
          <p:nvPr>
            <p:ph type="sldNum" sz="quarter" idx="4"/>
          </p:nvPr>
        </p:nvSpPr>
        <p:spPr/>
        <p:txBody>
          <a:bodyPr/>
          <a:lstStyle/>
          <a:p>
            <a:fld id="{29691912-3321-4F2D-A980-9CA5FE309265}" type="slidenum">
              <a:rPr lang="en-US" smtClean="0"/>
              <a:t>72</a:t>
            </a:fld>
            <a:endParaRPr lang="en-US"/>
          </a:p>
        </p:txBody>
      </p:sp>
      <p:sp>
        <p:nvSpPr>
          <p:cNvPr id="5" name="Rectangle 4">
            <a:extLst>
              <a:ext uri="{FF2B5EF4-FFF2-40B4-BE49-F238E27FC236}">
                <a16:creationId xmlns:a16="http://schemas.microsoft.com/office/drawing/2014/main" id="{2439A73E-0167-4603-8C37-6142EAEA9CBD}"/>
              </a:ext>
            </a:extLst>
          </p:cNvPr>
          <p:cNvSpPr/>
          <p:nvPr/>
        </p:nvSpPr>
        <p:spPr>
          <a:xfrm>
            <a:off x="10813427" y="5586739"/>
            <a:ext cx="982961" cy="215444"/>
          </a:xfrm>
          <a:prstGeom prst="rect">
            <a:avLst/>
          </a:prstGeom>
        </p:spPr>
        <p:txBody>
          <a:bodyPr wrap="none">
            <a:spAutoFit/>
          </a:bodyPr>
          <a:lstStyle/>
          <a:p>
            <a:r>
              <a:rPr lang="en-US" sz="800" i="1" dirty="0">
                <a:solidFill>
                  <a:srgbClr val="1D3B6B"/>
                </a:solidFill>
              </a:rPr>
              <a:t>Source: FHWA.</a:t>
            </a:r>
            <a:r>
              <a:rPr lang="en-US" sz="800" i="1" baseline="30000" dirty="0">
                <a:solidFill>
                  <a:srgbClr val="1D3B6B"/>
                </a:solidFill>
              </a:rPr>
              <a:t>(3)</a:t>
            </a:r>
          </a:p>
        </p:txBody>
      </p:sp>
    </p:spTree>
    <p:extLst>
      <p:ext uri="{BB962C8B-B14F-4D97-AF65-F5344CB8AC3E}">
        <p14:creationId xmlns:p14="http://schemas.microsoft.com/office/powerpoint/2010/main" val="33382480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201275"/>
            <a:ext cx="10515600" cy="1020764"/>
          </a:xfrm>
        </p:spPr>
        <p:txBody>
          <a:bodyPr>
            <a:noAutofit/>
          </a:bodyPr>
          <a:lstStyle/>
          <a:p>
            <a:r>
              <a:rPr lang="en-US" dirty="0"/>
              <a:t>Systemic </a:t>
            </a:r>
            <a:r>
              <a:rPr lang="en-US" dirty="0">
                <a:solidFill>
                  <a:schemeClr val="tx2"/>
                </a:solidFill>
              </a:rPr>
              <a:t>Approach: Screen </a:t>
            </a:r>
            <a:br>
              <a:rPr lang="en-US" dirty="0">
                <a:solidFill>
                  <a:schemeClr val="tx2"/>
                </a:solidFill>
              </a:rPr>
            </a:br>
            <a:r>
              <a:rPr lang="en-US" dirty="0">
                <a:solidFill>
                  <a:schemeClr val="tx2"/>
                </a:solidFill>
              </a:rPr>
              <a:t>and Prioritize Candidate </a:t>
            </a:r>
            <a:r>
              <a:rPr lang="en-US" dirty="0"/>
              <a:t>Locations</a:t>
            </a:r>
          </a:p>
        </p:txBody>
      </p:sp>
      <p:sp>
        <p:nvSpPr>
          <p:cNvPr id="3" name="Text Placeholder 2"/>
          <p:cNvSpPr>
            <a:spLocks noGrp="1"/>
          </p:cNvSpPr>
          <p:nvPr>
            <p:ph idx="1"/>
          </p:nvPr>
        </p:nvSpPr>
        <p:spPr>
          <a:xfrm>
            <a:off x="361950" y="1825625"/>
            <a:ext cx="3067050" cy="4269167"/>
          </a:xfrm>
        </p:spPr>
        <p:txBody>
          <a:bodyPr>
            <a:normAutofit/>
          </a:bodyPr>
          <a:lstStyle/>
          <a:p>
            <a:pPr marL="0" indent="0">
              <a:buNone/>
            </a:pPr>
            <a:r>
              <a:rPr lang="en-US" dirty="0"/>
              <a:t>Develop a prioritized list:</a:t>
            </a:r>
          </a:p>
          <a:p>
            <a:pPr marL="514350" lvl="1">
              <a:buFont typeface="Arial" panose="020B0604020202020204" pitchFamily="34" charset="0"/>
              <a:buChar char="►"/>
            </a:pPr>
            <a:r>
              <a:rPr lang="en-US" sz="2200" dirty="0"/>
              <a:t>Identify </a:t>
            </a:r>
            <a:br>
              <a:rPr lang="en-US" sz="2200" dirty="0"/>
            </a:br>
            <a:r>
              <a:rPr lang="en-US" sz="2200" dirty="0"/>
              <a:t>network elements.</a:t>
            </a:r>
          </a:p>
          <a:p>
            <a:pPr marL="514350" lvl="1">
              <a:buFont typeface="Arial" panose="020B0604020202020204" pitchFamily="34" charset="0"/>
              <a:buChar char="►"/>
            </a:pPr>
            <a:r>
              <a:rPr lang="en-US" sz="2200" dirty="0"/>
              <a:t>Conduct risk assessment.</a:t>
            </a:r>
          </a:p>
          <a:p>
            <a:pPr marL="514350" lvl="1">
              <a:buFont typeface="Arial" panose="020B0604020202020204" pitchFamily="34" charset="0"/>
              <a:buChar char="►"/>
            </a:pPr>
            <a:r>
              <a:rPr lang="en-US" sz="2200" dirty="0"/>
              <a:t>Prioritize locations.</a:t>
            </a:r>
          </a:p>
          <a:p>
            <a:pPr marL="0" indent="0">
              <a:buNone/>
            </a:pPr>
            <a:endParaRPr lang="en-US" dirty="0"/>
          </a:p>
        </p:txBody>
      </p:sp>
      <p:graphicFrame>
        <p:nvGraphicFramePr>
          <p:cNvPr id="4" name="Table 5">
            <a:extLst>
              <a:ext uri="{FF2B5EF4-FFF2-40B4-BE49-F238E27FC236}">
                <a16:creationId xmlns:a16="http://schemas.microsoft.com/office/drawing/2014/main" id="{9D0ECE09-029F-45E6-A19A-95C787D66ED5}"/>
              </a:ext>
            </a:extLst>
          </p:cNvPr>
          <p:cNvGraphicFramePr>
            <a:graphicFrameLocks noGrp="1"/>
          </p:cNvGraphicFramePr>
          <p:nvPr>
            <p:extLst>
              <p:ext uri="{D42A27DB-BD31-4B8C-83A1-F6EECF244321}">
                <p14:modId xmlns:p14="http://schemas.microsoft.com/office/powerpoint/2010/main" val="2591366367"/>
              </p:ext>
            </p:extLst>
          </p:nvPr>
        </p:nvGraphicFramePr>
        <p:xfrm>
          <a:off x="3568889" y="1323121"/>
          <a:ext cx="8261163" cy="4401560"/>
        </p:xfrm>
        <a:graphic>
          <a:graphicData uri="http://schemas.openxmlformats.org/drawingml/2006/table">
            <a:tbl>
              <a:tblPr firstRow="1" bandRow="1">
                <a:tableStyleId>{5C22544A-7EE6-4342-B048-85BDC9FD1C3A}</a:tableStyleId>
              </a:tblPr>
              <a:tblGrid>
                <a:gridCol w="894728">
                  <a:extLst>
                    <a:ext uri="{9D8B030D-6E8A-4147-A177-3AD203B41FA5}">
                      <a16:colId xmlns:a16="http://schemas.microsoft.com/office/drawing/2014/main" val="4287729532"/>
                    </a:ext>
                  </a:extLst>
                </a:gridCol>
                <a:gridCol w="682627">
                  <a:extLst>
                    <a:ext uri="{9D8B030D-6E8A-4147-A177-3AD203B41FA5}">
                      <a16:colId xmlns:a16="http://schemas.microsoft.com/office/drawing/2014/main" val="489281647"/>
                    </a:ext>
                  </a:extLst>
                </a:gridCol>
                <a:gridCol w="838656">
                  <a:extLst>
                    <a:ext uri="{9D8B030D-6E8A-4147-A177-3AD203B41FA5}">
                      <a16:colId xmlns:a16="http://schemas.microsoft.com/office/drawing/2014/main" val="4245364380"/>
                    </a:ext>
                  </a:extLst>
                </a:gridCol>
                <a:gridCol w="2036215">
                  <a:extLst>
                    <a:ext uri="{9D8B030D-6E8A-4147-A177-3AD203B41FA5}">
                      <a16:colId xmlns:a16="http://schemas.microsoft.com/office/drawing/2014/main" val="1197586821"/>
                    </a:ext>
                  </a:extLst>
                </a:gridCol>
                <a:gridCol w="1943292">
                  <a:extLst>
                    <a:ext uri="{9D8B030D-6E8A-4147-A177-3AD203B41FA5}">
                      <a16:colId xmlns:a16="http://schemas.microsoft.com/office/drawing/2014/main" val="397479978"/>
                    </a:ext>
                  </a:extLst>
                </a:gridCol>
                <a:gridCol w="760642">
                  <a:extLst>
                    <a:ext uri="{9D8B030D-6E8A-4147-A177-3AD203B41FA5}">
                      <a16:colId xmlns:a16="http://schemas.microsoft.com/office/drawing/2014/main" val="3408684148"/>
                    </a:ext>
                  </a:extLst>
                </a:gridCol>
                <a:gridCol w="1105003">
                  <a:extLst>
                    <a:ext uri="{9D8B030D-6E8A-4147-A177-3AD203B41FA5}">
                      <a16:colId xmlns:a16="http://schemas.microsoft.com/office/drawing/2014/main" val="710065681"/>
                    </a:ext>
                  </a:extLst>
                </a:gridCol>
              </a:tblGrid>
              <a:tr h="512150">
                <a:tc>
                  <a:txBody>
                    <a:bodyPr/>
                    <a:lstStyle/>
                    <a:p>
                      <a:pPr algn="ctr">
                        <a:lnSpc>
                          <a:spcPts val="1500"/>
                        </a:lnSpc>
                      </a:pPr>
                      <a:r>
                        <a:rPr lang="en-US" sz="1200" dirty="0">
                          <a:latin typeface="Arial" panose="020B0604020202020204" pitchFamily="34" charset="0"/>
                          <a:cs typeface="Arial" panose="020B0604020202020204" pitchFamily="34" charset="0"/>
                        </a:rPr>
                        <a:t>Corridor</a:t>
                      </a:r>
                    </a:p>
                  </a:txBody>
                  <a:tcPr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Route Type</a:t>
                      </a:r>
                    </a:p>
                  </a:txBody>
                  <a:tcPr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Route Number</a:t>
                      </a:r>
                    </a:p>
                  </a:txBody>
                  <a:tcPr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Start</a:t>
                      </a:r>
                    </a:p>
                  </a:txBody>
                  <a:tcPr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End</a:t>
                      </a:r>
                    </a:p>
                  </a:txBody>
                  <a:tcPr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Length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(mi)</a:t>
                      </a:r>
                    </a:p>
                  </a:txBody>
                  <a:tcPr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Average Daily Traffic</a:t>
                      </a:r>
                    </a:p>
                  </a:txBody>
                  <a:tcPr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18776041"/>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144.01</a:t>
                      </a:r>
                    </a:p>
                  </a:txBody>
                  <a:tcPr marT="18288" marB="18288"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CNTY</a:t>
                      </a:r>
                    </a:p>
                  </a:txBody>
                  <a:tcPr marT="18288" marB="18288"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89</a:t>
                      </a:r>
                    </a:p>
                  </a:txBody>
                  <a:tcPr marT="18288" marB="18288"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CSAH-30</a:t>
                      </a:r>
                    </a:p>
                  </a:txBody>
                  <a:tcPr marT="18288" marB="18288"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CSAH-30</a:t>
                      </a:r>
                    </a:p>
                  </a:txBody>
                  <a:tcPr marT="18288" marB="18288"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1.4</a:t>
                      </a:r>
                    </a:p>
                  </a:txBody>
                  <a:tcPr marT="18288" marB="18288"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480</a:t>
                      </a:r>
                    </a:p>
                  </a:txBody>
                  <a:tcPr marT="18288" marB="18288"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0896642"/>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40.04</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40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New London Corp Limit</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CSAH-2</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5.9</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450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34447963"/>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131.01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CNTY</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89</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CSAH-30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MNTH-23</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0.7</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145</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2412122"/>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9.02</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9</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CR-90, Wilmar Corp Limit</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CSAH-10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5.6</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940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54495273"/>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5.06</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5</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150</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Ave NW, CSAH-29</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10.1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628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5752091"/>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31.02</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31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New London Corp Limit</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MNTH-23</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1.6</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920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4546096"/>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8.01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Renville County Line</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Lake Lillian Corp Limit</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3.6</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750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002283"/>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4.01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4</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CSAH-20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6.7</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320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7274781"/>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2.05</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2</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CSAH-10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MNTH-23</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9.8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385</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7880890"/>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4.04</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4</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CR-98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CSAH-40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2.4</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290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25377319"/>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38.01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38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CSAH-40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CSAH-48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2.1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130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7721590"/>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132.01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CNTY</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89</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CSAH-8</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2.2</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190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2127958"/>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42.01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42</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CSAH-7</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County Line</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0.5</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120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6812919"/>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9.03</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9</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CSAH-10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CSAH-40, Redwood St.</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4.9</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1,800</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9878913"/>
                  </a:ext>
                </a:extLst>
              </a:tr>
              <a:tr h="259294">
                <a:tc>
                  <a:txBody>
                    <a:bodyPr/>
                    <a:lstStyle/>
                    <a:p>
                      <a:pPr algn="ctr">
                        <a:lnSpc>
                          <a:spcPts val="1500"/>
                        </a:lnSpc>
                      </a:pPr>
                      <a:r>
                        <a:rPr lang="en-US" sz="1200" dirty="0">
                          <a:latin typeface="Arial" panose="020B0604020202020204" pitchFamily="34" charset="0"/>
                          <a:cs typeface="Arial" panose="020B0604020202020204" pitchFamily="34" charset="0"/>
                        </a:rPr>
                        <a:t>25.01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25</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CSAH-5</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USTH-71</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3.2</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1500"/>
                        </a:lnSpc>
                      </a:pPr>
                      <a:r>
                        <a:rPr lang="en-US" sz="1200" dirty="0">
                          <a:latin typeface="Arial" panose="020B0604020202020204" pitchFamily="34" charset="0"/>
                          <a:cs typeface="Arial" panose="020B0604020202020204" pitchFamily="34" charset="0"/>
                        </a:rPr>
                        <a:t>1,315</a:t>
                      </a:r>
                    </a:p>
                  </a:txBody>
                  <a:tcPr marT="18288" marB="18288"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8599701"/>
                  </a:ext>
                </a:extLst>
              </a:tr>
            </a:tbl>
          </a:graphicData>
        </a:graphic>
      </p:graphicFrame>
      <p:pic>
        <p:nvPicPr>
          <p:cNvPr id="6" name="Graphic 5" descr="Graphic icon of a triangle with text, Explore, with an icon of a magnifying glass.">
            <a:extLst>
              <a:ext uri="{FF2B5EF4-FFF2-40B4-BE49-F238E27FC236}">
                <a16:creationId xmlns:a16="http://schemas.microsoft.com/office/drawing/2014/main" id="{51B5A5A9-5443-4581-B2E5-176FE199E9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7" name="Slide Number Placeholder 6">
            <a:extLst>
              <a:ext uri="{FF2B5EF4-FFF2-40B4-BE49-F238E27FC236}">
                <a16:creationId xmlns:a16="http://schemas.microsoft.com/office/drawing/2014/main" id="{14A3EE92-76EC-44B8-9C81-4A743B80530E}"/>
              </a:ext>
            </a:extLst>
          </p:cNvPr>
          <p:cNvSpPr>
            <a:spLocks noGrp="1"/>
          </p:cNvSpPr>
          <p:nvPr>
            <p:ph type="sldNum" sz="quarter" idx="4"/>
          </p:nvPr>
        </p:nvSpPr>
        <p:spPr/>
        <p:txBody>
          <a:bodyPr/>
          <a:lstStyle/>
          <a:p>
            <a:fld id="{29691912-3321-4F2D-A980-9CA5FE309265}" type="slidenum">
              <a:rPr lang="en-US" smtClean="0"/>
              <a:t>73</a:t>
            </a:fld>
            <a:endParaRPr lang="en-US"/>
          </a:p>
        </p:txBody>
      </p:sp>
      <p:sp>
        <p:nvSpPr>
          <p:cNvPr id="8" name="TextBox 7">
            <a:extLst>
              <a:ext uri="{FF2B5EF4-FFF2-40B4-BE49-F238E27FC236}">
                <a16:creationId xmlns:a16="http://schemas.microsoft.com/office/drawing/2014/main" id="{5FA611E8-2482-4075-94B9-E30F3DECF05A}"/>
              </a:ext>
            </a:extLst>
          </p:cNvPr>
          <p:cNvSpPr txBox="1"/>
          <p:nvPr/>
        </p:nvSpPr>
        <p:spPr>
          <a:xfrm>
            <a:off x="623451" y="5252475"/>
            <a:ext cx="2324100" cy="646331"/>
          </a:xfrm>
          <a:prstGeom prst="rect">
            <a:avLst/>
          </a:prstGeom>
          <a:noFill/>
        </p:spPr>
        <p:txBody>
          <a:bodyPr wrap="square" rtlCol="0">
            <a:spAutoFit/>
          </a:bodyPr>
          <a:lstStyle/>
          <a:p>
            <a:r>
              <a:rPr lang="en-US" sz="900" dirty="0" err="1"/>
              <a:t>CNTY</a:t>
            </a:r>
            <a:r>
              <a:rPr lang="en-US" sz="900" dirty="0"/>
              <a:t> = county; </a:t>
            </a:r>
            <a:r>
              <a:rPr lang="en-US" sz="900" dirty="0" err="1"/>
              <a:t>CSAH</a:t>
            </a:r>
            <a:r>
              <a:rPr lang="en-US" sz="900" dirty="0"/>
              <a:t> = county State-aid highway; </a:t>
            </a:r>
            <a:r>
              <a:rPr lang="en-US" sz="900" dirty="0" err="1"/>
              <a:t>MNTH</a:t>
            </a:r>
            <a:r>
              <a:rPr lang="en-US" sz="900" dirty="0"/>
              <a:t> = Minnesota trunk highway; CR = county road; </a:t>
            </a:r>
            <a:r>
              <a:rPr lang="en-US" sz="900" dirty="0" err="1"/>
              <a:t>USTH</a:t>
            </a:r>
            <a:r>
              <a:rPr lang="en-US" sz="900" dirty="0"/>
              <a:t> = U.S. trunk highway.</a:t>
            </a:r>
          </a:p>
        </p:txBody>
      </p:sp>
      <p:sp>
        <p:nvSpPr>
          <p:cNvPr id="9" name="Text Box 5">
            <a:extLst>
              <a:ext uri="{FF2B5EF4-FFF2-40B4-BE49-F238E27FC236}">
                <a16:creationId xmlns:a16="http://schemas.microsoft.com/office/drawing/2014/main" id="{52E67966-9763-4BF5-8FB7-A4CE65A858A4}"/>
              </a:ext>
            </a:extLst>
          </p:cNvPr>
          <p:cNvSpPr txBox="1">
            <a:spLocks noChangeArrowheads="1"/>
          </p:cNvSpPr>
          <p:nvPr/>
        </p:nvSpPr>
        <p:spPr bwMode="auto">
          <a:xfrm>
            <a:off x="9192992" y="5794457"/>
            <a:ext cx="19559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 Modified by FHWA.</a:t>
            </a:r>
            <a:r>
              <a:rPr lang="en-US" altLang="en-US" sz="800" i="1" baseline="300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0651180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483079"/>
            <a:ext cx="10515600" cy="1020764"/>
          </a:xfrm>
        </p:spPr>
        <p:txBody>
          <a:bodyPr>
            <a:noAutofit/>
          </a:bodyPr>
          <a:lstStyle/>
          <a:p>
            <a:r>
              <a:rPr lang="en-US" dirty="0"/>
              <a:t>Systemic </a:t>
            </a:r>
            <a:r>
              <a:rPr lang="en-US" dirty="0">
                <a:solidFill>
                  <a:schemeClr val="tx2"/>
                </a:solidFill>
              </a:rPr>
              <a:t>Approach: Screen </a:t>
            </a:r>
            <a:r>
              <a:rPr lang="en-US" dirty="0"/>
              <a:t>and Prioritize Candidate Locations</a:t>
            </a:r>
          </a:p>
        </p:txBody>
      </p:sp>
      <p:sp>
        <p:nvSpPr>
          <p:cNvPr id="4" name="Slide Number Placeholder 3">
            <a:extLst>
              <a:ext uri="{FF2B5EF4-FFF2-40B4-BE49-F238E27FC236}">
                <a16:creationId xmlns:a16="http://schemas.microsoft.com/office/drawing/2014/main" id="{2D7F484B-5C29-4D61-A516-3C8CCE6455F7}"/>
              </a:ext>
            </a:extLst>
          </p:cNvPr>
          <p:cNvSpPr>
            <a:spLocks noGrp="1"/>
          </p:cNvSpPr>
          <p:nvPr>
            <p:ph type="sldNum" sz="quarter" idx="4"/>
          </p:nvPr>
        </p:nvSpPr>
        <p:spPr/>
        <p:txBody>
          <a:bodyPr/>
          <a:lstStyle/>
          <a:p>
            <a:fld id="{29691912-3321-4F2D-A980-9CA5FE309265}" type="slidenum">
              <a:rPr lang="en-US" smtClean="0"/>
              <a:t>74</a:t>
            </a:fld>
            <a:endParaRPr lang="en-US"/>
          </a:p>
        </p:txBody>
      </p:sp>
      <p:graphicFrame>
        <p:nvGraphicFramePr>
          <p:cNvPr id="3" name="Table 3">
            <a:extLst>
              <a:ext uri="{FF2B5EF4-FFF2-40B4-BE49-F238E27FC236}">
                <a16:creationId xmlns:a16="http://schemas.microsoft.com/office/drawing/2014/main" id="{4E020367-A67A-4A17-8E72-219B95187674}"/>
              </a:ext>
            </a:extLst>
          </p:cNvPr>
          <p:cNvGraphicFramePr>
            <a:graphicFrameLocks noGrp="1"/>
          </p:cNvGraphicFramePr>
          <p:nvPr>
            <p:extLst>
              <p:ext uri="{D42A27DB-BD31-4B8C-83A1-F6EECF244321}">
                <p14:modId xmlns:p14="http://schemas.microsoft.com/office/powerpoint/2010/main" val="2885478621"/>
              </p:ext>
            </p:extLst>
          </p:nvPr>
        </p:nvGraphicFramePr>
        <p:xfrm>
          <a:off x="423311" y="1679987"/>
          <a:ext cx="11072002" cy="4206240"/>
        </p:xfrm>
        <a:graphic>
          <a:graphicData uri="http://schemas.openxmlformats.org/drawingml/2006/table">
            <a:tbl>
              <a:tblPr firstRow="1" bandRow="1">
                <a:tableStyleId>{5C22544A-7EE6-4342-B048-85BDC9FD1C3A}</a:tableStyleId>
              </a:tblPr>
              <a:tblGrid>
                <a:gridCol w="975645">
                  <a:extLst>
                    <a:ext uri="{9D8B030D-6E8A-4147-A177-3AD203B41FA5}">
                      <a16:colId xmlns:a16="http://schemas.microsoft.com/office/drawing/2014/main" val="450982878"/>
                    </a:ext>
                  </a:extLst>
                </a:gridCol>
                <a:gridCol w="1205396">
                  <a:extLst>
                    <a:ext uri="{9D8B030D-6E8A-4147-A177-3AD203B41FA5}">
                      <a16:colId xmlns:a16="http://schemas.microsoft.com/office/drawing/2014/main" val="472810708"/>
                    </a:ext>
                  </a:extLst>
                </a:gridCol>
                <a:gridCol w="1242485">
                  <a:extLst>
                    <a:ext uri="{9D8B030D-6E8A-4147-A177-3AD203B41FA5}">
                      <a16:colId xmlns:a16="http://schemas.microsoft.com/office/drawing/2014/main" val="3336564823"/>
                    </a:ext>
                  </a:extLst>
                </a:gridCol>
                <a:gridCol w="1706099">
                  <a:extLst>
                    <a:ext uri="{9D8B030D-6E8A-4147-A177-3AD203B41FA5}">
                      <a16:colId xmlns:a16="http://schemas.microsoft.com/office/drawing/2014/main" val="3033142359"/>
                    </a:ext>
                  </a:extLst>
                </a:gridCol>
                <a:gridCol w="1214667">
                  <a:extLst>
                    <a:ext uri="{9D8B030D-6E8A-4147-A177-3AD203B41FA5}">
                      <a16:colId xmlns:a16="http://schemas.microsoft.com/office/drawing/2014/main" val="1885574315"/>
                    </a:ext>
                  </a:extLst>
                </a:gridCol>
                <a:gridCol w="1959710">
                  <a:extLst>
                    <a:ext uri="{9D8B030D-6E8A-4147-A177-3AD203B41FA5}">
                      <a16:colId xmlns:a16="http://schemas.microsoft.com/office/drawing/2014/main" val="4252287227"/>
                    </a:ext>
                  </a:extLst>
                </a:gridCol>
                <a:gridCol w="1384000">
                  <a:extLst>
                    <a:ext uri="{9D8B030D-6E8A-4147-A177-3AD203B41FA5}">
                      <a16:colId xmlns:a16="http://schemas.microsoft.com/office/drawing/2014/main" val="3320951295"/>
                    </a:ext>
                  </a:extLst>
                </a:gridCol>
                <a:gridCol w="1384000">
                  <a:extLst>
                    <a:ext uri="{9D8B030D-6E8A-4147-A177-3AD203B41FA5}">
                      <a16:colId xmlns:a16="http://schemas.microsoft.com/office/drawing/2014/main" val="819456505"/>
                    </a:ext>
                  </a:extLst>
                </a:gridCol>
              </a:tblGrid>
              <a:tr h="888646">
                <a:tc>
                  <a:txBody>
                    <a:bodyPr/>
                    <a:lstStyle/>
                    <a:p>
                      <a:pPr algn="ctr"/>
                      <a:r>
                        <a:rPr lang="en-US" b="0" dirty="0">
                          <a:latin typeface="Arial" panose="020B0604020202020204" pitchFamily="34" charset="0"/>
                          <a:cs typeface="Arial" panose="020B0604020202020204" pitchFamily="34" charset="0"/>
                        </a:rPr>
                        <a:t>Rank </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a:latin typeface="Arial" panose="020B0604020202020204" pitchFamily="34" charset="0"/>
                          <a:cs typeface="Arial" panose="020B0604020202020204" pitchFamily="34" charset="0"/>
                        </a:rPr>
                        <a:t>Corridor</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a:latin typeface="Arial" panose="020B0604020202020204" pitchFamily="34" charset="0"/>
                          <a:cs typeface="Arial" panose="020B0604020202020204" pitchFamily="34" charset="0"/>
                        </a:rPr>
                        <a:t>ADT Range</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a:latin typeface="Arial" panose="020B0604020202020204" pitchFamily="34" charset="0"/>
                          <a:cs typeface="Arial" panose="020B0604020202020204" pitchFamily="34" charset="0"/>
                        </a:rPr>
                        <a:t>Road Departure Density</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a:latin typeface="Arial" panose="020B0604020202020204" pitchFamily="34" charset="0"/>
                          <a:cs typeface="Arial" panose="020B0604020202020204" pitchFamily="34" charset="0"/>
                        </a:rPr>
                        <a:t>Access Density</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a:latin typeface="Arial" panose="020B0604020202020204" pitchFamily="34" charset="0"/>
                          <a:cs typeface="Arial" panose="020B0604020202020204" pitchFamily="34" charset="0"/>
                        </a:rPr>
                        <a:t>Curve Critical Radius Density</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a:latin typeface="Arial" panose="020B0604020202020204" pitchFamily="34" charset="0"/>
                          <a:cs typeface="Arial" panose="020B0604020202020204" pitchFamily="34" charset="0"/>
                        </a:rPr>
                        <a:t>Edge Risk</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a:latin typeface="Arial" panose="020B0604020202020204" pitchFamily="34" charset="0"/>
                          <a:cs typeface="Arial" panose="020B0604020202020204" pitchFamily="34" charset="0"/>
                        </a:rPr>
                        <a:t>Totals</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5328569"/>
                  </a:ext>
                </a:extLst>
              </a:tr>
              <a:tr h="355458">
                <a:tc>
                  <a:txBody>
                    <a:bodyPr/>
                    <a:lstStyle/>
                    <a:p>
                      <a:pPr algn="ctr"/>
                      <a:r>
                        <a:rPr lang="en-US" b="0" dirty="0">
                          <a:latin typeface="Arial" panose="020B0604020202020204" pitchFamily="34" charset="0"/>
                          <a:cs typeface="Arial" panose="020B0604020202020204" pitchFamily="34" charset="0"/>
                        </a:rPr>
                        <a:t>1</a:t>
                      </a: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rPr>
                        <a:t>144.01</a:t>
                      </a: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4565793"/>
                  </a:ext>
                </a:extLst>
              </a:tr>
              <a:tr h="355458">
                <a:tc>
                  <a:txBody>
                    <a:bodyPr/>
                    <a:lstStyle/>
                    <a:p>
                      <a:pPr algn="ctr"/>
                      <a:r>
                        <a:rPr lang="en-US" b="0" dirty="0">
                          <a:latin typeface="Arial" panose="020B0604020202020204" pitchFamily="34" charset="0"/>
                          <a:cs typeface="Arial" panose="020B0604020202020204" pitchFamily="34" charset="0"/>
                        </a:rPr>
                        <a:t>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40.04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77788154"/>
                  </a:ext>
                </a:extLst>
              </a:tr>
              <a:tr h="355458">
                <a:tc>
                  <a:txBody>
                    <a:bodyPr/>
                    <a:lstStyle/>
                    <a:p>
                      <a:pPr algn="ctr"/>
                      <a:r>
                        <a:rPr lang="en-US" b="0" dirty="0">
                          <a:latin typeface="Arial" panose="020B0604020202020204" pitchFamily="34" charset="0"/>
                          <a:cs typeface="Arial" panose="020B0604020202020204" pitchFamily="34" charset="0"/>
                        </a:rPr>
                        <a:t>3</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rPr>
                        <a:t>131.01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2607097"/>
                  </a:ext>
                </a:extLst>
              </a:tr>
              <a:tr h="355458">
                <a:tc>
                  <a:txBody>
                    <a:bodyPr/>
                    <a:lstStyle/>
                    <a:p>
                      <a:pPr algn="ctr"/>
                      <a:r>
                        <a:rPr lang="en-US" b="0" dirty="0">
                          <a:latin typeface="Arial" panose="020B0604020202020204" pitchFamily="34" charset="0"/>
                          <a:cs typeface="Arial" panose="020B0604020202020204" pitchFamily="34" charset="0"/>
                        </a:rPr>
                        <a:t>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9.02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1056356"/>
                  </a:ext>
                </a:extLst>
              </a:tr>
              <a:tr h="355458">
                <a:tc>
                  <a:txBody>
                    <a:bodyPr/>
                    <a:lstStyle/>
                    <a:p>
                      <a:pPr algn="ctr"/>
                      <a:r>
                        <a:rPr lang="en-US" b="0" dirty="0">
                          <a:latin typeface="Arial" panose="020B0604020202020204" pitchFamily="34" charset="0"/>
                          <a:cs typeface="Arial" panose="020B0604020202020204" pitchFamily="34" charset="0"/>
                        </a:rPr>
                        <a:t>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rPr>
                        <a:t>5.06</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9243597"/>
                  </a:ext>
                </a:extLst>
              </a:tr>
              <a:tr h="355458">
                <a:tc>
                  <a:txBody>
                    <a:bodyPr/>
                    <a:lstStyle/>
                    <a:p>
                      <a:pPr algn="ctr"/>
                      <a:r>
                        <a:rPr lang="en-US" b="0" dirty="0">
                          <a:latin typeface="Arial" panose="020B0604020202020204" pitchFamily="34" charset="0"/>
                          <a:cs typeface="Arial" panose="020B0604020202020204" pitchFamily="34" charset="0"/>
                        </a:rPr>
                        <a:t>6</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31.02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2555319"/>
                  </a:ext>
                </a:extLst>
              </a:tr>
              <a:tr h="355458">
                <a:tc>
                  <a:txBody>
                    <a:bodyPr/>
                    <a:lstStyle/>
                    <a:p>
                      <a:pPr algn="ctr"/>
                      <a:r>
                        <a:rPr lang="en-US" b="0" dirty="0">
                          <a:latin typeface="Arial" panose="020B0604020202020204" pitchFamily="34" charset="0"/>
                          <a:cs typeface="Arial" panose="020B0604020202020204" pitchFamily="34" charset="0"/>
                        </a:rPr>
                        <a:t>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rPr>
                        <a:t>8.01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7262246"/>
                  </a:ext>
                </a:extLst>
              </a:tr>
              <a:tr h="355458">
                <a:tc>
                  <a:txBody>
                    <a:bodyPr/>
                    <a:lstStyle/>
                    <a:p>
                      <a:pPr algn="ctr"/>
                      <a:r>
                        <a:rPr lang="en-US" b="0" dirty="0">
                          <a:latin typeface="Arial" panose="020B0604020202020204" pitchFamily="34" charset="0"/>
                          <a:cs typeface="Arial" panose="020B0604020202020204" pitchFamily="34" charset="0"/>
                        </a:rPr>
                        <a:t>8</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4.01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7952158"/>
                  </a:ext>
                </a:extLst>
              </a:tr>
              <a:tr h="355458">
                <a:tc>
                  <a:txBody>
                    <a:bodyPr/>
                    <a:lstStyle/>
                    <a:p>
                      <a:pPr algn="ctr"/>
                      <a:r>
                        <a:rPr lang="en-US" b="0" dirty="0">
                          <a:latin typeface="Arial" panose="020B0604020202020204" pitchFamily="34" charset="0"/>
                          <a:cs typeface="Arial" panose="020B0604020202020204" pitchFamily="34" charset="0"/>
                        </a:rPr>
                        <a:t>9</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rPr>
                        <a:t>2.05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b="0" dirty="0">
                          <a:latin typeface="Arial" panose="020B0604020202020204" pitchFamily="34" charset="0"/>
                          <a:cs typeface="Arial" panose="020B0604020202020204" pitchFamily="34" charset="0"/>
                          <a:sym typeface="Wingdings" panose="05000000000000000000" pitchFamily="2" charset="2"/>
                        </a:rPr>
                        <a:t></a:t>
                      </a:r>
                      <a:endParaRPr lang="en-US"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7375675"/>
                  </a:ext>
                </a:extLst>
              </a:tr>
            </a:tbl>
          </a:graphicData>
        </a:graphic>
      </p:graphicFrame>
      <p:sp>
        <p:nvSpPr>
          <p:cNvPr id="6" name="TextBox 5">
            <a:extLst>
              <a:ext uri="{FF2B5EF4-FFF2-40B4-BE49-F238E27FC236}">
                <a16:creationId xmlns:a16="http://schemas.microsoft.com/office/drawing/2014/main" id="{45649205-387F-4850-B99F-78A275EDD015}"/>
              </a:ext>
            </a:extLst>
          </p:cNvPr>
          <p:cNvSpPr txBox="1"/>
          <p:nvPr/>
        </p:nvSpPr>
        <p:spPr>
          <a:xfrm>
            <a:off x="5467350" y="5858166"/>
            <a:ext cx="1660732" cy="369332"/>
          </a:xfrm>
          <a:prstGeom prst="rect">
            <a:avLst/>
          </a:prstGeom>
          <a:noFill/>
        </p:spPr>
        <p:txBody>
          <a:bodyPr wrap="square" rtlCol="0">
            <a:spAutoFit/>
          </a:bodyPr>
          <a:lstStyle/>
          <a:p>
            <a:pPr marL="171450" indent="-171450">
              <a:buFont typeface="Wingdings" panose="05000000000000000000" pitchFamily="2" charset="2"/>
              <a:buChar char="«"/>
            </a:pPr>
            <a:r>
              <a:rPr lang="en-US" sz="900" b="0" dirty="0">
                <a:latin typeface="Arial" panose="020B0604020202020204" pitchFamily="34" charset="0"/>
                <a:cs typeface="Arial" panose="020B0604020202020204" pitchFamily="34" charset="0"/>
                <a:sym typeface="Wingdings" panose="05000000000000000000" pitchFamily="2" charset="2"/>
              </a:rPr>
              <a:t>= risk factor present.</a:t>
            </a:r>
          </a:p>
          <a:p>
            <a:r>
              <a:rPr lang="en-US" sz="900" dirty="0">
                <a:latin typeface="Arial" panose="020B0604020202020204" pitchFamily="34" charset="0"/>
                <a:cs typeface="Arial" panose="020B0604020202020204" pitchFamily="34" charset="0"/>
                <a:sym typeface="Wingdings" panose="05000000000000000000" pitchFamily="2" charset="2"/>
              </a:rPr>
              <a:t>ADT = average daily traffic.</a:t>
            </a:r>
            <a:endParaRPr lang="en-US" sz="900" b="0" dirty="0">
              <a:latin typeface="Arial" panose="020B0604020202020204" pitchFamily="34" charset="0"/>
              <a:cs typeface="Arial" panose="020B0604020202020204" pitchFamily="34" charset="0"/>
            </a:endParaRPr>
          </a:p>
        </p:txBody>
      </p:sp>
      <p:pic>
        <p:nvPicPr>
          <p:cNvPr id="7" name="Graphic 6" descr="Graphic icon of a triangle with text, Explore, with an icon of a magnifying glass.">
            <a:extLst>
              <a:ext uri="{FF2B5EF4-FFF2-40B4-BE49-F238E27FC236}">
                <a16:creationId xmlns:a16="http://schemas.microsoft.com/office/drawing/2014/main" id="{238EF09F-AE63-42B9-ADC9-83CF756E53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8" name="Text Box 5">
            <a:extLst>
              <a:ext uri="{FF2B5EF4-FFF2-40B4-BE49-F238E27FC236}">
                <a16:creationId xmlns:a16="http://schemas.microsoft.com/office/drawing/2014/main" id="{D0ECA5B4-E1AA-454D-8781-EB174278214C}"/>
              </a:ext>
            </a:extLst>
          </p:cNvPr>
          <p:cNvSpPr txBox="1">
            <a:spLocks noChangeArrowheads="1"/>
          </p:cNvSpPr>
          <p:nvPr/>
        </p:nvSpPr>
        <p:spPr bwMode="auto">
          <a:xfrm>
            <a:off x="9001288" y="5858166"/>
            <a:ext cx="19559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 Modified by FHWA.</a:t>
            </a:r>
            <a:r>
              <a:rPr lang="en-US" altLang="en-US" sz="800" i="1" baseline="300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851303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781" y="645222"/>
            <a:ext cx="10515600" cy="1020764"/>
          </a:xfrm>
        </p:spPr>
        <p:txBody>
          <a:bodyPr>
            <a:noAutofit/>
          </a:bodyPr>
          <a:lstStyle/>
          <a:p>
            <a:r>
              <a:rPr lang="en-US" dirty="0"/>
              <a:t>Systemic Approach: Screen and Prioritize Candidate Locations</a:t>
            </a:r>
          </a:p>
        </p:txBody>
      </p:sp>
      <p:sp>
        <p:nvSpPr>
          <p:cNvPr id="3" name="Slide Number Placeholder 2">
            <a:extLst>
              <a:ext uri="{FF2B5EF4-FFF2-40B4-BE49-F238E27FC236}">
                <a16:creationId xmlns:a16="http://schemas.microsoft.com/office/drawing/2014/main" id="{70B4DBF2-BE46-4C22-8AE6-42DBDA6E97FD}"/>
              </a:ext>
            </a:extLst>
          </p:cNvPr>
          <p:cNvSpPr>
            <a:spLocks noGrp="1"/>
          </p:cNvSpPr>
          <p:nvPr>
            <p:ph type="sldNum" sz="quarter" idx="4"/>
          </p:nvPr>
        </p:nvSpPr>
        <p:spPr/>
        <p:txBody>
          <a:bodyPr/>
          <a:lstStyle/>
          <a:p>
            <a:fld id="{29691912-3321-4F2D-A980-9CA5FE309265}" type="slidenum">
              <a:rPr lang="en-US" smtClean="0"/>
              <a:t>75</a:t>
            </a:fld>
            <a:endParaRPr lang="en-US"/>
          </a:p>
        </p:txBody>
      </p:sp>
      <p:graphicFrame>
        <p:nvGraphicFramePr>
          <p:cNvPr id="4" name="Chart 3" descr="Bar graph with x-axis labeled, Number of Risk Factors Present, with values from 1 to 12 in increments of 1. The left y-axis is labeled, Percent of Road Length, and ranges from 0 to 30 percent in increments of 5 percent. The right y-axis is labeled, Severe Roadway Departure (RwD) Crash Density, and ranges from 0.00 to 0.35 in increments of 0.05. The graph measures length in percent, shown by bars, and RwD Crash Density, shown by a trend line. One risk factor is 0 percent of the road length, 0.00 severe RwD Crash Density, and 0 percent RwD Crash Density. Two risk factors are 0 percent of the road length, 0.00 severe RwD Crash Density, and 0 percent RwD Crash Density. Three risk factors are 0 percent of the road length, 0.00 severe RwD Crash Density, and 1 percent RwD Crash Density. Four risk factors are 5 percent of the road length, 0.03 severe RwD Crash Density, and 2 percent RwD Crash Density. Five risk factors are 7 percent of the road length, 0.07 severe RwD Crash Density, and 3 percent RwD Crash Density. Six risk factors are 17 percent of the road length, 0.23 severe RwD Crash Density, and 6 percent RwD Crash Density. Seven risk factors are 26 percent of the road length, 0.32 severe RwD Crash Density, and 7 percent RwD Crash Density. Eight risk factors are 21 percent of the road length, 0.31 severe RwD Crash Density, and 12 percent RwD Crash Density. Nine risk factors are 14 percent of the road length, 0.19 severe RwD Crash Density, and 18 percent RwD Crash Density.  Ten risk factors are 4 percent of the road length, 0.04 severe RwD Crash Density, and 23 percent RwD Crash Density. Eleven risk factors are 1 percent of the road length, 0.01 severe RwD Crash Density, and 24 percent RwD Crash Density. Finally, 12 risk factors are 0 percent of the road length, 0.00 severe RwD Crash Density, and 26 percent RwD Crash Density. ">
            <a:extLst>
              <a:ext uri="{FF2B5EF4-FFF2-40B4-BE49-F238E27FC236}">
                <a16:creationId xmlns:a16="http://schemas.microsoft.com/office/drawing/2014/main" id="{3AE57094-76FE-432B-8A88-3D9932715DB9}"/>
              </a:ext>
            </a:extLst>
          </p:cNvPr>
          <p:cNvGraphicFramePr>
            <a:graphicFrameLocks/>
          </p:cNvGraphicFramePr>
          <p:nvPr>
            <p:extLst>
              <p:ext uri="{D42A27DB-BD31-4B8C-83A1-F6EECF244321}">
                <p14:modId xmlns:p14="http://schemas.microsoft.com/office/powerpoint/2010/main" val="2874688508"/>
              </p:ext>
            </p:extLst>
          </p:nvPr>
        </p:nvGraphicFramePr>
        <p:xfrm>
          <a:off x="1425575" y="1556954"/>
          <a:ext cx="9928225" cy="452814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5">
            <a:extLst>
              <a:ext uri="{FF2B5EF4-FFF2-40B4-BE49-F238E27FC236}">
                <a16:creationId xmlns:a16="http://schemas.microsoft.com/office/drawing/2014/main" id="{3642F17C-F135-4A45-A7E9-E5E538A92883}"/>
              </a:ext>
            </a:extLst>
          </p:cNvPr>
          <p:cNvSpPr txBox="1">
            <a:spLocks noChangeArrowheads="1"/>
          </p:cNvSpPr>
          <p:nvPr/>
        </p:nvSpPr>
        <p:spPr bwMode="auto">
          <a:xfrm>
            <a:off x="9840214" y="5819001"/>
            <a:ext cx="8996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pic>
        <p:nvPicPr>
          <p:cNvPr id="6" name="Graphic 5" descr="Graphic icon of a triangle with text, Explore, with an icon of a magnifying glass.">
            <a:extLst>
              <a:ext uri="{FF2B5EF4-FFF2-40B4-BE49-F238E27FC236}">
                <a16:creationId xmlns:a16="http://schemas.microsoft.com/office/drawing/2014/main" id="{CF8C8B18-BF10-406F-9FD2-0CE30BDAC6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00" y="0"/>
            <a:ext cx="1828800" cy="890124"/>
          </a:xfrm>
          <a:prstGeom prst="rect">
            <a:avLst/>
          </a:prstGeom>
        </p:spPr>
      </p:pic>
    </p:spTree>
    <p:extLst>
      <p:ext uri="{BB962C8B-B14F-4D97-AF65-F5344CB8AC3E}">
        <p14:creationId xmlns:p14="http://schemas.microsoft.com/office/powerpoint/2010/main" val="20986117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Systemic </a:t>
            </a:r>
            <a:r>
              <a:rPr lang="en-US" dirty="0">
                <a:solidFill>
                  <a:schemeClr val="tx2"/>
                </a:solidFill>
              </a:rPr>
              <a:t>Approach: Select </a:t>
            </a:r>
            <a:r>
              <a:rPr lang="en-US" dirty="0"/>
              <a:t>Countermeasures</a:t>
            </a:r>
          </a:p>
        </p:txBody>
      </p:sp>
      <p:sp>
        <p:nvSpPr>
          <p:cNvPr id="3" name="Text Placeholder 2"/>
          <p:cNvSpPr>
            <a:spLocks noGrp="1"/>
          </p:cNvSpPr>
          <p:nvPr>
            <p:ph idx="1"/>
          </p:nvPr>
        </p:nvSpPr>
        <p:spPr>
          <a:xfrm>
            <a:off x="470681" y="1825625"/>
            <a:ext cx="10515600" cy="1391381"/>
          </a:xfrm>
        </p:spPr>
        <p:txBody>
          <a:bodyPr>
            <a:normAutofit/>
          </a:bodyPr>
          <a:lstStyle/>
          <a:p>
            <a:pPr lvl="1">
              <a:buFont typeface="Arial" panose="020B0604020202020204" pitchFamily="34" charset="0"/>
              <a:buChar char="►"/>
            </a:pPr>
            <a:r>
              <a:rPr lang="en-US" dirty="0"/>
              <a:t>Assemble comprehensive list of countermeasures.</a:t>
            </a:r>
          </a:p>
          <a:p>
            <a:pPr lvl="1">
              <a:buFont typeface="Arial" panose="020B0604020202020204" pitchFamily="34" charset="0"/>
              <a:buChar char="►"/>
            </a:pPr>
            <a:r>
              <a:rPr lang="en-US" dirty="0"/>
              <a:t>Evaluate/screen countermeasures.</a:t>
            </a:r>
          </a:p>
          <a:p>
            <a:pPr lvl="1">
              <a:buFont typeface="Arial" panose="020B0604020202020204" pitchFamily="34" charset="0"/>
              <a:buChar char="►"/>
            </a:pPr>
            <a:r>
              <a:rPr lang="en-US" dirty="0"/>
              <a:t>Select countermeasures for deployment.</a:t>
            </a:r>
          </a:p>
          <a:p>
            <a:endParaRPr lang="en-US" dirty="0"/>
          </a:p>
        </p:txBody>
      </p:sp>
      <p:pic>
        <p:nvPicPr>
          <p:cNvPr id="9" name="Picture 2" descr="Photograph labeled, Chevrons, of a two-lane road with a solid double centerline that curves to the right. ">
            <a:extLst>
              <a:ext uri="{FF2B5EF4-FFF2-40B4-BE49-F238E27FC236}">
                <a16:creationId xmlns:a16="http://schemas.microsoft.com/office/drawing/2014/main" id="{2CCB05D3-0F60-40BF-8857-CCC717BF851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530" y="3512597"/>
            <a:ext cx="3089168" cy="1035180"/>
          </a:xfrm>
          <a:prstGeom prst="rect">
            <a:avLst/>
          </a:prstGeom>
          <a:noFill/>
          <a:ln>
            <a:solidFill>
              <a:schemeClr val="tx1"/>
            </a:solidFill>
          </a:ln>
        </p:spPr>
      </p:pic>
      <p:sp>
        <p:nvSpPr>
          <p:cNvPr id="10" name="TextBox 9">
            <a:extLst>
              <a:ext uri="{FF2B5EF4-FFF2-40B4-BE49-F238E27FC236}">
                <a16:creationId xmlns:a16="http://schemas.microsoft.com/office/drawing/2014/main" id="{FC9AA91B-4998-4A69-8CDF-D251F4936C53}"/>
              </a:ext>
            </a:extLst>
          </p:cNvPr>
          <p:cNvSpPr txBox="1"/>
          <p:nvPr/>
        </p:nvSpPr>
        <p:spPr>
          <a:xfrm>
            <a:off x="470681" y="3211702"/>
            <a:ext cx="3089168" cy="307777"/>
          </a:xfrm>
          <a:prstGeom prst="rect">
            <a:avLst/>
          </a:prstGeom>
          <a:noFill/>
        </p:spPr>
        <p:txBody>
          <a:bodyPr wrap="square" rtlCol="0">
            <a:spAutoFit/>
          </a:bodyPr>
          <a:lstStyle/>
          <a:p>
            <a:pPr algn="ctr"/>
            <a:r>
              <a:rPr lang="en-US" sz="1400" b="1" dirty="0">
                <a:solidFill>
                  <a:schemeClr val="tx2"/>
                </a:solidFill>
                <a:cs typeface="Arial" pitchFamily="34" charset="0"/>
              </a:rPr>
              <a:t>Chevrons</a:t>
            </a:r>
          </a:p>
        </p:txBody>
      </p:sp>
      <p:pic>
        <p:nvPicPr>
          <p:cNvPr id="12" name="Content Placeholder 13" descr="Photograph labeled, Rumble Strips, of a two-lane road with a dashed centerline. There are milled, evenly spaced rectangular rumble strips in the centerline.">
            <a:extLst>
              <a:ext uri="{FF2B5EF4-FFF2-40B4-BE49-F238E27FC236}">
                <a16:creationId xmlns:a16="http://schemas.microsoft.com/office/drawing/2014/main" id="{F3DD0166-82D1-4669-B00F-4B4D7C0ACB2A}"/>
              </a:ext>
            </a:extLst>
          </p:cNvPr>
          <p:cNvPicPr>
            <a:picLocks noChangeAspect="1"/>
          </p:cNvPicPr>
          <p:nvPr/>
        </p:nvPicPr>
        <p:blipFill>
          <a:blip r:embed="rId4" cstate="print"/>
          <a:srcRect l="19811" t="776" r="28302"/>
          <a:stretch>
            <a:fillRect/>
          </a:stretch>
        </p:blipFill>
        <p:spPr>
          <a:xfrm>
            <a:off x="3756154" y="3512597"/>
            <a:ext cx="2459975" cy="2356348"/>
          </a:xfrm>
          <a:prstGeom prst="rect">
            <a:avLst/>
          </a:prstGeom>
          <a:ln w="9525">
            <a:solidFill>
              <a:schemeClr val="tx1"/>
            </a:solidFill>
          </a:ln>
        </p:spPr>
      </p:pic>
      <p:sp>
        <p:nvSpPr>
          <p:cNvPr id="13" name="TextBox 12">
            <a:extLst>
              <a:ext uri="{FF2B5EF4-FFF2-40B4-BE49-F238E27FC236}">
                <a16:creationId xmlns:a16="http://schemas.microsoft.com/office/drawing/2014/main" id="{223DF92A-6EA1-4E58-AA5F-B54C18C7539F}"/>
              </a:ext>
            </a:extLst>
          </p:cNvPr>
          <p:cNvSpPr txBox="1"/>
          <p:nvPr/>
        </p:nvSpPr>
        <p:spPr>
          <a:xfrm>
            <a:off x="4189142" y="3217006"/>
            <a:ext cx="1507050" cy="307777"/>
          </a:xfrm>
          <a:prstGeom prst="rect">
            <a:avLst/>
          </a:prstGeom>
          <a:noFill/>
        </p:spPr>
        <p:txBody>
          <a:bodyPr wrap="square" rtlCol="0">
            <a:spAutoFit/>
          </a:bodyPr>
          <a:lstStyle/>
          <a:p>
            <a:pPr algn="ctr"/>
            <a:r>
              <a:rPr lang="en-US" sz="1400" b="1" dirty="0">
                <a:solidFill>
                  <a:schemeClr val="tx2"/>
                </a:solidFill>
                <a:cs typeface="Arial" pitchFamily="34" charset="0"/>
              </a:rPr>
              <a:t>Rumble Strips</a:t>
            </a:r>
          </a:p>
        </p:txBody>
      </p:sp>
      <p:pic>
        <p:nvPicPr>
          <p:cNvPr id="15" name="Picture 14" descr="Photograph labeled, High Friction Surface Treatments, with a zoomed-in view of the road noting a clear change in pavement. ">
            <a:extLst>
              <a:ext uri="{FF2B5EF4-FFF2-40B4-BE49-F238E27FC236}">
                <a16:creationId xmlns:a16="http://schemas.microsoft.com/office/drawing/2014/main" id="{5BA5971B-5617-4826-87D9-ED1875EDEE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68" t="-656" r="13604"/>
          <a:stretch/>
        </p:blipFill>
        <p:spPr>
          <a:xfrm>
            <a:off x="6364585" y="3512597"/>
            <a:ext cx="2176620" cy="2356347"/>
          </a:xfrm>
          <a:prstGeom prst="rect">
            <a:avLst/>
          </a:prstGeom>
          <a:ln>
            <a:solidFill>
              <a:schemeClr val="tx1"/>
            </a:solidFill>
          </a:ln>
        </p:spPr>
      </p:pic>
      <p:sp>
        <p:nvSpPr>
          <p:cNvPr id="16" name="TextBox 15">
            <a:extLst>
              <a:ext uri="{FF2B5EF4-FFF2-40B4-BE49-F238E27FC236}">
                <a16:creationId xmlns:a16="http://schemas.microsoft.com/office/drawing/2014/main" id="{2312AE80-C213-48F5-8020-D51CD87ED1F9}"/>
              </a:ext>
            </a:extLst>
          </p:cNvPr>
          <p:cNvSpPr txBox="1"/>
          <p:nvPr/>
        </p:nvSpPr>
        <p:spPr>
          <a:xfrm>
            <a:off x="5770833" y="5926151"/>
            <a:ext cx="3364124" cy="307777"/>
          </a:xfrm>
          <a:prstGeom prst="rect">
            <a:avLst/>
          </a:prstGeom>
          <a:noFill/>
        </p:spPr>
        <p:txBody>
          <a:bodyPr wrap="square" rtlCol="0">
            <a:spAutoFit/>
          </a:bodyPr>
          <a:lstStyle/>
          <a:p>
            <a:pPr algn="ctr"/>
            <a:r>
              <a:rPr lang="en-US" sz="1400" b="1" dirty="0">
                <a:solidFill>
                  <a:schemeClr val="tx2"/>
                </a:solidFill>
                <a:cs typeface="Arial" pitchFamily="34" charset="0"/>
              </a:rPr>
              <a:t>High Friction Surface Treatments</a:t>
            </a:r>
          </a:p>
        </p:txBody>
      </p:sp>
      <p:pic>
        <p:nvPicPr>
          <p:cNvPr id="18" name="Picture 4" descr=" Photograph labeled, Barriers, shows the gravel shoulder of the road with a guardrail mounted on wooden posts and wooden blockouts. ">
            <a:extLst>
              <a:ext uri="{FF2B5EF4-FFF2-40B4-BE49-F238E27FC236}">
                <a16:creationId xmlns:a16="http://schemas.microsoft.com/office/drawing/2014/main" id="{4DD59EB6-7AA3-4E42-84A4-325979A5C9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26" r="29318"/>
          <a:stretch/>
        </p:blipFill>
        <p:spPr bwMode="auto">
          <a:xfrm>
            <a:off x="8689661" y="3512597"/>
            <a:ext cx="2191108" cy="23563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A6E98E9-D7D1-4F17-915D-326F9FFF0F5A}"/>
              </a:ext>
            </a:extLst>
          </p:cNvPr>
          <p:cNvSpPr txBox="1"/>
          <p:nvPr/>
        </p:nvSpPr>
        <p:spPr>
          <a:xfrm>
            <a:off x="8689661" y="3147613"/>
            <a:ext cx="2176620" cy="307777"/>
          </a:xfrm>
          <a:prstGeom prst="rect">
            <a:avLst/>
          </a:prstGeom>
          <a:noFill/>
        </p:spPr>
        <p:txBody>
          <a:bodyPr wrap="square" rtlCol="0">
            <a:spAutoFit/>
          </a:bodyPr>
          <a:lstStyle/>
          <a:p>
            <a:pPr algn="ctr"/>
            <a:r>
              <a:rPr lang="en-US" sz="1400" b="1" dirty="0">
                <a:solidFill>
                  <a:schemeClr val="tx2"/>
                </a:solidFill>
                <a:cs typeface="Arial" pitchFamily="34" charset="0"/>
              </a:rPr>
              <a:t>Barriers</a:t>
            </a:r>
          </a:p>
        </p:txBody>
      </p:sp>
      <p:pic>
        <p:nvPicPr>
          <p:cNvPr id="21" name="Picture 20" descr="Photograph labeled, Clear Zones, of a two-lane road with a dashed centerline and clear grass space on either side of the road. ">
            <a:extLst>
              <a:ext uri="{FF2B5EF4-FFF2-40B4-BE49-F238E27FC236}">
                <a16:creationId xmlns:a16="http://schemas.microsoft.com/office/drawing/2014/main" id="{9E77FAF8-28B8-4659-B648-A5B758CA0F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38" t="59778" r="30727"/>
          <a:stretch/>
        </p:blipFill>
        <p:spPr>
          <a:xfrm>
            <a:off x="505268" y="4665908"/>
            <a:ext cx="3102430" cy="1203036"/>
          </a:xfrm>
          <a:prstGeom prst="rect">
            <a:avLst/>
          </a:prstGeom>
          <a:ln>
            <a:solidFill>
              <a:schemeClr val="tx1"/>
            </a:solidFill>
          </a:ln>
        </p:spPr>
      </p:pic>
      <p:sp>
        <p:nvSpPr>
          <p:cNvPr id="22" name="TextBox 21">
            <a:extLst>
              <a:ext uri="{FF2B5EF4-FFF2-40B4-BE49-F238E27FC236}">
                <a16:creationId xmlns:a16="http://schemas.microsoft.com/office/drawing/2014/main" id="{80DA5BDA-137A-4252-BCCF-E9E6688FACC1}"/>
              </a:ext>
            </a:extLst>
          </p:cNvPr>
          <p:cNvSpPr txBox="1"/>
          <p:nvPr/>
        </p:nvSpPr>
        <p:spPr>
          <a:xfrm>
            <a:off x="599141" y="5872872"/>
            <a:ext cx="2231497" cy="307777"/>
          </a:xfrm>
          <a:prstGeom prst="rect">
            <a:avLst/>
          </a:prstGeom>
          <a:noFill/>
        </p:spPr>
        <p:txBody>
          <a:bodyPr wrap="square" rtlCol="0">
            <a:spAutoFit/>
          </a:bodyPr>
          <a:lstStyle/>
          <a:p>
            <a:pPr algn="ctr"/>
            <a:r>
              <a:rPr lang="en-US" sz="1400" b="1" dirty="0">
                <a:solidFill>
                  <a:schemeClr val="tx2"/>
                </a:solidFill>
                <a:cs typeface="Arial" pitchFamily="34" charset="0"/>
              </a:rPr>
              <a:t>Clear Zones</a:t>
            </a:r>
          </a:p>
        </p:txBody>
      </p:sp>
      <p:sp>
        <p:nvSpPr>
          <p:cNvPr id="23" name="Text Box 5">
            <a:extLst>
              <a:ext uri="{FF2B5EF4-FFF2-40B4-BE49-F238E27FC236}">
                <a16:creationId xmlns:a16="http://schemas.microsoft.com/office/drawing/2014/main" id="{64DAF807-9B56-4473-8856-D7737CBFA18F}"/>
              </a:ext>
            </a:extLst>
          </p:cNvPr>
          <p:cNvSpPr txBox="1">
            <a:spLocks noChangeArrowheads="1"/>
          </p:cNvSpPr>
          <p:nvPr/>
        </p:nvSpPr>
        <p:spPr bwMode="auto">
          <a:xfrm>
            <a:off x="9785215" y="5931525"/>
            <a:ext cx="13644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All photos source: FHWA.</a:t>
            </a:r>
          </a:p>
        </p:txBody>
      </p:sp>
      <p:pic>
        <p:nvPicPr>
          <p:cNvPr id="17" name="Graphic 16" descr="Graphic icon of a triangle with text, Explore, with an icon of a magnifying glass.">
            <a:extLst>
              <a:ext uri="{FF2B5EF4-FFF2-40B4-BE49-F238E27FC236}">
                <a16:creationId xmlns:a16="http://schemas.microsoft.com/office/drawing/2014/main" id="{D872D42C-308D-4136-A070-1CD70637F3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63200" y="0"/>
            <a:ext cx="1828800" cy="890124"/>
          </a:xfrm>
          <a:prstGeom prst="rect">
            <a:avLst/>
          </a:prstGeom>
        </p:spPr>
      </p:pic>
      <p:sp>
        <p:nvSpPr>
          <p:cNvPr id="4" name="Slide Number Placeholder 3">
            <a:extLst>
              <a:ext uri="{FF2B5EF4-FFF2-40B4-BE49-F238E27FC236}">
                <a16:creationId xmlns:a16="http://schemas.microsoft.com/office/drawing/2014/main" id="{15ED45E4-3347-457C-9B64-BA8F500C53E8}"/>
              </a:ext>
            </a:extLst>
          </p:cNvPr>
          <p:cNvSpPr>
            <a:spLocks noGrp="1"/>
          </p:cNvSpPr>
          <p:nvPr>
            <p:ph type="sldNum" sz="quarter" idx="4"/>
          </p:nvPr>
        </p:nvSpPr>
        <p:spPr/>
        <p:txBody>
          <a:bodyPr/>
          <a:lstStyle/>
          <a:p>
            <a:fld id="{29691912-3321-4F2D-A980-9CA5FE309265}" type="slidenum">
              <a:rPr lang="en-US" smtClean="0"/>
              <a:t>76</a:t>
            </a:fld>
            <a:endParaRPr lang="en-US"/>
          </a:p>
        </p:txBody>
      </p:sp>
    </p:spTree>
    <p:extLst>
      <p:ext uri="{BB962C8B-B14F-4D97-AF65-F5344CB8AC3E}">
        <p14:creationId xmlns:p14="http://schemas.microsoft.com/office/powerpoint/2010/main" val="15754719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tacked list of numbers from 1 to 6. ">
            <a:extLst>
              <a:ext uri="{FF2B5EF4-FFF2-40B4-BE49-F238E27FC236}">
                <a16:creationId xmlns:a16="http://schemas.microsoft.com/office/drawing/2014/main" id="{26591439-1475-4C39-9669-233F97647BB2}"/>
              </a:ext>
            </a:extLst>
          </p:cNvPr>
          <p:cNvPicPr>
            <a:picLocks noChangeAspect="1"/>
          </p:cNvPicPr>
          <p:nvPr/>
        </p:nvPicPr>
        <p:blipFill>
          <a:blip r:embed="rId2"/>
          <a:stretch>
            <a:fillRect/>
          </a:stretch>
        </p:blipFill>
        <p:spPr>
          <a:xfrm>
            <a:off x="464117" y="1690688"/>
            <a:ext cx="726507" cy="4274564"/>
          </a:xfrm>
          <a:prstGeom prst="rect">
            <a:avLst/>
          </a:prstGeom>
        </p:spPr>
      </p:pic>
      <p:pic>
        <p:nvPicPr>
          <p:cNvPr id="4" name="Graphic 3" descr="Graphic icon of a triangle with text, Report, with an icon of a star.">
            <a:extLst>
              <a:ext uri="{FF2B5EF4-FFF2-40B4-BE49-F238E27FC236}">
                <a16:creationId xmlns:a16="http://schemas.microsoft.com/office/drawing/2014/main" id="{CBEB7137-9597-4F4F-837E-DA4439E61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385916" y="335689"/>
            <a:ext cx="10515600" cy="1020764"/>
          </a:xfrm>
        </p:spPr>
        <p:txBody>
          <a:bodyPr>
            <a:noAutofit/>
          </a:bodyPr>
          <a:lstStyle/>
          <a:p>
            <a:r>
              <a:rPr lang="en-US" dirty="0">
                <a:solidFill>
                  <a:schemeClr val="tx2"/>
                </a:solidFill>
              </a:rPr>
              <a:t>FHWA FCFT Report: Six-Step Countermeasure Selection</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1190624" y="1825625"/>
            <a:ext cx="10515600" cy="4269167"/>
          </a:xfrm>
        </p:spPr>
        <p:txBody>
          <a:bodyPr>
            <a:normAutofit fontScale="85000" lnSpcReduction="20000"/>
          </a:bodyPr>
          <a:lstStyle/>
          <a:p>
            <a:pPr>
              <a:spcAft>
                <a:spcPts val="1200"/>
              </a:spcAft>
            </a:pPr>
            <a:r>
              <a:rPr lang="en-US" dirty="0"/>
              <a:t>Step 1. Identify focus crash type.</a:t>
            </a:r>
          </a:p>
          <a:p>
            <a:pPr>
              <a:spcAft>
                <a:spcPts val="1200"/>
              </a:spcAft>
            </a:pPr>
            <a:r>
              <a:rPr lang="en-US" dirty="0"/>
              <a:t>Step 2. Identify contributing factors for focus crash type.</a:t>
            </a:r>
          </a:p>
          <a:p>
            <a:pPr>
              <a:spcAft>
                <a:spcPts val="1200"/>
              </a:spcAft>
            </a:pPr>
            <a:r>
              <a:rPr lang="en-US" dirty="0"/>
              <a:t>Step 3. Assemble list of potential countermeasures that address the crash type.</a:t>
            </a:r>
          </a:p>
          <a:p>
            <a:pPr>
              <a:spcAft>
                <a:spcPts val="1200"/>
              </a:spcAft>
            </a:pPr>
            <a:r>
              <a:rPr lang="en-US" dirty="0"/>
              <a:t>Step 4. Identify countermeasures that address the contributing factors associated with the focus crash type.</a:t>
            </a:r>
          </a:p>
          <a:p>
            <a:pPr>
              <a:spcAft>
                <a:spcPts val="1200"/>
              </a:spcAft>
            </a:pPr>
            <a:r>
              <a:rPr lang="en-US" dirty="0"/>
              <a:t>Step 5. Identify countermeasures with CMFs.</a:t>
            </a:r>
          </a:p>
          <a:p>
            <a:pPr>
              <a:spcAft>
                <a:spcPts val="1200"/>
              </a:spcAft>
            </a:pPr>
            <a:r>
              <a:rPr lang="en-US" dirty="0"/>
              <a:t>Step 6. Select countermeasure.</a:t>
            </a:r>
          </a:p>
        </p:txBody>
      </p:sp>
      <p:sp>
        <p:nvSpPr>
          <p:cNvPr id="5" name="Slide Number Placeholder 4">
            <a:extLst>
              <a:ext uri="{FF2B5EF4-FFF2-40B4-BE49-F238E27FC236}">
                <a16:creationId xmlns:a16="http://schemas.microsoft.com/office/drawing/2014/main" id="{206FAFEE-CFA6-4BCB-ADFF-07D63385FE78}"/>
              </a:ext>
            </a:extLst>
          </p:cNvPr>
          <p:cNvSpPr>
            <a:spLocks noGrp="1"/>
          </p:cNvSpPr>
          <p:nvPr>
            <p:ph type="sldNum" sz="quarter" idx="4"/>
          </p:nvPr>
        </p:nvSpPr>
        <p:spPr/>
        <p:txBody>
          <a:bodyPr/>
          <a:lstStyle/>
          <a:p>
            <a:fld id="{29691912-3321-4F2D-A980-9CA5FE309265}" type="slidenum">
              <a:rPr lang="en-US" smtClean="0"/>
              <a:t>77</a:t>
            </a:fld>
            <a:endParaRPr lang="en-US"/>
          </a:p>
        </p:txBody>
      </p:sp>
    </p:spTree>
    <p:extLst>
      <p:ext uri="{BB962C8B-B14F-4D97-AF65-F5344CB8AC3E}">
        <p14:creationId xmlns:p14="http://schemas.microsoft.com/office/powerpoint/2010/main" val="100282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ed list of numbers from 1 to 6. The 1 is colored while the rest are faded.">
            <a:extLst>
              <a:ext uri="{FF2B5EF4-FFF2-40B4-BE49-F238E27FC236}">
                <a16:creationId xmlns:a16="http://schemas.microsoft.com/office/drawing/2014/main" id="{8A0DA6FC-D815-4CF5-B209-D5D449386C38}"/>
              </a:ext>
            </a:extLst>
          </p:cNvPr>
          <p:cNvPicPr>
            <a:picLocks noChangeAspect="1"/>
          </p:cNvPicPr>
          <p:nvPr/>
        </p:nvPicPr>
        <p:blipFill>
          <a:blip r:embed="rId2"/>
          <a:stretch>
            <a:fillRect/>
          </a:stretch>
        </p:blipFill>
        <p:spPr>
          <a:xfrm>
            <a:off x="111693" y="1614488"/>
            <a:ext cx="726507" cy="4274564"/>
          </a:xfrm>
          <a:prstGeom prst="rect">
            <a:avLst/>
          </a:prstGeom>
        </p:spPr>
      </p:pic>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1201994" y="377034"/>
            <a:ext cx="10515600" cy="1020764"/>
          </a:xfrm>
        </p:spPr>
        <p:txBody>
          <a:bodyPr>
            <a:noAutofit/>
          </a:bodyPr>
          <a:lstStyle/>
          <a:p>
            <a:r>
              <a:rPr lang="en-US" dirty="0"/>
              <a:t>FHWA FCFT Report: </a:t>
            </a:r>
            <a:r>
              <a:rPr lang="en-US" dirty="0">
                <a:solidFill>
                  <a:schemeClr val="tx2"/>
                </a:solidFill>
              </a:rPr>
              <a:t>Six-</a:t>
            </a:r>
            <a:r>
              <a:rPr lang="en-US" dirty="0"/>
              <a:t>Step Countermeasure Selection</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1276350" y="1825625"/>
            <a:ext cx="10077450" cy="4269167"/>
          </a:xfrm>
        </p:spPr>
        <p:txBody>
          <a:bodyPr/>
          <a:lstStyle/>
          <a:p>
            <a:pPr marL="0" indent="0">
              <a:buNone/>
            </a:pPr>
            <a:r>
              <a:rPr lang="en-US" b="1" dirty="0"/>
              <a:t>Step 1. Identify focus crash type:</a:t>
            </a:r>
          </a:p>
          <a:p>
            <a:pPr lvl="1"/>
            <a:r>
              <a:rPr lang="en-US" dirty="0"/>
              <a:t>Select the focus crash type according to the priorities of the transportation agency (e.g., outlined in SHSP).</a:t>
            </a:r>
          </a:p>
          <a:p>
            <a:pPr lvl="1"/>
            <a:r>
              <a:rPr lang="en-US" dirty="0"/>
              <a:t>Define focus crash type by:</a:t>
            </a:r>
          </a:p>
          <a:p>
            <a:pPr lvl="2"/>
            <a:r>
              <a:rPr lang="en-US" dirty="0"/>
              <a:t> Type of maneuver (e.g., ROR).</a:t>
            </a:r>
          </a:p>
          <a:p>
            <a:pPr lvl="2"/>
            <a:r>
              <a:rPr lang="en-US" dirty="0"/>
              <a:t> Time of day (day versus night).</a:t>
            </a:r>
          </a:p>
          <a:p>
            <a:pPr lvl="2"/>
            <a:r>
              <a:rPr lang="en-US" dirty="0"/>
              <a:t> Type of segment (curve versus tangent) or type of intersection </a:t>
            </a:r>
            <a:br>
              <a:rPr lang="en-US" dirty="0"/>
            </a:br>
            <a:r>
              <a:rPr lang="en-US" dirty="0"/>
              <a:t>(e.g., four-leg signalized).</a:t>
            </a:r>
          </a:p>
        </p:txBody>
      </p:sp>
      <p:pic>
        <p:nvPicPr>
          <p:cNvPr id="4" name="Graphic 3" descr="Graphic icon of a triangle with text, Report, with an icon of a star.">
            <a:extLst>
              <a:ext uri="{FF2B5EF4-FFF2-40B4-BE49-F238E27FC236}">
                <a16:creationId xmlns:a16="http://schemas.microsoft.com/office/drawing/2014/main" id="{2AEE8FAB-E107-45A9-A117-031C40956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5" name="Slide Number Placeholder 4">
            <a:extLst>
              <a:ext uri="{FF2B5EF4-FFF2-40B4-BE49-F238E27FC236}">
                <a16:creationId xmlns:a16="http://schemas.microsoft.com/office/drawing/2014/main" id="{BE358358-EC64-44D5-A4C9-50B80B86A0F6}"/>
              </a:ext>
            </a:extLst>
          </p:cNvPr>
          <p:cNvSpPr>
            <a:spLocks noGrp="1"/>
          </p:cNvSpPr>
          <p:nvPr>
            <p:ph type="sldNum" sz="quarter" idx="4"/>
          </p:nvPr>
        </p:nvSpPr>
        <p:spPr/>
        <p:txBody>
          <a:bodyPr/>
          <a:lstStyle/>
          <a:p>
            <a:fld id="{29691912-3321-4F2D-A980-9CA5FE309265}" type="slidenum">
              <a:rPr lang="en-US" smtClean="0"/>
              <a:t>78</a:t>
            </a:fld>
            <a:endParaRPr lang="en-US"/>
          </a:p>
        </p:txBody>
      </p:sp>
    </p:spTree>
    <p:extLst>
      <p:ext uri="{BB962C8B-B14F-4D97-AF65-F5344CB8AC3E}">
        <p14:creationId xmlns:p14="http://schemas.microsoft.com/office/powerpoint/2010/main" val="4117721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acked list of numbers from 1 to 6. The 2 is colored while the rest are faded.">
            <a:extLst>
              <a:ext uri="{FF2B5EF4-FFF2-40B4-BE49-F238E27FC236}">
                <a16:creationId xmlns:a16="http://schemas.microsoft.com/office/drawing/2014/main" id="{15750E4B-3BDF-447B-ABCD-DD5482485181}"/>
              </a:ext>
            </a:extLst>
          </p:cNvPr>
          <p:cNvPicPr>
            <a:picLocks noChangeAspect="1"/>
          </p:cNvPicPr>
          <p:nvPr/>
        </p:nvPicPr>
        <p:blipFill>
          <a:blip r:embed="rId2"/>
          <a:stretch>
            <a:fillRect/>
          </a:stretch>
        </p:blipFill>
        <p:spPr>
          <a:xfrm>
            <a:off x="111693" y="1690688"/>
            <a:ext cx="726507" cy="4274564"/>
          </a:xfrm>
          <a:prstGeom prst="rect">
            <a:avLst/>
          </a:prstGeom>
        </p:spPr>
      </p:pic>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1219200" y="442218"/>
            <a:ext cx="10515600" cy="1020764"/>
          </a:xfrm>
        </p:spPr>
        <p:txBody>
          <a:bodyPr>
            <a:noAutofit/>
          </a:bodyPr>
          <a:lstStyle/>
          <a:p>
            <a:r>
              <a:rPr lang="en-US" dirty="0"/>
              <a:t>FHWA FCFT Report: Six-Step Countermeasure Selection</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1219200" y="1825625"/>
            <a:ext cx="10134600" cy="4269167"/>
          </a:xfrm>
        </p:spPr>
        <p:txBody>
          <a:bodyPr/>
          <a:lstStyle/>
          <a:p>
            <a:pPr marL="0" indent="0">
              <a:buNone/>
            </a:pPr>
            <a:r>
              <a:rPr lang="en-US" b="1" dirty="0"/>
              <a:t>Step 2. Identify contributing factors for focus crash type. </a:t>
            </a:r>
            <a:r>
              <a:rPr lang="en-US" dirty="0"/>
              <a:t>Some factors may be expected to increase a particular crash type: e.g., ROR crashes on curves during the daytime:</a:t>
            </a:r>
          </a:p>
          <a:p>
            <a:pPr marL="914400" lvl="3">
              <a:buFont typeface="Wingdings 3" panose="05040102010807070707" pitchFamily="18" charset="2"/>
              <a:buChar char="w"/>
            </a:pPr>
            <a:r>
              <a:rPr lang="en-US" sz="2400" dirty="0"/>
              <a:t> Percent grade (as grade increases, crash potential increases).</a:t>
            </a:r>
          </a:p>
          <a:p>
            <a:pPr marL="914400" lvl="3">
              <a:buFont typeface="Wingdings 3" panose="05040102010807070707" pitchFamily="18" charset="2"/>
              <a:buChar char="w"/>
            </a:pPr>
            <a:r>
              <a:rPr lang="en-US" sz="2400" dirty="0"/>
              <a:t> Average shoulder width (as shoulder width increases, crash</a:t>
            </a:r>
          </a:p>
          <a:p>
            <a:pPr marL="685800" lvl="3" indent="0">
              <a:buNone/>
            </a:pPr>
            <a:r>
              <a:rPr lang="en-US" sz="2400" dirty="0"/>
              <a:t>    potential decreases).</a:t>
            </a:r>
          </a:p>
        </p:txBody>
      </p:sp>
      <p:pic>
        <p:nvPicPr>
          <p:cNvPr id="4" name="Graphic 3" descr="Graphic icon of a triangle with text, Report, with an icon of a star.">
            <a:extLst>
              <a:ext uri="{FF2B5EF4-FFF2-40B4-BE49-F238E27FC236}">
                <a16:creationId xmlns:a16="http://schemas.microsoft.com/office/drawing/2014/main" id="{46C969F7-BBCB-4BB6-8FA2-B91F0D5B9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5" name="Slide Number Placeholder 4">
            <a:extLst>
              <a:ext uri="{FF2B5EF4-FFF2-40B4-BE49-F238E27FC236}">
                <a16:creationId xmlns:a16="http://schemas.microsoft.com/office/drawing/2014/main" id="{0CE6F4AF-89C3-4086-8E18-9E8BB0AC5428}"/>
              </a:ext>
            </a:extLst>
          </p:cNvPr>
          <p:cNvSpPr>
            <a:spLocks noGrp="1"/>
          </p:cNvSpPr>
          <p:nvPr>
            <p:ph type="sldNum" sz="quarter" idx="4"/>
          </p:nvPr>
        </p:nvSpPr>
        <p:spPr/>
        <p:txBody>
          <a:bodyPr/>
          <a:lstStyle/>
          <a:p>
            <a:fld id="{29691912-3321-4F2D-A980-9CA5FE309265}" type="slidenum">
              <a:rPr lang="en-US" smtClean="0"/>
              <a:t>79</a:t>
            </a:fld>
            <a:endParaRPr lang="en-US"/>
          </a:p>
        </p:txBody>
      </p:sp>
    </p:spTree>
    <p:extLst>
      <p:ext uri="{BB962C8B-B14F-4D97-AF65-F5344CB8AC3E}">
        <p14:creationId xmlns:p14="http://schemas.microsoft.com/office/powerpoint/2010/main" val="193027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DD2D-D6AC-4AEB-B09C-A53AD9A1CAEC}"/>
              </a:ext>
            </a:extLst>
          </p:cNvPr>
          <p:cNvSpPr>
            <a:spLocks noGrp="1"/>
          </p:cNvSpPr>
          <p:nvPr>
            <p:ph type="title"/>
          </p:nvPr>
        </p:nvSpPr>
        <p:spPr/>
        <p:txBody>
          <a:bodyPr>
            <a:normAutofit/>
          </a:bodyPr>
          <a:lstStyle/>
          <a:p>
            <a:r>
              <a:rPr lang="en-US" dirty="0">
                <a:solidFill>
                  <a:srgbClr val="1D3B6B"/>
                </a:solidFill>
              </a:rPr>
              <a:t>Workshop Outline</a:t>
            </a:r>
          </a:p>
        </p:txBody>
      </p:sp>
      <p:sp>
        <p:nvSpPr>
          <p:cNvPr id="3" name="Text Placeholder 2">
            <a:extLst>
              <a:ext uri="{FF2B5EF4-FFF2-40B4-BE49-F238E27FC236}">
                <a16:creationId xmlns:a16="http://schemas.microsoft.com/office/drawing/2014/main" id="{EA7476EE-4F58-4749-96B1-95FCC4F122F4}"/>
              </a:ext>
            </a:extLst>
          </p:cNvPr>
          <p:cNvSpPr>
            <a:spLocks noGrp="1"/>
          </p:cNvSpPr>
          <p:nvPr>
            <p:ph idx="1"/>
          </p:nvPr>
        </p:nvSpPr>
        <p:spPr>
          <a:xfrm>
            <a:off x="838200" y="1690687"/>
            <a:ext cx="10515600" cy="4404105"/>
          </a:xfrm>
        </p:spPr>
        <p:txBody>
          <a:bodyPr>
            <a:normAutofit fontScale="92500" lnSpcReduction="20000"/>
          </a:bodyPr>
          <a:lstStyle/>
          <a:p>
            <a:pPr>
              <a:buClr>
                <a:schemeClr val="bg2"/>
              </a:buClr>
            </a:pPr>
            <a:r>
              <a:rPr lang="en-US" dirty="0"/>
              <a:t>Present an overview of the systemic approach of </a:t>
            </a:r>
            <a:r>
              <a:rPr lang="en-US" dirty="0" err="1"/>
              <a:t>FCFT</a:t>
            </a:r>
            <a:r>
              <a:rPr lang="en-US" dirty="0"/>
              <a:t>.</a:t>
            </a:r>
          </a:p>
          <a:p>
            <a:pPr>
              <a:buClr>
                <a:schemeClr val="bg2"/>
              </a:buClr>
            </a:pPr>
            <a:r>
              <a:rPr lang="en-US" dirty="0"/>
              <a:t>Identify FCFTs:</a:t>
            </a:r>
          </a:p>
          <a:p>
            <a:pPr lvl="1"/>
            <a:r>
              <a:rPr lang="en-US" dirty="0"/>
              <a:t>Review the FHWA </a:t>
            </a:r>
            <a:r>
              <a:rPr lang="en-US" dirty="0" err="1"/>
              <a:t>FCFT</a:t>
            </a:r>
            <a:r>
              <a:rPr lang="en-US" dirty="0"/>
              <a:t> study.</a:t>
            </a:r>
          </a:p>
          <a:p>
            <a:pPr lvl="1"/>
            <a:r>
              <a:rPr lang="en-US" dirty="0"/>
              <a:t>Develop your own FCFTs.</a:t>
            </a:r>
          </a:p>
          <a:p>
            <a:pPr>
              <a:buClr>
                <a:schemeClr val="bg2"/>
              </a:buClr>
            </a:pPr>
            <a:r>
              <a:rPr lang="en-US" dirty="0"/>
              <a:t>Identify and evaluate risk factors:</a:t>
            </a:r>
          </a:p>
          <a:p>
            <a:pPr lvl="1"/>
            <a:r>
              <a:rPr lang="en-US" dirty="0"/>
              <a:t>Provide examples from FHWA </a:t>
            </a:r>
            <a:r>
              <a:rPr lang="en-US" dirty="0" err="1"/>
              <a:t>FCFT</a:t>
            </a:r>
            <a:r>
              <a:rPr lang="en-US" dirty="0"/>
              <a:t> study.</a:t>
            </a:r>
          </a:p>
          <a:p>
            <a:pPr lvl="1"/>
            <a:r>
              <a:rPr lang="en-US" dirty="0"/>
              <a:t>Identify agency-specific risk factors.</a:t>
            </a:r>
          </a:p>
          <a:p>
            <a:pPr>
              <a:buClr>
                <a:schemeClr val="bg2"/>
              </a:buClr>
            </a:pPr>
            <a:r>
              <a:rPr lang="en-US" dirty="0"/>
              <a:t>Screen and prioritize candidate locations.</a:t>
            </a:r>
          </a:p>
          <a:p>
            <a:pPr>
              <a:buClr>
                <a:schemeClr val="bg2"/>
              </a:buClr>
            </a:pPr>
            <a:r>
              <a:rPr lang="en-US" dirty="0"/>
              <a:t>Select countermeasures.</a:t>
            </a:r>
          </a:p>
          <a:p>
            <a:pPr>
              <a:buClr>
                <a:schemeClr val="bg2"/>
              </a:buClr>
            </a:pPr>
            <a:r>
              <a:rPr lang="en-US" dirty="0"/>
              <a:t>Hold discussions.</a:t>
            </a:r>
          </a:p>
        </p:txBody>
      </p:sp>
      <p:sp>
        <p:nvSpPr>
          <p:cNvPr id="4" name="Slide Number Placeholder 3">
            <a:extLst>
              <a:ext uri="{FF2B5EF4-FFF2-40B4-BE49-F238E27FC236}">
                <a16:creationId xmlns:a16="http://schemas.microsoft.com/office/drawing/2014/main" id="{9FBF5558-1E2D-495B-97EA-0D09EDEBAF12}"/>
              </a:ext>
            </a:extLst>
          </p:cNvPr>
          <p:cNvSpPr>
            <a:spLocks noGrp="1"/>
          </p:cNvSpPr>
          <p:nvPr>
            <p:ph type="sldNum" sz="quarter" idx="10"/>
          </p:nvPr>
        </p:nvSpPr>
        <p:spPr/>
        <p:txBody>
          <a:bodyPr/>
          <a:lstStyle/>
          <a:p>
            <a:fld id="{29691912-3321-4F2D-A980-9CA5FE309265}" type="slidenum">
              <a:rPr lang="en-US" smtClean="0"/>
              <a:t>8</a:t>
            </a:fld>
            <a:endParaRPr lang="en-US"/>
          </a:p>
        </p:txBody>
      </p:sp>
    </p:spTree>
    <p:extLst>
      <p:ext uri="{BB962C8B-B14F-4D97-AF65-F5344CB8AC3E}">
        <p14:creationId xmlns:p14="http://schemas.microsoft.com/office/powerpoint/2010/main" val="40283904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acked list of numbers from 1 to 6. The 3 is colored while the rest are faded.">
            <a:extLst>
              <a:ext uri="{FF2B5EF4-FFF2-40B4-BE49-F238E27FC236}">
                <a16:creationId xmlns:a16="http://schemas.microsoft.com/office/drawing/2014/main" id="{D124C9BE-F0F4-4FD0-BAD1-61231F6D5D0A}"/>
              </a:ext>
            </a:extLst>
          </p:cNvPr>
          <p:cNvPicPr>
            <a:picLocks noChangeAspect="1"/>
          </p:cNvPicPr>
          <p:nvPr/>
        </p:nvPicPr>
        <p:blipFill>
          <a:blip r:embed="rId2"/>
          <a:stretch>
            <a:fillRect/>
          </a:stretch>
        </p:blipFill>
        <p:spPr>
          <a:xfrm>
            <a:off x="-1" y="1547501"/>
            <a:ext cx="726507" cy="4274564"/>
          </a:xfrm>
          <a:prstGeom prst="rect">
            <a:avLst/>
          </a:prstGeom>
        </p:spPr>
      </p:pic>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1231490" y="376898"/>
            <a:ext cx="10515600" cy="1020764"/>
          </a:xfrm>
        </p:spPr>
        <p:txBody>
          <a:bodyPr>
            <a:noAutofit/>
          </a:bodyPr>
          <a:lstStyle/>
          <a:p>
            <a:r>
              <a:rPr lang="en-US" dirty="0"/>
              <a:t>FHWA FCFT </a:t>
            </a:r>
            <a:r>
              <a:rPr lang="en-US" dirty="0">
                <a:solidFill>
                  <a:schemeClr val="tx2"/>
                </a:solidFill>
              </a:rPr>
              <a:t>Report: Six-Step </a:t>
            </a:r>
            <a:r>
              <a:rPr lang="en-US" dirty="0"/>
              <a:t>Countermeasure Selection</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1231490" y="1806507"/>
            <a:ext cx="10515600" cy="3877084"/>
          </a:xfrm>
        </p:spPr>
        <p:txBody>
          <a:bodyPr>
            <a:normAutofit/>
          </a:bodyPr>
          <a:lstStyle/>
          <a:p>
            <a:pPr marL="0" indent="0">
              <a:buNone/>
            </a:pPr>
            <a:r>
              <a:rPr lang="en-US" b="1" dirty="0"/>
              <a:t>Step 3. Assemble list of potential countermeasures that address the crash type.</a:t>
            </a:r>
            <a:r>
              <a:rPr lang="en-US" dirty="0"/>
              <a:t> Resources may include:</a:t>
            </a:r>
          </a:p>
          <a:p>
            <a:pPr marL="628650" lvl="2" indent="-342900">
              <a:buSzPct val="100000"/>
              <a:buFont typeface="Wingdings 3" panose="05040102010807070707" pitchFamily="18" charset="2"/>
              <a:buChar char="w"/>
            </a:pPr>
            <a:r>
              <a:rPr lang="en-US" dirty="0"/>
              <a:t>National Cooperative Highway Research Program (NCHRP) Report 500 Series.</a:t>
            </a:r>
            <a:r>
              <a:rPr lang="en-US" baseline="30000" dirty="0"/>
              <a:t>(11)</a:t>
            </a:r>
          </a:p>
          <a:p>
            <a:pPr marL="628650" lvl="2" indent="-342900">
              <a:buSzPct val="100000"/>
              <a:buFont typeface="Wingdings 3" panose="05040102010807070707" pitchFamily="18" charset="2"/>
              <a:buChar char="w"/>
            </a:pPr>
            <a:r>
              <a:rPr lang="en-US" i="1" dirty="0"/>
              <a:t>Highway Safety Manual</a:t>
            </a:r>
            <a:r>
              <a:rPr lang="en-US" dirty="0"/>
              <a:t>.</a:t>
            </a:r>
            <a:r>
              <a:rPr lang="en-US" baseline="30000" dirty="0"/>
              <a:t>(12)</a:t>
            </a:r>
          </a:p>
          <a:p>
            <a:pPr marL="628650" lvl="2" indent="-342900">
              <a:buSzPct val="100000"/>
              <a:buFont typeface="Wingdings 3" panose="05040102010807070707" pitchFamily="18" charset="2"/>
              <a:buChar char="w"/>
            </a:pPr>
            <a:r>
              <a:rPr lang="en-US" dirty="0"/>
              <a:t>FHWA CMF Clearinghouse.</a:t>
            </a:r>
            <a:r>
              <a:rPr lang="en-US" baseline="30000" dirty="0"/>
              <a:t>(13)</a:t>
            </a:r>
          </a:p>
          <a:p>
            <a:pPr marL="628650" lvl="2" indent="-342900">
              <a:buSzPct val="100000"/>
              <a:buFont typeface="Wingdings 3" panose="05040102010807070707" pitchFamily="18" charset="2"/>
              <a:buChar char="w"/>
            </a:pPr>
            <a:r>
              <a:rPr lang="en-US" dirty="0"/>
              <a:t>FHWA Proven Safety Countermeasures list.</a:t>
            </a:r>
            <a:r>
              <a:rPr lang="en-US" baseline="30000" dirty="0"/>
              <a:t>(14)</a:t>
            </a:r>
          </a:p>
          <a:p>
            <a:pPr marL="628650" lvl="2" indent="-342900">
              <a:buSzPct val="100000"/>
              <a:buFont typeface="Wingdings 3" panose="05040102010807070707" pitchFamily="18" charset="2"/>
              <a:buChar char="w"/>
            </a:pPr>
            <a:r>
              <a:rPr lang="en-US" dirty="0"/>
              <a:t>NHTSA </a:t>
            </a:r>
            <a:r>
              <a:rPr lang="en-US" i="1" dirty="0"/>
              <a:t>Countermeasures That Work</a:t>
            </a:r>
            <a:r>
              <a:rPr lang="en-US" dirty="0"/>
              <a:t>.</a:t>
            </a:r>
            <a:r>
              <a:rPr lang="en-US" baseline="30000" dirty="0"/>
              <a:t>(15)</a:t>
            </a:r>
          </a:p>
          <a:p>
            <a:pPr marL="628650" lvl="2" indent="-342900">
              <a:buSzPct val="100000"/>
              <a:buFont typeface="Wingdings 3" panose="05040102010807070707" pitchFamily="18" charset="2"/>
              <a:buChar char="w"/>
            </a:pPr>
            <a:r>
              <a:rPr lang="en-US" dirty="0"/>
              <a:t>FWHA </a:t>
            </a:r>
            <a:r>
              <a:rPr lang="en-US" dirty="0" err="1"/>
              <a:t>PedSafe</a:t>
            </a:r>
            <a:r>
              <a:rPr lang="en-US" dirty="0"/>
              <a:t>.</a:t>
            </a:r>
            <a:r>
              <a:rPr lang="en-US" baseline="30000" dirty="0"/>
              <a:t>(16)</a:t>
            </a:r>
          </a:p>
          <a:p>
            <a:pPr marL="628650" lvl="2" indent="-342900">
              <a:buSzPct val="100000"/>
              <a:buFont typeface="Wingdings 3" panose="05040102010807070707" pitchFamily="18" charset="2"/>
              <a:buChar char="w"/>
            </a:pPr>
            <a:r>
              <a:rPr lang="en-US" dirty="0"/>
              <a:t>FWHA </a:t>
            </a:r>
            <a:r>
              <a:rPr lang="en-US" dirty="0" err="1"/>
              <a:t>BikeSafe</a:t>
            </a:r>
            <a:r>
              <a:rPr lang="en-US" dirty="0"/>
              <a:t>.</a:t>
            </a:r>
            <a:r>
              <a:rPr lang="en-US" baseline="30000" dirty="0"/>
              <a:t>(17)</a:t>
            </a:r>
          </a:p>
          <a:p>
            <a:pPr marL="628650" lvl="2" indent="-342900">
              <a:buSzPct val="100000"/>
              <a:buFont typeface="Wingdings 3" panose="05040102010807070707" pitchFamily="18" charset="2"/>
              <a:buChar char="w"/>
            </a:pPr>
            <a:r>
              <a:rPr lang="en-US" dirty="0"/>
              <a:t>State-generated list of common countermeasures within a State (i.e., “toolbox”).</a:t>
            </a:r>
          </a:p>
          <a:p>
            <a:pPr lvl="2"/>
            <a:endParaRPr lang="en-US" dirty="0"/>
          </a:p>
        </p:txBody>
      </p:sp>
      <p:pic>
        <p:nvPicPr>
          <p:cNvPr id="4" name="Graphic 3" descr="Graphic icon of a triangle with text, Report, with an icon of a star.">
            <a:extLst>
              <a:ext uri="{FF2B5EF4-FFF2-40B4-BE49-F238E27FC236}">
                <a16:creationId xmlns:a16="http://schemas.microsoft.com/office/drawing/2014/main" id="{A8BFF24F-9974-4D72-ABA1-A26C517178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5" name="Slide Number Placeholder 4">
            <a:extLst>
              <a:ext uri="{FF2B5EF4-FFF2-40B4-BE49-F238E27FC236}">
                <a16:creationId xmlns:a16="http://schemas.microsoft.com/office/drawing/2014/main" id="{40F1979A-298B-45D5-B6BD-0562FD1CBA7C}"/>
              </a:ext>
            </a:extLst>
          </p:cNvPr>
          <p:cNvSpPr>
            <a:spLocks noGrp="1"/>
          </p:cNvSpPr>
          <p:nvPr>
            <p:ph type="sldNum" sz="quarter" idx="4"/>
          </p:nvPr>
        </p:nvSpPr>
        <p:spPr/>
        <p:txBody>
          <a:bodyPr/>
          <a:lstStyle/>
          <a:p>
            <a:fld id="{29691912-3321-4F2D-A980-9CA5FE309265}" type="slidenum">
              <a:rPr lang="en-US" smtClean="0"/>
              <a:t>80</a:t>
            </a:fld>
            <a:endParaRPr lang="en-US"/>
          </a:p>
        </p:txBody>
      </p:sp>
    </p:spTree>
    <p:extLst>
      <p:ext uri="{BB962C8B-B14F-4D97-AF65-F5344CB8AC3E}">
        <p14:creationId xmlns:p14="http://schemas.microsoft.com/office/powerpoint/2010/main" val="3106333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396894" y="488539"/>
            <a:ext cx="10515600" cy="1020764"/>
          </a:xfrm>
        </p:spPr>
        <p:txBody>
          <a:bodyPr>
            <a:noAutofit/>
          </a:bodyPr>
          <a:lstStyle/>
          <a:p>
            <a:r>
              <a:rPr lang="en-US" dirty="0"/>
              <a:t>FHWA FCFT Report</a:t>
            </a:r>
            <a:r>
              <a:rPr lang="en-US" dirty="0">
                <a:solidFill>
                  <a:schemeClr val="tx2"/>
                </a:solidFill>
              </a:rPr>
              <a:t>: Six-Step </a:t>
            </a:r>
            <a:r>
              <a:rPr lang="en-US" dirty="0"/>
              <a:t>Countermeasure Selection</a:t>
            </a:r>
          </a:p>
        </p:txBody>
      </p:sp>
      <p:pic>
        <p:nvPicPr>
          <p:cNvPr id="7" name="Picture 6" descr="Graphic of a two-lane road with a curve. Along the road different elements are labeled. First is an icon of a wheel and a star symbol. Text below reads, Install skid resistant pavement or improve pavement friction. The next icon above shows a circle with an x and text, Remove/relocate objects in hazardous locations. Below along the road are two parallel dashed lines with arrows pointing to them with text, Flatten horizontal curve (increase radius). Below is an icon of a vehicle rolling over with text, Design safer slopes and ditches to prevent rollovers. Above the roadway is an icon of a telephone pole with text above, Delineate roadside objects. To the right is an icon of three arrows pointed to the left with text below, Enhance curve delineation (chevrons, large arrows, or delineators on guardrails). On the roadway is a diamond-shaped icon with a triangle and percent symbol with text, Flatten vertical curve (decrease grade). Below is an icon of a two-lane road with a double arrow on the side pavement marking with text inside, Enhance pavement markings (edge lines). Above is a double arrow on the road with text, Widen lanes. Above is an icon of rectangular rumbles strips with text, Install shoulder and centerline rumble strips. Above is an icon of a diamond-shaped sign with a curved arrow to the left. Text inside reads, Install or improve curve warning signs (i.e., add flashing beacon, warning arrow on pavement, pavement markings to decrease speed). To the right is an icon of a downward line with text, Install Safety Edge. Beneath the road is an arrow pointing down with text, Pave and widen shoulder. To the right are two curved lines on either side of the road with text, Improve design of roadside hardware (e.g., bridge rails) and Improve design and application of barrier and attenuation systems. ">
            <a:extLst>
              <a:ext uri="{FF2B5EF4-FFF2-40B4-BE49-F238E27FC236}">
                <a16:creationId xmlns:a16="http://schemas.microsoft.com/office/drawing/2014/main" id="{0C996059-34FC-459A-969C-AB2D6DE010C9}"/>
              </a:ext>
            </a:extLst>
          </p:cNvPr>
          <p:cNvPicPr>
            <a:picLocks noChangeAspect="1"/>
          </p:cNvPicPr>
          <p:nvPr/>
        </p:nvPicPr>
        <p:blipFill rotWithShape="1">
          <a:blip r:embed="rId2"/>
          <a:srcRect b="7744"/>
          <a:stretch/>
        </p:blipFill>
        <p:spPr>
          <a:xfrm>
            <a:off x="396894" y="1690688"/>
            <a:ext cx="11398212" cy="4222991"/>
          </a:xfrm>
          <a:prstGeom prst="rect">
            <a:avLst/>
          </a:prstGeom>
        </p:spPr>
      </p:pic>
      <p:pic>
        <p:nvPicPr>
          <p:cNvPr id="5" name="Graphic 4" descr="Graphic icon of a triangle with text, Report, with an icon of a star.">
            <a:extLst>
              <a:ext uri="{FF2B5EF4-FFF2-40B4-BE49-F238E27FC236}">
                <a16:creationId xmlns:a16="http://schemas.microsoft.com/office/drawing/2014/main" id="{9D201B4A-9068-43B5-BFE6-3ADF0429F9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6" name="Text Box 5">
            <a:extLst>
              <a:ext uri="{FF2B5EF4-FFF2-40B4-BE49-F238E27FC236}">
                <a16:creationId xmlns:a16="http://schemas.microsoft.com/office/drawing/2014/main" id="{5A45C4A1-4AFD-40D4-848F-7E75DDDA134B}"/>
              </a:ext>
            </a:extLst>
          </p:cNvPr>
          <p:cNvSpPr txBox="1">
            <a:spLocks noChangeArrowheads="1"/>
          </p:cNvSpPr>
          <p:nvPr/>
        </p:nvSpPr>
        <p:spPr bwMode="auto">
          <a:xfrm>
            <a:off x="10784516" y="5798263"/>
            <a:ext cx="8996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
        <p:nvSpPr>
          <p:cNvPr id="4" name="Slide Number Placeholder 3">
            <a:extLst>
              <a:ext uri="{FF2B5EF4-FFF2-40B4-BE49-F238E27FC236}">
                <a16:creationId xmlns:a16="http://schemas.microsoft.com/office/drawing/2014/main" id="{0A49673B-5256-49F5-82C0-1CC6DED26807}"/>
              </a:ext>
            </a:extLst>
          </p:cNvPr>
          <p:cNvSpPr>
            <a:spLocks noGrp="1"/>
          </p:cNvSpPr>
          <p:nvPr>
            <p:ph type="sldNum" sz="quarter" idx="4"/>
          </p:nvPr>
        </p:nvSpPr>
        <p:spPr/>
        <p:txBody>
          <a:bodyPr/>
          <a:lstStyle/>
          <a:p>
            <a:fld id="{29691912-3321-4F2D-A980-9CA5FE309265}" type="slidenum">
              <a:rPr lang="en-US" smtClean="0"/>
              <a:t>81</a:t>
            </a:fld>
            <a:endParaRPr lang="en-US"/>
          </a:p>
        </p:txBody>
      </p:sp>
    </p:spTree>
    <p:extLst>
      <p:ext uri="{BB962C8B-B14F-4D97-AF65-F5344CB8AC3E}">
        <p14:creationId xmlns:p14="http://schemas.microsoft.com/office/powerpoint/2010/main" val="2827012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acked list of numbers from 1 to 6. The 4 is colored while the rest are faded.">
            <a:extLst>
              <a:ext uri="{FF2B5EF4-FFF2-40B4-BE49-F238E27FC236}">
                <a16:creationId xmlns:a16="http://schemas.microsoft.com/office/drawing/2014/main" id="{095B9ADA-96C4-47A3-B171-AA51BFF994F6}"/>
              </a:ext>
            </a:extLst>
          </p:cNvPr>
          <p:cNvPicPr>
            <a:picLocks noChangeAspect="1"/>
          </p:cNvPicPr>
          <p:nvPr/>
        </p:nvPicPr>
        <p:blipFill>
          <a:blip r:embed="rId2"/>
          <a:stretch>
            <a:fillRect/>
          </a:stretch>
        </p:blipFill>
        <p:spPr>
          <a:xfrm>
            <a:off x="-1" y="1547501"/>
            <a:ext cx="726507" cy="4274564"/>
          </a:xfrm>
          <a:prstGeom prst="rect">
            <a:avLst/>
          </a:prstGeom>
        </p:spPr>
      </p:pic>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1270820" y="442218"/>
            <a:ext cx="10515600" cy="1020764"/>
          </a:xfrm>
        </p:spPr>
        <p:txBody>
          <a:bodyPr>
            <a:noAutofit/>
          </a:bodyPr>
          <a:lstStyle/>
          <a:p>
            <a:r>
              <a:rPr lang="en-US" dirty="0"/>
              <a:t>FHWA FCFT </a:t>
            </a:r>
            <a:r>
              <a:rPr lang="en-US" dirty="0">
                <a:solidFill>
                  <a:schemeClr val="tx2"/>
                </a:solidFill>
              </a:rPr>
              <a:t>Report: Six-Step </a:t>
            </a:r>
            <a:r>
              <a:rPr lang="en-US" dirty="0"/>
              <a:t>Countermeasure Selection</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1270820" y="1825897"/>
            <a:ext cx="10515600" cy="4269167"/>
          </a:xfrm>
        </p:spPr>
        <p:txBody>
          <a:bodyPr>
            <a:normAutofit/>
          </a:bodyPr>
          <a:lstStyle/>
          <a:p>
            <a:pPr marL="0" indent="0">
              <a:buNone/>
            </a:pPr>
            <a:r>
              <a:rPr lang="en-US" b="1" dirty="0"/>
              <a:t>Step 4. Identify countermeasures that address the contributing factors associated with the focus crash type:</a:t>
            </a:r>
          </a:p>
          <a:p>
            <a:pPr lvl="1"/>
            <a:r>
              <a:rPr lang="en-US" dirty="0"/>
              <a:t> Compare the information known about each countermeasure on the</a:t>
            </a:r>
          </a:p>
          <a:p>
            <a:pPr marL="457200" lvl="1" indent="0">
              <a:buNone/>
            </a:pPr>
            <a:r>
              <a:rPr lang="en-US" dirty="0"/>
              <a:t>     list from step 3 to the contributing factors identified in step 2.</a:t>
            </a:r>
          </a:p>
          <a:p>
            <a:pPr lvl="1"/>
            <a:r>
              <a:rPr lang="en-US" dirty="0"/>
              <a:t> Identify those countermeasures that specifically address one or</a:t>
            </a:r>
          </a:p>
          <a:p>
            <a:pPr marL="457200" lvl="1" indent="0">
              <a:buNone/>
            </a:pPr>
            <a:r>
              <a:rPr lang="en-US" dirty="0"/>
              <a:t>    more of the contributing factors.</a:t>
            </a:r>
          </a:p>
        </p:txBody>
      </p:sp>
      <p:pic>
        <p:nvPicPr>
          <p:cNvPr id="4" name="Graphic 3" descr="Graphic icon of a triangle with text, Report, with an icon of a star.">
            <a:extLst>
              <a:ext uri="{FF2B5EF4-FFF2-40B4-BE49-F238E27FC236}">
                <a16:creationId xmlns:a16="http://schemas.microsoft.com/office/drawing/2014/main" id="{8BA5E6B2-9FAD-4B6D-B382-288F8C9DCC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5" name="Slide Number Placeholder 4">
            <a:extLst>
              <a:ext uri="{FF2B5EF4-FFF2-40B4-BE49-F238E27FC236}">
                <a16:creationId xmlns:a16="http://schemas.microsoft.com/office/drawing/2014/main" id="{7A74CCDD-2AA4-424D-8458-1685598D144B}"/>
              </a:ext>
            </a:extLst>
          </p:cNvPr>
          <p:cNvSpPr>
            <a:spLocks noGrp="1"/>
          </p:cNvSpPr>
          <p:nvPr>
            <p:ph type="sldNum" sz="quarter" idx="4"/>
          </p:nvPr>
        </p:nvSpPr>
        <p:spPr/>
        <p:txBody>
          <a:bodyPr/>
          <a:lstStyle/>
          <a:p>
            <a:fld id="{29691912-3321-4F2D-A980-9CA5FE309265}" type="slidenum">
              <a:rPr lang="en-US" smtClean="0"/>
              <a:t>82</a:t>
            </a:fld>
            <a:endParaRPr lang="en-US"/>
          </a:p>
        </p:txBody>
      </p:sp>
    </p:spTree>
    <p:extLst>
      <p:ext uri="{BB962C8B-B14F-4D97-AF65-F5344CB8AC3E}">
        <p14:creationId xmlns:p14="http://schemas.microsoft.com/office/powerpoint/2010/main" val="24241884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373568" y="297870"/>
            <a:ext cx="10515600" cy="1020764"/>
          </a:xfrm>
        </p:spPr>
        <p:txBody>
          <a:bodyPr>
            <a:noAutofit/>
          </a:bodyPr>
          <a:lstStyle/>
          <a:p>
            <a:r>
              <a:rPr lang="en-US" dirty="0">
                <a:solidFill>
                  <a:schemeClr val="tx2"/>
                </a:solidFill>
              </a:rPr>
              <a:t>FHWA FCFT Report: Six-Step Countermeasure Selection</a:t>
            </a:r>
          </a:p>
        </p:txBody>
      </p:sp>
      <p:graphicFrame>
        <p:nvGraphicFramePr>
          <p:cNvPr id="5" name="Table 4">
            <a:extLst>
              <a:ext uri="{FF2B5EF4-FFF2-40B4-BE49-F238E27FC236}">
                <a16:creationId xmlns:a16="http://schemas.microsoft.com/office/drawing/2014/main" id="{E119024F-2113-4433-95CC-1CC76F569982}"/>
              </a:ext>
            </a:extLst>
          </p:cNvPr>
          <p:cNvGraphicFramePr>
            <a:graphicFrameLocks noGrp="1"/>
          </p:cNvGraphicFramePr>
          <p:nvPr>
            <p:extLst>
              <p:ext uri="{D42A27DB-BD31-4B8C-83A1-F6EECF244321}">
                <p14:modId xmlns:p14="http://schemas.microsoft.com/office/powerpoint/2010/main" val="429162423"/>
              </p:ext>
            </p:extLst>
          </p:nvPr>
        </p:nvGraphicFramePr>
        <p:xfrm>
          <a:off x="455525" y="1409527"/>
          <a:ext cx="11351288" cy="4727448"/>
        </p:xfrm>
        <a:graphic>
          <a:graphicData uri="http://schemas.openxmlformats.org/drawingml/2006/table">
            <a:tbl>
              <a:tblPr firstRow="1" firstCol="1" bandRow="1">
                <a:tableStyleId>{5C22544A-7EE6-4342-B048-85BDC9FD1C3A}</a:tableStyleId>
              </a:tblPr>
              <a:tblGrid>
                <a:gridCol w="7098066">
                  <a:extLst>
                    <a:ext uri="{9D8B030D-6E8A-4147-A177-3AD203B41FA5}">
                      <a16:colId xmlns:a16="http://schemas.microsoft.com/office/drawing/2014/main" val="474834585"/>
                    </a:ext>
                  </a:extLst>
                </a:gridCol>
                <a:gridCol w="2034734">
                  <a:extLst>
                    <a:ext uri="{9D8B030D-6E8A-4147-A177-3AD203B41FA5}">
                      <a16:colId xmlns:a16="http://schemas.microsoft.com/office/drawing/2014/main" val="1179915918"/>
                    </a:ext>
                  </a:extLst>
                </a:gridCol>
                <a:gridCol w="2218488">
                  <a:extLst>
                    <a:ext uri="{9D8B030D-6E8A-4147-A177-3AD203B41FA5}">
                      <a16:colId xmlns:a16="http://schemas.microsoft.com/office/drawing/2014/main" val="3210823209"/>
                    </a:ext>
                  </a:extLst>
                </a:gridCol>
              </a:tblGrid>
              <a:tr h="392727">
                <a:tc>
                  <a:txBody>
                    <a:bodyPr/>
                    <a:lstStyle/>
                    <a:p>
                      <a:pPr marL="0" marR="0" algn="r">
                        <a:spcBef>
                          <a:spcPts val="0"/>
                        </a:spcBef>
                        <a:spcAft>
                          <a:spcPts val="0"/>
                        </a:spcAft>
                      </a:pPr>
                      <a:r>
                        <a:rPr lang="en-US" sz="1300" b="1" dirty="0">
                          <a:effectLst/>
                          <a:latin typeface="Arial" panose="020B0604020202020204" pitchFamily="34" charset="0"/>
                          <a:cs typeface="Arial" panose="020B0604020202020204" pitchFamily="34" charset="0"/>
                        </a:rPr>
                        <a:t>Countermeasure</a:t>
                      </a:r>
                      <a:endParaRPr lang="en-US" sz="1300" b="1" dirty="0">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0" marB="0" anchor="b">
                    <a:lnR w="28575"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300" b="1" dirty="0">
                          <a:solidFill>
                            <a:schemeClr val="bg1"/>
                          </a:solidFill>
                          <a:effectLst/>
                          <a:latin typeface="Arial" panose="020B0604020202020204" pitchFamily="34" charset="0"/>
                          <a:cs typeface="Arial" panose="020B0604020202020204" pitchFamily="34" charset="0"/>
                        </a:rPr>
                        <a:t>Factor 1: Percent Grade</a:t>
                      </a:r>
                      <a:endParaRPr lang="en-US" sz="13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0"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300" b="1" dirty="0">
                          <a:solidFill>
                            <a:schemeClr val="bg1"/>
                          </a:solidFill>
                          <a:effectLst/>
                          <a:latin typeface="Arial" panose="020B0604020202020204" pitchFamily="34" charset="0"/>
                          <a:cs typeface="Arial" panose="020B0604020202020204" pitchFamily="34" charset="0"/>
                        </a:rPr>
                        <a:t>Factor 2: Average Shoulder Width</a:t>
                      </a:r>
                      <a:endParaRPr lang="en-US" sz="13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0" marB="0" anchor="b">
                    <a:lnL w="28575" cap="flat" cmpd="sng" algn="ctr">
                      <a:noFill/>
                      <a:prstDash val="solid"/>
                      <a:round/>
                      <a:headEnd type="none" w="med" len="med"/>
                      <a:tailEnd type="none" w="med" len="med"/>
                    </a:lnL>
                    <a:lnB w="28575" cap="flat" cmpd="sng" algn="ctr">
                      <a:solidFill>
                        <a:schemeClr val="accent4"/>
                      </a:solidFill>
                      <a:prstDash val="solid"/>
                      <a:round/>
                      <a:headEnd type="none" w="med" len="med"/>
                      <a:tailEnd type="none" w="med" len="med"/>
                    </a:lnB>
                    <a:solidFill>
                      <a:schemeClr val="tx2"/>
                    </a:solidFill>
                  </a:tcPr>
                </a:tc>
                <a:extLst>
                  <a:ext uri="{0D108BD9-81ED-4DB2-BD59-A6C34878D82A}">
                    <a16:rowId xmlns:a16="http://schemas.microsoft.com/office/drawing/2014/main" val="3316708237"/>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shoulder and/or centerline rumble strips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3111106"/>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Widen lanes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95784767"/>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Enhance curve delineation (chevrons, large arrows, or delineators on guardrails)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38819440"/>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or improve curve warning signs (i.e., add flashing beacon)</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8203356"/>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warning arrows on pavement prior to curve</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7881351"/>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pavement markings to decrease speed prior to curve</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23590287"/>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Flatten horizontal curve (increase radius)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4005091"/>
                  </a:ext>
                </a:extLst>
              </a:tr>
              <a:tr h="26584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Flatten vertical curve (decrease grade)</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6350" cap="flat" cmpd="sng" algn="ctr">
                      <a:solidFill>
                        <a:schemeClr val="tx1">
                          <a:lumMod val="95000"/>
                          <a:lumOff val="5000"/>
                        </a:schemeClr>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6350" cap="flat" cmpd="sng" algn="ctr">
                      <a:solidFill>
                        <a:schemeClr val="tx1">
                          <a:lumMod val="95000"/>
                          <a:lumOff val="5000"/>
                        </a:schemeClr>
                      </a:solid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6350" cap="flat" cmpd="sng" algn="ctr">
                      <a:solidFill>
                        <a:schemeClr val="tx1">
                          <a:lumMod val="95000"/>
                          <a:lumOff val="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08078"/>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Enhance pavement markings (edge lines)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26679714"/>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skid</a:t>
                      </a:r>
                      <a:r>
                        <a:rPr lang="en-US" sz="1300" b="1" dirty="0">
                          <a:solidFill>
                            <a:srgbClr val="FF0000"/>
                          </a:solidFill>
                          <a:effectLst/>
                          <a:latin typeface="Arial" panose="020B0604020202020204" pitchFamily="34" charset="0"/>
                          <a:cs typeface="Arial" panose="020B0604020202020204" pitchFamily="34" charset="0"/>
                        </a:rPr>
                        <a:t>-</a:t>
                      </a:r>
                      <a:r>
                        <a:rPr lang="en-US" sz="1300" b="1" dirty="0">
                          <a:solidFill>
                            <a:schemeClr val="tx1"/>
                          </a:solidFill>
                          <a:effectLst/>
                          <a:latin typeface="Arial" panose="020B0604020202020204" pitchFamily="34" charset="0"/>
                          <a:cs typeface="Arial" panose="020B0604020202020204" pitchFamily="34" charset="0"/>
                        </a:rPr>
                        <a:t>resistant pavement or improve pavement friction</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3351509"/>
                  </a:ext>
                </a:extLst>
              </a:tr>
              <a:tr h="26584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Widen and/or pave shoulder</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6350" cap="flat" cmpd="sng" algn="ctr">
                      <a:solidFill>
                        <a:schemeClr val="tx1">
                          <a:lumMod val="95000"/>
                          <a:lumOff val="5000"/>
                        </a:schemeClr>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6350" cap="flat" cmpd="sng" algn="ctr">
                      <a:solidFill>
                        <a:schemeClr val="tx1">
                          <a:lumMod val="95000"/>
                          <a:lumOff val="5000"/>
                        </a:schemeClr>
                      </a:solid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3714339"/>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safety edge</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tx1">
                          <a:lumMod val="95000"/>
                          <a:lumOff val="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3046077"/>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Design safer slopes and ditches to prevent rollovers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874487"/>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Remove/relocate objects in hazardous locations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08055525"/>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Delineate roadside objects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0280291"/>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Improve design of roadside hardware (e.g., bridge rails)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07223505"/>
                  </a:ext>
                </a:extLst>
              </a:tr>
              <a:tr h="250741">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Improve design and application of barrier and attenuation systems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650929364"/>
                  </a:ext>
                </a:extLst>
              </a:tr>
            </a:tbl>
          </a:graphicData>
        </a:graphic>
      </p:graphicFrame>
      <p:sp>
        <p:nvSpPr>
          <p:cNvPr id="6" name="TextBox 5">
            <a:extLst>
              <a:ext uri="{FF2B5EF4-FFF2-40B4-BE49-F238E27FC236}">
                <a16:creationId xmlns:a16="http://schemas.microsoft.com/office/drawing/2014/main" id="{DC738948-74A8-41ED-A27C-67D5DB052FAB}"/>
              </a:ext>
            </a:extLst>
          </p:cNvPr>
          <p:cNvSpPr txBox="1"/>
          <p:nvPr/>
        </p:nvSpPr>
        <p:spPr>
          <a:xfrm>
            <a:off x="7351746" y="6329298"/>
            <a:ext cx="4035724"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countermeasure directly addresses risk factor. </a:t>
            </a:r>
            <a:endParaRPr lang="en-US" sz="900" b="0" dirty="0">
              <a:latin typeface="Arial" panose="020B0604020202020204" pitchFamily="34" charset="0"/>
              <a:cs typeface="Arial" panose="020B0604020202020204" pitchFamily="34" charset="0"/>
            </a:endParaRPr>
          </a:p>
        </p:txBody>
      </p:sp>
      <p:pic>
        <p:nvPicPr>
          <p:cNvPr id="7" name="Graphic 6" descr="Graphic icon of a triangle with text, Report, with an icon of a star.">
            <a:extLst>
              <a:ext uri="{FF2B5EF4-FFF2-40B4-BE49-F238E27FC236}">
                <a16:creationId xmlns:a16="http://schemas.microsoft.com/office/drawing/2014/main" id="{591B6B06-F3F3-452D-B321-BA18541327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sp>
        <p:nvSpPr>
          <p:cNvPr id="4" name="Slide Number Placeholder 3">
            <a:extLst>
              <a:ext uri="{FF2B5EF4-FFF2-40B4-BE49-F238E27FC236}">
                <a16:creationId xmlns:a16="http://schemas.microsoft.com/office/drawing/2014/main" id="{835FFCB0-3512-4C2A-967F-EB65D3B99EA3}"/>
              </a:ext>
            </a:extLst>
          </p:cNvPr>
          <p:cNvSpPr>
            <a:spLocks noGrp="1"/>
          </p:cNvSpPr>
          <p:nvPr>
            <p:ph type="sldNum" sz="quarter" idx="4"/>
          </p:nvPr>
        </p:nvSpPr>
        <p:spPr/>
        <p:txBody>
          <a:bodyPr/>
          <a:lstStyle/>
          <a:p>
            <a:fld id="{29691912-3321-4F2D-A980-9CA5FE309265}" type="slidenum">
              <a:rPr lang="en-US" smtClean="0"/>
              <a:t>83</a:t>
            </a:fld>
            <a:endParaRPr lang="en-US"/>
          </a:p>
        </p:txBody>
      </p:sp>
      <p:sp>
        <p:nvSpPr>
          <p:cNvPr id="8" name="Text Box 5">
            <a:extLst>
              <a:ext uri="{FF2B5EF4-FFF2-40B4-BE49-F238E27FC236}">
                <a16:creationId xmlns:a16="http://schemas.microsoft.com/office/drawing/2014/main" id="{5BF31099-3BD3-477C-851C-9C5D43B07A37}"/>
              </a:ext>
            </a:extLst>
          </p:cNvPr>
          <p:cNvSpPr txBox="1">
            <a:spLocks noChangeArrowheads="1"/>
          </p:cNvSpPr>
          <p:nvPr/>
        </p:nvSpPr>
        <p:spPr bwMode="auto">
          <a:xfrm>
            <a:off x="3935531" y="6329298"/>
            <a:ext cx="982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r>
              <a:rPr lang="en-US" altLang="en-US" sz="800" i="1"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847302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cked list of numbers from 1 to 6. The 5 is colored while the rest are faded.">
            <a:extLst>
              <a:ext uri="{FF2B5EF4-FFF2-40B4-BE49-F238E27FC236}">
                <a16:creationId xmlns:a16="http://schemas.microsoft.com/office/drawing/2014/main" id="{98755633-C467-4082-BAF7-D530E068F323}"/>
              </a:ext>
            </a:extLst>
          </p:cNvPr>
          <p:cNvPicPr>
            <a:picLocks noChangeAspect="1"/>
          </p:cNvPicPr>
          <p:nvPr/>
        </p:nvPicPr>
        <p:blipFill>
          <a:blip r:embed="rId2"/>
          <a:stretch>
            <a:fillRect/>
          </a:stretch>
        </p:blipFill>
        <p:spPr>
          <a:xfrm>
            <a:off x="-1" y="1547501"/>
            <a:ext cx="726507" cy="4274564"/>
          </a:xfrm>
          <a:prstGeom prst="rect">
            <a:avLst/>
          </a:prstGeom>
        </p:spPr>
      </p:pic>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1280651" y="442218"/>
            <a:ext cx="10515600" cy="1020764"/>
          </a:xfrm>
        </p:spPr>
        <p:txBody>
          <a:bodyPr>
            <a:noAutofit/>
          </a:bodyPr>
          <a:lstStyle/>
          <a:p>
            <a:r>
              <a:rPr lang="en-US" dirty="0">
                <a:solidFill>
                  <a:schemeClr val="tx2"/>
                </a:solidFill>
              </a:rPr>
              <a:t>FHWA FCFT Report: Six-Step Countermeasure Selection</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1280651" y="1825897"/>
            <a:ext cx="10515600" cy="4269167"/>
          </a:xfrm>
        </p:spPr>
        <p:txBody>
          <a:bodyPr>
            <a:normAutofit/>
          </a:bodyPr>
          <a:lstStyle/>
          <a:p>
            <a:pPr marL="0" indent="0">
              <a:buNone/>
            </a:pPr>
            <a:r>
              <a:rPr lang="en-US" b="1" dirty="0"/>
              <a:t>Step 5. Identify countermeasures with</a:t>
            </a:r>
            <a:r>
              <a:rPr lang="en-US" dirty="0"/>
              <a:t> </a:t>
            </a:r>
            <a:r>
              <a:rPr lang="en-US" b="1" dirty="0"/>
              <a:t>CMFs</a:t>
            </a:r>
            <a:r>
              <a:rPr lang="en-US" dirty="0"/>
              <a:t>. </a:t>
            </a:r>
            <a:br>
              <a:rPr lang="en-US" dirty="0"/>
            </a:br>
            <a:r>
              <a:rPr lang="en-US" dirty="0"/>
              <a:t>Resources may include:</a:t>
            </a:r>
          </a:p>
          <a:p>
            <a:pPr lvl="2" indent="-342900">
              <a:buSzPct val="100000"/>
              <a:buFont typeface="Wingdings 3" panose="05040102010807070707" pitchFamily="18" charset="2"/>
              <a:buChar char="w"/>
            </a:pPr>
            <a:r>
              <a:rPr lang="en-US" sz="2600" dirty="0"/>
              <a:t>CMF Clearinghouse.</a:t>
            </a:r>
            <a:r>
              <a:rPr lang="en-US" sz="2600" baseline="30000" dirty="0"/>
              <a:t>(13)</a:t>
            </a:r>
          </a:p>
          <a:p>
            <a:pPr lvl="2" indent="-342900">
              <a:buSzPct val="100000"/>
              <a:buFont typeface="Wingdings 3" panose="05040102010807070707" pitchFamily="18" charset="2"/>
              <a:buChar char="w"/>
            </a:pPr>
            <a:r>
              <a:rPr lang="en-US" sz="2600" dirty="0"/>
              <a:t>State CMF list.</a:t>
            </a:r>
          </a:p>
        </p:txBody>
      </p:sp>
      <p:pic>
        <p:nvPicPr>
          <p:cNvPr id="4" name="Graphic 3" descr="Graphic icon of a triangle with text, Report, with an icon of a star.">
            <a:extLst>
              <a:ext uri="{FF2B5EF4-FFF2-40B4-BE49-F238E27FC236}">
                <a16:creationId xmlns:a16="http://schemas.microsoft.com/office/drawing/2014/main" id="{8AB535EE-D95E-4BFC-9793-90EF4EB96D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5" name="Slide Number Placeholder 4">
            <a:extLst>
              <a:ext uri="{FF2B5EF4-FFF2-40B4-BE49-F238E27FC236}">
                <a16:creationId xmlns:a16="http://schemas.microsoft.com/office/drawing/2014/main" id="{48160520-58B2-428C-9620-028F52E10CFE}"/>
              </a:ext>
            </a:extLst>
          </p:cNvPr>
          <p:cNvSpPr>
            <a:spLocks noGrp="1"/>
          </p:cNvSpPr>
          <p:nvPr>
            <p:ph type="sldNum" sz="quarter" idx="4"/>
          </p:nvPr>
        </p:nvSpPr>
        <p:spPr/>
        <p:txBody>
          <a:bodyPr/>
          <a:lstStyle/>
          <a:p>
            <a:fld id="{29691912-3321-4F2D-A980-9CA5FE309265}" type="slidenum">
              <a:rPr lang="en-US" smtClean="0"/>
              <a:t>84</a:t>
            </a:fld>
            <a:endParaRPr lang="en-US"/>
          </a:p>
        </p:txBody>
      </p:sp>
    </p:spTree>
    <p:extLst>
      <p:ext uri="{BB962C8B-B14F-4D97-AF65-F5344CB8AC3E}">
        <p14:creationId xmlns:p14="http://schemas.microsoft.com/office/powerpoint/2010/main" val="30020643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515812" y="247020"/>
            <a:ext cx="10515600" cy="1020764"/>
          </a:xfrm>
        </p:spPr>
        <p:txBody>
          <a:bodyPr>
            <a:noAutofit/>
          </a:bodyPr>
          <a:lstStyle/>
          <a:p>
            <a:r>
              <a:rPr lang="en-US" dirty="0"/>
              <a:t>FHWA FCFT </a:t>
            </a:r>
            <a:r>
              <a:rPr lang="en-US" dirty="0">
                <a:solidFill>
                  <a:schemeClr val="tx2"/>
                </a:solidFill>
              </a:rPr>
              <a:t>Report: Six-Step </a:t>
            </a:r>
            <a:r>
              <a:rPr lang="en-US" dirty="0"/>
              <a:t>Countermeasure Selection</a:t>
            </a:r>
          </a:p>
        </p:txBody>
      </p:sp>
      <p:graphicFrame>
        <p:nvGraphicFramePr>
          <p:cNvPr id="4" name="Table 3">
            <a:extLst>
              <a:ext uri="{FF2B5EF4-FFF2-40B4-BE49-F238E27FC236}">
                <a16:creationId xmlns:a16="http://schemas.microsoft.com/office/drawing/2014/main" id="{5A7BB384-4BF3-4C79-BBD0-BDE0A18055EF}"/>
              </a:ext>
            </a:extLst>
          </p:cNvPr>
          <p:cNvGraphicFramePr>
            <a:graphicFrameLocks noGrp="1"/>
          </p:cNvGraphicFramePr>
          <p:nvPr>
            <p:extLst>
              <p:ext uri="{D42A27DB-BD31-4B8C-83A1-F6EECF244321}">
                <p14:modId xmlns:p14="http://schemas.microsoft.com/office/powerpoint/2010/main" val="4124222729"/>
              </p:ext>
            </p:extLst>
          </p:nvPr>
        </p:nvGraphicFramePr>
        <p:xfrm>
          <a:off x="401935" y="1414265"/>
          <a:ext cx="10743355" cy="4751054"/>
        </p:xfrm>
        <a:graphic>
          <a:graphicData uri="http://schemas.openxmlformats.org/drawingml/2006/table">
            <a:tbl>
              <a:tblPr firstRow="1" firstCol="1" bandRow="1">
                <a:tableStyleId>{5C22544A-7EE6-4342-B048-85BDC9FD1C3A}</a:tableStyleId>
              </a:tblPr>
              <a:tblGrid>
                <a:gridCol w="6499067">
                  <a:extLst>
                    <a:ext uri="{9D8B030D-6E8A-4147-A177-3AD203B41FA5}">
                      <a16:colId xmlns:a16="http://schemas.microsoft.com/office/drawing/2014/main" val="474834585"/>
                    </a:ext>
                  </a:extLst>
                </a:gridCol>
                <a:gridCol w="1487396">
                  <a:extLst>
                    <a:ext uri="{9D8B030D-6E8A-4147-A177-3AD203B41FA5}">
                      <a16:colId xmlns:a16="http://schemas.microsoft.com/office/drawing/2014/main" val="1179915918"/>
                    </a:ext>
                  </a:extLst>
                </a:gridCol>
                <a:gridCol w="1667398">
                  <a:extLst>
                    <a:ext uri="{9D8B030D-6E8A-4147-A177-3AD203B41FA5}">
                      <a16:colId xmlns:a16="http://schemas.microsoft.com/office/drawing/2014/main" val="3210823209"/>
                    </a:ext>
                  </a:extLst>
                </a:gridCol>
                <a:gridCol w="1089494">
                  <a:extLst>
                    <a:ext uri="{9D8B030D-6E8A-4147-A177-3AD203B41FA5}">
                      <a16:colId xmlns:a16="http://schemas.microsoft.com/office/drawing/2014/main" val="3878894895"/>
                    </a:ext>
                  </a:extLst>
                </a:gridCol>
              </a:tblGrid>
              <a:tr h="388428">
                <a:tc>
                  <a:txBody>
                    <a:bodyPr/>
                    <a:lstStyle/>
                    <a:p>
                      <a:pPr marL="0" marR="0" algn="r">
                        <a:spcBef>
                          <a:spcPts val="0"/>
                        </a:spcBef>
                        <a:spcAft>
                          <a:spcPts val="0"/>
                        </a:spcAft>
                      </a:pPr>
                      <a:r>
                        <a:rPr lang="en-US" sz="1300" b="1" dirty="0">
                          <a:effectLst/>
                          <a:latin typeface="Arial" panose="020B0604020202020204" pitchFamily="34" charset="0"/>
                          <a:cs typeface="Arial" panose="020B0604020202020204" pitchFamily="34" charset="0"/>
                        </a:rPr>
                        <a:t>Countermeasure</a:t>
                      </a:r>
                      <a:endParaRPr lang="en-US" sz="1300" b="1" dirty="0">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0" marB="0" anchor="b">
                    <a:lnR w="28575"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300" b="1" dirty="0">
                          <a:solidFill>
                            <a:schemeClr val="bg1"/>
                          </a:solidFill>
                          <a:effectLst/>
                          <a:latin typeface="Arial" panose="020B0604020202020204" pitchFamily="34" charset="0"/>
                          <a:cs typeface="Arial" panose="020B0604020202020204" pitchFamily="34" charset="0"/>
                        </a:rPr>
                        <a:t>Factor 1</a:t>
                      </a:r>
                      <a:r>
                        <a:rPr lang="en-US" sz="1300" dirty="0">
                          <a:solidFill>
                            <a:schemeClr val="bg1"/>
                          </a:solidFill>
                          <a:latin typeface="Arial" panose="020B0604020202020204" pitchFamily="34" charset="0"/>
                          <a:cs typeface="Arial" panose="020B0604020202020204" pitchFamily="34" charset="0"/>
                        </a:rPr>
                        <a:t>:</a:t>
                      </a:r>
                      <a:r>
                        <a:rPr lang="en-US" sz="1300" b="1" dirty="0">
                          <a:solidFill>
                            <a:schemeClr val="bg1"/>
                          </a:solidFill>
                          <a:effectLst/>
                          <a:latin typeface="Arial" panose="020B0604020202020204" pitchFamily="34" charset="0"/>
                          <a:cs typeface="Arial" panose="020B0604020202020204" pitchFamily="34" charset="0"/>
                        </a:rPr>
                        <a:t> Percent Grade</a:t>
                      </a:r>
                      <a:endParaRPr lang="en-US" sz="13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0"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300" b="1" dirty="0">
                          <a:solidFill>
                            <a:schemeClr val="bg1"/>
                          </a:solidFill>
                          <a:effectLst/>
                          <a:latin typeface="Arial" panose="020B0604020202020204" pitchFamily="34" charset="0"/>
                          <a:cs typeface="Arial" panose="020B0604020202020204" pitchFamily="34" charset="0"/>
                        </a:rPr>
                        <a:t>Factor 2</a:t>
                      </a:r>
                      <a:r>
                        <a:rPr lang="en-US" sz="1300" dirty="0">
                          <a:solidFill>
                            <a:schemeClr val="bg1"/>
                          </a:solidFill>
                          <a:latin typeface="Arial" panose="020B0604020202020204" pitchFamily="34" charset="0"/>
                          <a:cs typeface="Arial" panose="020B0604020202020204" pitchFamily="34" charset="0"/>
                        </a:rPr>
                        <a:t>: </a:t>
                      </a:r>
                      <a:r>
                        <a:rPr lang="en-US" sz="1300" b="1" dirty="0">
                          <a:solidFill>
                            <a:schemeClr val="bg1"/>
                          </a:solidFill>
                          <a:effectLst/>
                          <a:latin typeface="Arial" panose="020B0604020202020204" pitchFamily="34" charset="0"/>
                          <a:cs typeface="Arial" panose="020B0604020202020204" pitchFamily="34" charset="0"/>
                        </a:rPr>
                        <a:t>Average Shoulder Width</a:t>
                      </a:r>
                      <a:endParaRPr lang="en-US" sz="13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0" marB="0" anchor="b">
                    <a:lnL w="28575" cap="flat" cmpd="sng" algn="ctr">
                      <a:noFill/>
                      <a:prstDash val="solid"/>
                      <a:round/>
                      <a:headEnd type="none" w="med" len="med"/>
                      <a:tailEnd type="none" w="med" len="med"/>
                    </a:lnL>
                    <a:lnR w="12700" cmpd="sng">
                      <a:noFill/>
                    </a:lnR>
                    <a:lnB w="28575" cap="flat" cmpd="sng" algn="ctr">
                      <a:solidFill>
                        <a:schemeClr val="accent4"/>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3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CMF Available</a:t>
                      </a:r>
                    </a:p>
                  </a:txBody>
                  <a:tcPr marL="67521" marR="67521" marT="0" marB="0" anchor="b">
                    <a:lnL w="28575" cap="flat" cmpd="sng" algn="ctr">
                      <a:noFill/>
                      <a:prstDash val="solid"/>
                      <a:round/>
                      <a:headEnd type="none" w="med" len="med"/>
                      <a:tailEnd type="none" w="med" len="med"/>
                    </a:lnL>
                    <a:lnB w="28575" cap="flat" cmpd="sng" algn="ctr">
                      <a:solidFill>
                        <a:schemeClr val="accent4"/>
                      </a:solidFill>
                      <a:prstDash val="solid"/>
                      <a:round/>
                      <a:headEnd type="none" w="med" len="med"/>
                      <a:tailEnd type="none" w="med" len="med"/>
                    </a:lnB>
                    <a:solidFill>
                      <a:schemeClr val="tx2"/>
                    </a:solidFill>
                  </a:tcPr>
                </a:tc>
                <a:extLst>
                  <a:ext uri="{0D108BD9-81ED-4DB2-BD59-A6C34878D82A}">
                    <a16:rowId xmlns:a16="http://schemas.microsoft.com/office/drawing/2014/main" val="3316708237"/>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shoulder and/or centerline rumble strips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3111106"/>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Widen lanes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95784767"/>
                  </a:ext>
                </a:extLst>
              </a:tr>
              <a:tr h="307070">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Enhance curve delineation (chevrons, large arrows, or delineators on guardrails)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38819440"/>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or improve curve warning signs (i.e., add flashing beacon)</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8203356"/>
                  </a:ext>
                </a:extLst>
              </a:tr>
              <a:tr h="247996">
                <a:tc>
                  <a:txBody>
                    <a:bodyPr/>
                    <a:lstStyle/>
                    <a:p>
                      <a:pPr marL="0" marR="0" algn="r">
                        <a:spcBef>
                          <a:spcPts val="0"/>
                        </a:spcBef>
                        <a:spcAft>
                          <a:spcPts val="0"/>
                        </a:spcAft>
                      </a:pPr>
                      <a:r>
                        <a:rPr lang="en-US" sz="1300" b="1">
                          <a:solidFill>
                            <a:schemeClr val="tx1"/>
                          </a:solidFill>
                          <a:effectLst/>
                          <a:latin typeface="Arial" panose="020B0604020202020204" pitchFamily="34" charset="0"/>
                          <a:cs typeface="Arial" panose="020B0604020202020204" pitchFamily="34" charset="0"/>
                        </a:rPr>
                        <a:t>Install warning arrows on pavement prior to curve</a:t>
                      </a:r>
                      <a:endParaRPr lang="en-US" sz="13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7881351"/>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pavement markings to decrease speed prior to curve</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23590287"/>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Flatten horizontal curve (increase radius)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4005091"/>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Flatten vertical curve (decrease grade)</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08078"/>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Enhance pavement markings (edge lines)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26679714"/>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skid</a:t>
                      </a:r>
                      <a:r>
                        <a:rPr lang="en-US" sz="1300" b="1" dirty="0">
                          <a:solidFill>
                            <a:srgbClr val="FF0000"/>
                          </a:solidFill>
                          <a:effectLst/>
                          <a:latin typeface="Arial" panose="020B0604020202020204" pitchFamily="34" charset="0"/>
                          <a:cs typeface="Arial" panose="020B0604020202020204" pitchFamily="34" charset="0"/>
                        </a:rPr>
                        <a:t>-</a:t>
                      </a:r>
                      <a:r>
                        <a:rPr lang="en-US" sz="1300" b="1" dirty="0">
                          <a:solidFill>
                            <a:schemeClr val="tx1"/>
                          </a:solidFill>
                          <a:effectLst/>
                          <a:latin typeface="Arial" panose="020B0604020202020204" pitchFamily="34" charset="0"/>
                          <a:cs typeface="Arial" panose="020B0604020202020204" pitchFamily="34" charset="0"/>
                        </a:rPr>
                        <a:t>resistant pavement or improve pavement friction</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3351509"/>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Widen and/or pave shoulder</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53714339"/>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Install safety edge</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3046077"/>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Design safer slopes and ditches to prevent rollovers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874487"/>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Remove/relocate objects in hazardous locations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08055525"/>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Delineate roadside objects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0280291"/>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Improve design of roadside hardware (e.g., bridge rails)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07223505"/>
                  </a:ext>
                </a:extLst>
              </a:tr>
              <a:tr h="247996">
                <a:tc>
                  <a:txBody>
                    <a:bodyPr/>
                    <a:lstStyle/>
                    <a:p>
                      <a:pPr marL="0" marR="0" algn="r">
                        <a:spcBef>
                          <a:spcPts val="0"/>
                        </a:spcBef>
                        <a:spcAft>
                          <a:spcPts val="0"/>
                        </a:spcAft>
                      </a:pPr>
                      <a:r>
                        <a:rPr lang="en-US" sz="1300" b="1" dirty="0">
                          <a:solidFill>
                            <a:schemeClr val="tx1"/>
                          </a:solidFill>
                          <a:effectLst/>
                          <a:latin typeface="Arial" panose="020B0604020202020204" pitchFamily="34" charset="0"/>
                          <a:cs typeface="Arial" panose="020B0604020202020204" pitchFamily="34" charset="0"/>
                        </a:rPr>
                        <a:t>Improve design and application of barrier and attenuation systems</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marL="0" marR="0" algn="ctr">
                        <a:spcBef>
                          <a:spcPts val="0"/>
                        </a:spcBef>
                        <a:spcAft>
                          <a:spcPts val="0"/>
                        </a:spcAft>
                      </a:pP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a:latin typeface="Arial" panose="020B0604020202020204" pitchFamily="34" charset="0"/>
                          <a:cs typeface="Arial" panose="020B0604020202020204" pitchFamily="34" charset="0"/>
                          <a:sym typeface="Wingdings" panose="05000000000000000000" pitchFamily="2" charset="2"/>
                        </a:rPr>
                        <a:t></a:t>
                      </a:r>
                      <a:endParaRPr lang="en-US" sz="1300" b="0" dirty="0">
                        <a:latin typeface="Arial" panose="020B0604020202020204" pitchFamily="34" charset="0"/>
                        <a:cs typeface="Arial" panose="020B0604020202020204" pitchFamily="34" charset="0"/>
                      </a:endParaRPr>
                    </a:p>
                  </a:txBody>
                  <a:tcPr marL="67521" marR="67521" marT="27432" marB="27432" anchor="ctr">
                    <a:lnL w="28575"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650929364"/>
                  </a:ext>
                </a:extLst>
              </a:tr>
            </a:tbl>
          </a:graphicData>
        </a:graphic>
      </p:graphicFrame>
      <p:sp>
        <p:nvSpPr>
          <p:cNvPr id="5" name="TextBox 4">
            <a:extLst>
              <a:ext uri="{FF2B5EF4-FFF2-40B4-BE49-F238E27FC236}">
                <a16:creationId xmlns:a16="http://schemas.microsoft.com/office/drawing/2014/main" id="{43110B31-8D04-42B1-8DB4-667D8881D15E}"/>
              </a:ext>
            </a:extLst>
          </p:cNvPr>
          <p:cNvSpPr txBox="1"/>
          <p:nvPr/>
        </p:nvSpPr>
        <p:spPr>
          <a:xfrm>
            <a:off x="6496493" y="6380148"/>
            <a:ext cx="4781107"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countermeasure directly addresses risk factor; CMF for countermeasure available.</a:t>
            </a:r>
            <a:endParaRPr lang="en-US" sz="900" b="0" dirty="0">
              <a:highlight>
                <a:srgbClr val="FFFF00"/>
              </a:highlight>
              <a:latin typeface="Arial" panose="020B0604020202020204" pitchFamily="34" charset="0"/>
              <a:cs typeface="Arial" panose="020B0604020202020204" pitchFamily="34" charset="0"/>
            </a:endParaRPr>
          </a:p>
        </p:txBody>
      </p:sp>
      <p:pic>
        <p:nvPicPr>
          <p:cNvPr id="6" name="Graphic 5" descr="Graphic icon of a triangle with text, Report, with an icon of a star.">
            <a:extLst>
              <a:ext uri="{FF2B5EF4-FFF2-40B4-BE49-F238E27FC236}">
                <a16:creationId xmlns:a16="http://schemas.microsoft.com/office/drawing/2014/main" id="{5CA74F64-5D4F-4218-8274-77D070C341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sp>
        <p:nvSpPr>
          <p:cNvPr id="7" name="Slide Number Placeholder 6">
            <a:extLst>
              <a:ext uri="{FF2B5EF4-FFF2-40B4-BE49-F238E27FC236}">
                <a16:creationId xmlns:a16="http://schemas.microsoft.com/office/drawing/2014/main" id="{C6BC71F3-65D4-4AFB-8FD1-6A34214A5A81}"/>
              </a:ext>
            </a:extLst>
          </p:cNvPr>
          <p:cNvSpPr>
            <a:spLocks noGrp="1"/>
          </p:cNvSpPr>
          <p:nvPr>
            <p:ph type="sldNum" sz="quarter" idx="4"/>
          </p:nvPr>
        </p:nvSpPr>
        <p:spPr/>
        <p:txBody>
          <a:bodyPr/>
          <a:lstStyle/>
          <a:p>
            <a:fld id="{29691912-3321-4F2D-A980-9CA5FE309265}" type="slidenum">
              <a:rPr lang="en-US" smtClean="0"/>
              <a:t>85</a:t>
            </a:fld>
            <a:endParaRPr lang="en-US"/>
          </a:p>
        </p:txBody>
      </p:sp>
      <p:sp>
        <p:nvSpPr>
          <p:cNvPr id="8" name="Text Box 5">
            <a:extLst>
              <a:ext uri="{FF2B5EF4-FFF2-40B4-BE49-F238E27FC236}">
                <a16:creationId xmlns:a16="http://schemas.microsoft.com/office/drawing/2014/main" id="{ED1EC09F-71D3-4342-8915-F419B8032D0B}"/>
              </a:ext>
            </a:extLst>
          </p:cNvPr>
          <p:cNvSpPr txBox="1">
            <a:spLocks noChangeArrowheads="1"/>
          </p:cNvSpPr>
          <p:nvPr/>
        </p:nvSpPr>
        <p:spPr bwMode="auto">
          <a:xfrm>
            <a:off x="4122459" y="6329298"/>
            <a:ext cx="982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r>
              <a:rPr lang="en-US" altLang="en-US" sz="800" i="1"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5885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1319980" y="442218"/>
            <a:ext cx="10515600" cy="1020764"/>
          </a:xfrm>
        </p:spPr>
        <p:txBody>
          <a:bodyPr>
            <a:noAutofit/>
          </a:bodyPr>
          <a:lstStyle/>
          <a:p>
            <a:r>
              <a:rPr lang="en-US" dirty="0"/>
              <a:t>FHWA FCFT Report: </a:t>
            </a:r>
            <a:r>
              <a:rPr lang="en-US" dirty="0">
                <a:solidFill>
                  <a:schemeClr val="tx2"/>
                </a:solidFill>
              </a:rPr>
              <a:t>Six-St</a:t>
            </a:r>
            <a:r>
              <a:rPr lang="en-US" dirty="0"/>
              <a:t>ep Countermeasure Selection</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1319980" y="1825897"/>
            <a:ext cx="8984226" cy="4269167"/>
          </a:xfrm>
        </p:spPr>
        <p:txBody>
          <a:bodyPr>
            <a:normAutofit/>
          </a:bodyPr>
          <a:lstStyle/>
          <a:p>
            <a:pPr marL="0" indent="0">
              <a:buNone/>
            </a:pPr>
            <a:r>
              <a:rPr lang="en-US" b="1" dirty="0"/>
              <a:t>Step 6. Select countermeasure. </a:t>
            </a:r>
            <a:r>
              <a:rPr lang="en-US" dirty="0"/>
              <a:t>Select from the pool of eligible countermeasures generated in step 3.</a:t>
            </a:r>
          </a:p>
        </p:txBody>
      </p:sp>
      <p:pic>
        <p:nvPicPr>
          <p:cNvPr id="4" name="Graphic 3" descr="Graphic icon of a triangle with text, Report, with an icon of a star.">
            <a:extLst>
              <a:ext uri="{FF2B5EF4-FFF2-40B4-BE49-F238E27FC236}">
                <a16:creationId xmlns:a16="http://schemas.microsoft.com/office/drawing/2014/main" id="{75635DCB-AB2B-4F4C-AD18-56BF0FE912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pic>
        <p:nvPicPr>
          <p:cNvPr id="5" name="Picture 4" descr="Stacked list of numbers from 1 to 6. The 6 is colored while the rest are faded.">
            <a:extLst>
              <a:ext uri="{FF2B5EF4-FFF2-40B4-BE49-F238E27FC236}">
                <a16:creationId xmlns:a16="http://schemas.microsoft.com/office/drawing/2014/main" id="{5A43819B-30A8-45F9-85BA-717CF9D84BB6}"/>
              </a:ext>
            </a:extLst>
          </p:cNvPr>
          <p:cNvPicPr>
            <a:picLocks noChangeAspect="1"/>
          </p:cNvPicPr>
          <p:nvPr/>
        </p:nvPicPr>
        <p:blipFill>
          <a:blip r:embed="rId4"/>
          <a:stretch>
            <a:fillRect/>
          </a:stretch>
        </p:blipFill>
        <p:spPr>
          <a:xfrm>
            <a:off x="-1" y="1547501"/>
            <a:ext cx="726507" cy="4274564"/>
          </a:xfrm>
          <a:prstGeom prst="rect">
            <a:avLst/>
          </a:prstGeom>
        </p:spPr>
      </p:pic>
      <p:sp>
        <p:nvSpPr>
          <p:cNvPr id="6" name="Slide Number Placeholder 5">
            <a:extLst>
              <a:ext uri="{FF2B5EF4-FFF2-40B4-BE49-F238E27FC236}">
                <a16:creationId xmlns:a16="http://schemas.microsoft.com/office/drawing/2014/main" id="{B609B851-EB3A-474B-B5DB-35EBA40B9A5A}"/>
              </a:ext>
            </a:extLst>
          </p:cNvPr>
          <p:cNvSpPr>
            <a:spLocks noGrp="1"/>
          </p:cNvSpPr>
          <p:nvPr>
            <p:ph type="sldNum" sz="quarter" idx="4"/>
          </p:nvPr>
        </p:nvSpPr>
        <p:spPr/>
        <p:txBody>
          <a:bodyPr/>
          <a:lstStyle/>
          <a:p>
            <a:fld id="{29691912-3321-4F2D-A980-9CA5FE309265}" type="slidenum">
              <a:rPr lang="en-US" smtClean="0"/>
              <a:t>86</a:t>
            </a:fld>
            <a:endParaRPr lang="en-US"/>
          </a:p>
        </p:txBody>
      </p:sp>
    </p:spTree>
    <p:extLst>
      <p:ext uri="{BB962C8B-B14F-4D97-AF65-F5344CB8AC3E}">
        <p14:creationId xmlns:p14="http://schemas.microsoft.com/office/powerpoint/2010/main" val="19916294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90CFE6-A33F-490A-B574-BC0AD82A1DE3}"/>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2FBE31E-3965-47B6-935C-EF06039789DD}"/>
              </a:ext>
            </a:extLst>
          </p:cNvPr>
          <p:cNvGrpSpPr/>
          <p:nvPr/>
        </p:nvGrpSpPr>
        <p:grpSpPr>
          <a:xfrm>
            <a:off x="10757983" y="126023"/>
            <a:ext cx="288757" cy="466648"/>
            <a:chOff x="10847672" y="394636"/>
            <a:chExt cx="288757" cy="466648"/>
          </a:xfrm>
        </p:grpSpPr>
        <p:sp>
          <p:nvSpPr>
            <p:cNvPr id="7" name="Isosceles Triangle 6">
              <a:extLst>
                <a:ext uri="{FF2B5EF4-FFF2-40B4-BE49-F238E27FC236}">
                  <a16:creationId xmlns:a16="http://schemas.microsoft.com/office/drawing/2014/main" id="{37EE7A6B-1857-489B-9DB5-28602A8B51AA}"/>
                </a:ext>
              </a:extLst>
            </p:cNvPr>
            <p:cNvSpPr/>
            <p:nvPr/>
          </p:nvSpPr>
          <p:spPr>
            <a:xfrm>
              <a:off x="10847672" y="394636"/>
              <a:ext cx="288757" cy="375385"/>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63946F-8EF8-4A1C-AAB5-F361BD2A2B66}"/>
                </a:ext>
              </a:extLst>
            </p:cNvPr>
            <p:cNvSpPr/>
            <p:nvPr/>
          </p:nvSpPr>
          <p:spPr>
            <a:xfrm>
              <a:off x="10956331" y="738188"/>
              <a:ext cx="71438" cy="12309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77C578C-5155-4D75-9D21-4D5AF47FD7FF}"/>
              </a:ext>
            </a:extLst>
          </p:cNvPr>
          <p:cNvGrpSpPr/>
          <p:nvPr/>
        </p:nvGrpSpPr>
        <p:grpSpPr>
          <a:xfrm>
            <a:off x="10938080" y="59474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480895" y="841578"/>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graphicFrame>
        <p:nvGraphicFramePr>
          <p:cNvPr id="19" name="Table 18">
            <a:extLst>
              <a:ext uri="{FF2B5EF4-FFF2-40B4-BE49-F238E27FC236}">
                <a16:creationId xmlns:a16="http://schemas.microsoft.com/office/drawing/2014/main" id="{189819C7-A2B5-4557-826B-F2E61490934F}"/>
              </a:ext>
            </a:extLst>
          </p:cNvPr>
          <p:cNvGraphicFramePr>
            <a:graphicFrameLocks noGrp="1"/>
          </p:cNvGraphicFramePr>
          <p:nvPr>
            <p:extLst>
              <p:ext uri="{D42A27DB-BD31-4B8C-83A1-F6EECF244321}">
                <p14:modId xmlns:p14="http://schemas.microsoft.com/office/powerpoint/2010/main" val="3665965198"/>
              </p:ext>
            </p:extLst>
          </p:nvPr>
        </p:nvGraphicFramePr>
        <p:xfrm>
          <a:off x="464978" y="1568938"/>
          <a:ext cx="10761859" cy="4398163"/>
        </p:xfrm>
        <a:graphic>
          <a:graphicData uri="http://schemas.openxmlformats.org/drawingml/2006/table">
            <a:tbl>
              <a:tblPr firstRow="1" firstCol="1" bandRow="1">
                <a:tableStyleId>{5C22544A-7EE6-4342-B048-85BDC9FD1C3A}</a:tableStyleId>
              </a:tblPr>
              <a:tblGrid>
                <a:gridCol w="2267589">
                  <a:extLst>
                    <a:ext uri="{9D8B030D-6E8A-4147-A177-3AD203B41FA5}">
                      <a16:colId xmlns:a16="http://schemas.microsoft.com/office/drawing/2014/main" val="922577928"/>
                    </a:ext>
                  </a:extLst>
                </a:gridCol>
                <a:gridCol w="1002409">
                  <a:extLst>
                    <a:ext uri="{9D8B030D-6E8A-4147-A177-3AD203B41FA5}">
                      <a16:colId xmlns:a16="http://schemas.microsoft.com/office/drawing/2014/main" val="65874676"/>
                    </a:ext>
                  </a:extLst>
                </a:gridCol>
                <a:gridCol w="843827">
                  <a:extLst>
                    <a:ext uri="{9D8B030D-6E8A-4147-A177-3AD203B41FA5}">
                      <a16:colId xmlns:a16="http://schemas.microsoft.com/office/drawing/2014/main" val="65546922"/>
                    </a:ext>
                  </a:extLst>
                </a:gridCol>
                <a:gridCol w="1322267">
                  <a:extLst>
                    <a:ext uri="{9D8B030D-6E8A-4147-A177-3AD203B41FA5}">
                      <a16:colId xmlns:a16="http://schemas.microsoft.com/office/drawing/2014/main" val="848121156"/>
                    </a:ext>
                  </a:extLst>
                </a:gridCol>
                <a:gridCol w="1084521">
                  <a:extLst>
                    <a:ext uri="{9D8B030D-6E8A-4147-A177-3AD203B41FA5}">
                      <a16:colId xmlns:a16="http://schemas.microsoft.com/office/drawing/2014/main" val="2505532122"/>
                    </a:ext>
                  </a:extLst>
                </a:gridCol>
                <a:gridCol w="932865">
                  <a:extLst>
                    <a:ext uri="{9D8B030D-6E8A-4147-A177-3AD203B41FA5}">
                      <a16:colId xmlns:a16="http://schemas.microsoft.com/office/drawing/2014/main" val="3577450501"/>
                    </a:ext>
                  </a:extLst>
                </a:gridCol>
                <a:gridCol w="1161749">
                  <a:extLst>
                    <a:ext uri="{9D8B030D-6E8A-4147-A177-3AD203B41FA5}">
                      <a16:colId xmlns:a16="http://schemas.microsoft.com/office/drawing/2014/main" val="960080921"/>
                    </a:ext>
                  </a:extLst>
                </a:gridCol>
                <a:gridCol w="1239867">
                  <a:extLst>
                    <a:ext uri="{9D8B030D-6E8A-4147-A177-3AD203B41FA5}">
                      <a16:colId xmlns:a16="http://schemas.microsoft.com/office/drawing/2014/main" val="1432514246"/>
                    </a:ext>
                  </a:extLst>
                </a:gridCol>
                <a:gridCol w="906765">
                  <a:extLst>
                    <a:ext uri="{9D8B030D-6E8A-4147-A177-3AD203B41FA5}">
                      <a16:colId xmlns:a16="http://schemas.microsoft.com/office/drawing/2014/main" val="4003554379"/>
                    </a:ext>
                  </a:extLst>
                </a:gridCol>
              </a:tblGrid>
              <a:tr h="288545">
                <a:tc rowSpan="2">
                  <a:txBody>
                    <a:bodyPr/>
                    <a:lstStyle/>
                    <a:p>
                      <a:pPr marL="0" marR="0" algn="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Countermeasure</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gridSpan="8">
                  <a:txBody>
                    <a:bodyPr/>
                    <a:lstStyle/>
                    <a:p>
                      <a:pPr marL="0" marR="0" algn="ctr">
                        <a:lnSpc>
                          <a:spcPct val="115000"/>
                        </a:lnSpc>
                        <a:spcBef>
                          <a:spcPts val="0"/>
                        </a:spcBef>
                        <a:spcAft>
                          <a:spcPts val="0"/>
                        </a:spcAft>
                      </a:pPr>
                      <a:r>
                        <a:rPr lang="en-US" sz="1300" b="0" dirty="0">
                          <a:effectLst/>
                          <a:latin typeface="Arial" panose="020B0604020202020204" pitchFamily="34" charset="0"/>
                          <a:cs typeface="Arial" panose="020B0604020202020204" pitchFamily="34" charset="0"/>
                        </a:rPr>
                        <a:t>Contributing Factor</a:t>
                      </a:r>
                      <a:endParaRPr lang="en-US" sz="1300" b="0" dirty="0">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8105796"/>
                  </a:ext>
                </a:extLst>
              </a:tr>
              <a:tr h="934756">
                <a:tc vMerge="1">
                  <a:txBody>
                    <a:bodyPr/>
                    <a:lstStyle/>
                    <a:p>
                      <a:endParaRPr lang="en-US"/>
                    </a:p>
                  </a:txBody>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Larger Percent Grade</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Narrower Lane Width</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Narrower Paved Surface Width</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Narrower Shoulder Width</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Unpaved Shoulder</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Higher Speed Limit</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Mountainous Terrain</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Smaller Curve Radius</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60347211"/>
                  </a:ext>
                </a:extLst>
              </a:tr>
              <a:tr h="383070">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Safety edge</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43803520"/>
                  </a:ext>
                </a:extLst>
              </a:tr>
              <a:tr h="383070">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Rumble strips/stripes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48097513"/>
                  </a:ext>
                </a:extLst>
              </a:tr>
              <a:tr h="504152">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Enhanced friction for horizontal curves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6507761"/>
                  </a:ext>
                </a:extLst>
              </a:tr>
              <a:tr h="504152">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Enhanced delineation for horizontal curves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534253"/>
                  </a:ext>
                </a:extLst>
              </a:tr>
              <a:tr h="504152">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Roadside design improvements at curves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4845720"/>
                  </a:ext>
                </a:extLst>
              </a:tr>
              <a:tr h="504152">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Advance markings for curves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2306021"/>
                  </a:ext>
                </a:extLst>
              </a:tr>
              <a:tr h="383070">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Advance signs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24067891"/>
                  </a:ext>
                </a:extLst>
              </a:tr>
            </a:tbl>
          </a:graphicData>
        </a:graphic>
      </p:graphicFrame>
      <p:pic>
        <p:nvPicPr>
          <p:cNvPr id="20" name="Graphic 19" descr="Graphic icon of a triangle with text, Report, with an icon of a star.">
            <a:extLst>
              <a:ext uri="{FF2B5EF4-FFF2-40B4-BE49-F238E27FC236}">
                <a16:creationId xmlns:a16="http://schemas.microsoft.com/office/drawing/2014/main" id="{B4C84D02-E4FE-4D92-8581-312D42E1AC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3030" y="-13867"/>
            <a:ext cx="1828800" cy="890124"/>
          </a:xfrm>
          <a:prstGeom prst="rect">
            <a:avLst/>
          </a:prstGeom>
        </p:spPr>
      </p:pic>
      <p:sp>
        <p:nvSpPr>
          <p:cNvPr id="21" name="Title 1">
            <a:extLst>
              <a:ext uri="{FF2B5EF4-FFF2-40B4-BE49-F238E27FC236}">
                <a16:creationId xmlns:a16="http://schemas.microsoft.com/office/drawing/2014/main" id="{A097E629-E355-4300-9DC0-0E0FE4834362}"/>
              </a:ext>
            </a:extLst>
          </p:cNvPr>
          <p:cNvSpPr>
            <a:spLocks noGrp="1"/>
          </p:cNvSpPr>
          <p:nvPr>
            <p:ph type="title"/>
          </p:nvPr>
        </p:nvSpPr>
        <p:spPr>
          <a:xfrm>
            <a:off x="566858" y="272055"/>
            <a:ext cx="10515600" cy="1020764"/>
          </a:xfrm>
        </p:spPr>
        <p:txBody>
          <a:bodyPr>
            <a:normAutofit fontScale="90000"/>
          </a:bodyPr>
          <a:lstStyle/>
          <a:p>
            <a:r>
              <a:rPr lang="en-US" dirty="0"/>
              <a:t>FHWA FCFT Quick Reference Guide: Countermeasures for Non-Intersection</a:t>
            </a:r>
          </a:p>
        </p:txBody>
      </p:sp>
      <p:sp>
        <p:nvSpPr>
          <p:cNvPr id="3" name="Slide Number Placeholder 2">
            <a:extLst>
              <a:ext uri="{FF2B5EF4-FFF2-40B4-BE49-F238E27FC236}">
                <a16:creationId xmlns:a16="http://schemas.microsoft.com/office/drawing/2014/main" id="{50B91CFF-AEBA-4249-B819-6B03C8309FCF}"/>
              </a:ext>
            </a:extLst>
          </p:cNvPr>
          <p:cNvSpPr>
            <a:spLocks noGrp="1"/>
          </p:cNvSpPr>
          <p:nvPr>
            <p:ph type="sldNum" sz="quarter" idx="4"/>
          </p:nvPr>
        </p:nvSpPr>
        <p:spPr/>
        <p:txBody>
          <a:bodyPr/>
          <a:lstStyle/>
          <a:p>
            <a:fld id="{29691912-3321-4F2D-A980-9CA5FE309265}" type="slidenum">
              <a:rPr lang="en-US" smtClean="0"/>
              <a:t>87</a:t>
            </a:fld>
            <a:endParaRPr lang="en-US"/>
          </a:p>
        </p:txBody>
      </p:sp>
      <p:sp>
        <p:nvSpPr>
          <p:cNvPr id="22" name="TextBox 21">
            <a:extLst>
              <a:ext uri="{FF2B5EF4-FFF2-40B4-BE49-F238E27FC236}">
                <a16:creationId xmlns:a16="http://schemas.microsoft.com/office/drawing/2014/main" id="{FBC04CD5-95EE-4BC7-B097-B1A7059ECC17}"/>
              </a:ext>
            </a:extLst>
          </p:cNvPr>
          <p:cNvSpPr txBox="1"/>
          <p:nvPr/>
        </p:nvSpPr>
        <p:spPr>
          <a:xfrm>
            <a:off x="7102550" y="6329298"/>
            <a:ext cx="2934586"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countermeasure directly addresses risk factor. </a:t>
            </a:r>
            <a:endParaRPr lang="en-US" sz="900" b="0" dirty="0">
              <a:latin typeface="Arial" panose="020B0604020202020204" pitchFamily="34" charset="0"/>
              <a:cs typeface="Arial" panose="020B0604020202020204" pitchFamily="34" charset="0"/>
            </a:endParaRPr>
          </a:p>
        </p:txBody>
      </p:sp>
      <p:sp>
        <p:nvSpPr>
          <p:cNvPr id="23" name="Text Box 5">
            <a:extLst>
              <a:ext uri="{FF2B5EF4-FFF2-40B4-BE49-F238E27FC236}">
                <a16:creationId xmlns:a16="http://schemas.microsoft.com/office/drawing/2014/main" id="{0C052947-E024-4629-A36F-7F4B3F791F96}"/>
              </a:ext>
            </a:extLst>
          </p:cNvPr>
          <p:cNvSpPr txBox="1">
            <a:spLocks noChangeArrowheads="1"/>
          </p:cNvSpPr>
          <p:nvPr/>
        </p:nvSpPr>
        <p:spPr bwMode="auto">
          <a:xfrm>
            <a:off x="4393765" y="6246466"/>
            <a:ext cx="982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r>
              <a:rPr lang="en-US" altLang="en-US" sz="800" i="1" baseline="30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2245273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4B2FE-8A36-4C10-BE9D-667A58C22BEC}"/>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8E4E7-89D0-4872-A9AC-EB5199877761}"/>
              </a:ext>
            </a:extLst>
          </p:cNvPr>
          <p:cNvSpPr/>
          <p:nvPr/>
        </p:nvSpPr>
        <p:spPr>
          <a:xfrm rot="16200000">
            <a:off x="10815839" y="-110747"/>
            <a:ext cx="741145" cy="2011179"/>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774738" y="444593"/>
            <a:ext cx="10515600" cy="1020764"/>
          </a:xfrm>
        </p:spPr>
        <p:txBody>
          <a:bodyPr>
            <a:normAutofit fontScale="90000"/>
          </a:bodyPr>
          <a:lstStyle/>
          <a:p>
            <a:r>
              <a:rPr lang="en-US" dirty="0"/>
              <a:t>FHWA FCFT Quick Reference Guide: Countermeasures for Intersection</a:t>
            </a:r>
          </a:p>
        </p:txBody>
      </p:sp>
      <p:pic>
        <p:nvPicPr>
          <p:cNvPr id="14" name="Graphic 13">
            <a:extLst>
              <a:ext uri="{FF2B5EF4-FFF2-40B4-BE49-F238E27FC236}">
                <a16:creationId xmlns:a16="http://schemas.microsoft.com/office/drawing/2014/main" id="{76AD03B8-AB91-45CB-B6FD-E23651796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954975"/>
            <a:ext cx="352312" cy="223583"/>
          </a:xfrm>
          <a:prstGeom prst="rect">
            <a:avLst/>
          </a:prstGeom>
        </p:spPr>
      </p:pic>
      <p:pic>
        <p:nvPicPr>
          <p:cNvPr id="15" name="Graphic 14">
            <a:extLst>
              <a:ext uri="{FF2B5EF4-FFF2-40B4-BE49-F238E27FC236}">
                <a16:creationId xmlns:a16="http://schemas.microsoft.com/office/drawing/2014/main" id="{15C52ADA-1F61-41F2-9FAF-B4F5F1081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6" name="Graphic 15">
            <a:extLst>
              <a:ext uri="{FF2B5EF4-FFF2-40B4-BE49-F238E27FC236}">
                <a16:creationId xmlns:a16="http://schemas.microsoft.com/office/drawing/2014/main" id="{7D6954D0-12B6-491D-9676-16F6980355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graphicFrame>
        <p:nvGraphicFramePr>
          <p:cNvPr id="13" name="Table 12">
            <a:extLst>
              <a:ext uri="{FF2B5EF4-FFF2-40B4-BE49-F238E27FC236}">
                <a16:creationId xmlns:a16="http://schemas.microsoft.com/office/drawing/2014/main" id="{374996AB-A829-4655-A9E5-292A723B529F}"/>
              </a:ext>
            </a:extLst>
          </p:cNvPr>
          <p:cNvGraphicFramePr>
            <a:graphicFrameLocks noGrp="1"/>
          </p:cNvGraphicFramePr>
          <p:nvPr>
            <p:extLst>
              <p:ext uri="{D42A27DB-BD31-4B8C-83A1-F6EECF244321}">
                <p14:modId xmlns:p14="http://schemas.microsoft.com/office/powerpoint/2010/main" val="1712043207"/>
              </p:ext>
            </p:extLst>
          </p:nvPr>
        </p:nvGraphicFramePr>
        <p:xfrm>
          <a:off x="486869" y="1712076"/>
          <a:ext cx="10762397" cy="4184472"/>
        </p:xfrm>
        <a:graphic>
          <a:graphicData uri="http://schemas.openxmlformats.org/drawingml/2006/table">
            <a:tbl>
              <a:tblPr firstRow="1" firstCol="1" bandRow="1">
                <a:tableStyleId>{5C22544A-7EE6-4342-B048-85BDC9FD1C3A}</a:tableStyleId>
              </a:tblPr>
              <a:tblGrid>
                <a:gridCol w="2857706">
                  <a:extLst>
                    <a:ext uri="{9D8B030D-6E8A-4147-A177-3AD203B41FA5}">
                      <a16:colId xmlns:a16="http://schemas.microsoft.com/office/drawing/2014/main" val="974679174"/>
                    </a:ext>
                  </a:extLst>
                </a:gridCol>
                <a:gridCol w="1233119">
                  <a:extLst>
                    <a:ext uri="{9D8B030D-6E8A-4147-A177-3AD203B41FA5}">
                      <a16:colId xmlns:a16="http://schemas.microsoft.com/office/drawing/2014/main" val="4063220313"/>
                    </a:ext>
                  </a:extLst>
                </a:gridCol>
                <a:gridCol w="939519">
                  <a:extLst>
                    <a:ext uri="{9D8B030D-6E8A-4147-A177-3AD203B41FA5}">
                      <a16:colId xmlns:a16="http://schemas.microsoft.com/office/drawing/2014/main" val="4104321558"/>
                    </a:ext>
                  </a:extLst>
                </a:gridCol>
                <a:gridCol w="1112803">
                  <a:extLst>
                    <a:ext uri="{9D8B030D-6E8A-4147-A177-3AD203B41FA5}">
                      <a16:colId xmlns:a16="http://schemas.microsoft.com/office/drawing/2014/main" val="1641755659"/>
                    </a:ext>
                  </a:extLst>
                </a:gridCol>
                <a:gridCol w="1593569">
                  <a:extLst>
                    <a:ext uri="{9D8B030D-6E8A-4147-A177-3AD203B41FA5}">
                      <a16:colId xmlns:a16="http://schemas.microsoft.com/office/drawing/2014/main" val="1777255161"/>
                    </a:ext>
                  </a:extLst>
                </a:gridCol>
                <a:gridCol w="1593569">
                  <a:extLst>
                    <a:ext uri="{9D8B030D-6E8A-4147-A177-3AD203B41FA5}">
                      <a16:colId xmlns:a16="http://schemas.microsoft.com/office/drawing/2014/main" val="3031038798"/>
                    </a:ext>
                  </a:extLst>
                </a:gridCol>
                <a:gridCol w="1432112">
                  <a:extLst>
                    <a:ext uri="{9D8B030D-6E8A-4147-A177-3AD203B41FA5}">
                      <a16:colId xmlns:a16="http://schemas.microsoft.com/office/drawing/2014/main" val="814669009"/>
                    </a:ext>
                  </a:extLst>
                </a:gridCol>
              </a:tblGrid>
              <a:tr h="310590">
                <a:tc rowSpan="2">
                  <a:txBody>
                    <a:bodyPr/>
                    <a:lstStyle/>
                    <a:p>
                      <a:pPr marL="0" marR="0" algn="r">
                        <a:lnSpc>
                          <a:spcPct val="115000"/>
                        </a:lnSpc>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Countermeasure</a:t>
                      </a:r>
                      <a:endParaRPr lang="en-US" sz="1400" b="0" dirty="0">
                        <a:solidFill>
                          <a:schemeClr val="bg1"/>
                        </a:solidFill>
                        <a:effectLst/>
                        <a:latin typeface="Arial" panose="020B0604020202020204" pitchFamily="34" charset="0"/>
                        <a:ea typeface="+mj-ea"/>
                        <a:cs typeface="Arial" panose="020B0604020202020204" pitchFamily="34" charset="0"/>
                      </a:endParaRPr>
                    </a:p>
                  </a:txBody>
                  <a:tcPr marL="73025" marR="73025" marT="27305" marB="27305" anchor="b">
                    <a:lnL w="12700" cmpd="sng">
                      <a:noFill/>
                    </a:lnL>
                    <a:lnR w="6350" cap="flat" cmpd="sng" algn="ctr">
                      <a:solidFill>
                        <a:schemeClr val="bg1">
                          <a:lumMod val="85000"/>
                        </a:schemeClr>
                      </a:solidFill>
                      <a:prstDash val="solid"/>
                      <a:round/>
                      <a:headEnd type="none" w="med" len="med"/>
                      <a:tailEnd type="none" w="med" len="med"/>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6">
                  <a:txBody>
                    <a:bodyPr/>
                    <a:lstStyle/>
                    <a:p>
                      <a:pPr marL="0" marR="0" algn="ctr">
                        <a:lnSpc>
                          <a:spcPct val="115000"/>
                        </a:lnSpc>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 Contributing Factor</a:t>
                      </a:r>
                    </a:p>
                  </a:txBody>
                  <a:tcPr marL="73025" marR="73025" marT="27305" marB="27305">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algn="ctr">
                        <a:lnSpc>
                          <a:spcPct val="115000"/>
                        </a:lnSpc>
                        <a:spcBef>
                          <a:spcPts val="0"/>
                        </a:spcBef>
                        <a:spcAft>
                          <a:spcPts val="0"/>
                        </a:spcAft>
                      </a:pPr>
                      <a:r>
                        <a:rPr lang="en-US" sz="1600" dirty="0">
                          <a:effectLst/>
                        </a:rPr>
                        <a:t>Contributing Factor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27305" marB="27305"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2700693"/>
                  </a:ext>
                </a:extLst>
              </a:tr>
              <a:tr h="1210686">
                <a:tc vMerge="1">
                  <a:txBody>
                    <a:bodyPr/>
                    <a:lstStyle/>
                    <a:p>
                      <a:endParaRPr lang="en-US"/>
                    </a:p>
                  </a:txBody>
                  <a:tcPr/>
                </a:tc>
                <a:tc>
                  <a:txBody>
                    <a:bodyPr/>
                    <a:lstStyle/>
                    <a:p>
                      <a:pPr marL="0" marR="0" algn="ctr">
                        <a:lnSpc>
                          <a:spcPct val="115000"/>
                        </a:lnSpc>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Smaller Curve Radius (for Intersection on Curve)</a:t>
                      </a:r>
                      <a:endParaRPr lang="en-US" sz="1400" b="0" dirty="0">
                        <a:solidFill>
                          <a:schemeClr val="bg1"/>
                        </a:solidFill>
                        <a:effectLst/>
                        <a:latin typeface="Arial" panose="020B0604020202020204" pitchFamily="34" charset="0"/>
                        <a:ea typeface="+mj-ea"/>
                        <a:cs typeface="Arial" panose="020B0604020202020204" pitchFamily="34" charset="0"/>
                      </a:endParaRPr>
                    </a:p>
                  </a:txBody>
                  <a:tcPr marL="73025" marR="73025" marT="27305" marB="27305" anchor="b">
                    <a:lnL w="6350" cap="flat" cmpd="sng" algn="ctr">
                      <a:solidFill>
                        <a:schemeClr val="bg1">
                          <a:lumMod val="85000"/>
                        </a:schemeClr>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Wider Mainline Lane Width</a:t>
                      </a:r>
                      <a:endParaRPr lang="en-US" sz="1400" b="0" dirty="0">
                        <a:solidFill>
                          <a:schemeClr val="bg1"/>
                        </a:solidFill>
                        <a:effectLst/>
                        <a:latin typeface="Arial" panose="020B0604020202020204" pitchFamily="34" charset="0"/>
                        <a:ea typeface="+mj-ea"/>
                        <a:cs typeface="Arial" panose="020B0604020202020204" pitchFamily="34" charset="0"/>
                      </a:endParaRPr>
                    </a:p>
                  </a:txBody>
                  <a:tcPr marL="73025" marR="73025" marT="27305" marB="27305"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Wider Mainline Median Width</a:t>
                      </a:r>
                      <a:endParaRPr lang="en-US" sz="14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Absence of Mainline Left Turn Channelization</a:t>
                      </a:r>
                      <a:endParaRPr lang="en-US" sz="14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Absence of Minor Street Right Turn Channelization (Signalized Intersections)</a:t>
                      </a:r>
                      <a:endParaRPr lang="en-US" sz="14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Higher Speed Limit/Design Speed</a:t>
                      </a:r>
                      <a:endParaRPr lang="en-US" sz="14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b">
                    <a:lnL w="28575"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128034204"/>
                  </a:ext>
                </a:extLst>
              </a:tr>
              <a:tr h="483399">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Left- and right-turn lanes</a:t>
                      </a:r>
                      <a:endParaRPr lang="en-US" sz="1400" b="1"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12700" cmpd="sng">
                      <a:noFill/>
                    </a:lnL>
                    <a:lnR w="6350" cap="flat" cmpd="sng" algn="ctr">
                      <a:solidFill>
                        <a:schemeClr val="bg1">
                          <a:lumMod val="85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6350" cap="flat" cmpd="sng" algn="ctr">
                      <a:solidFill>
                        <a:schemeClr val="bg1">
                          <a:lumMod val="85000"/>
                        </a:schemeClr>
                      </a:solidFill>
                      <a:prstDash val="solid"/>
                      <a:round/>
                      <a:headEnd type="none" w="med" len="med"/>
                      <a:tailEnd type="none" w="med" len="med"/>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8291728"/>
                  </a:ext>
                </a:extLst>
              </a:tr>
              <a:tr h="432521">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Yellow change intervals</a:t>
                      </a:r>
                      <a:endParaRPr lang="en-US" sz="1400" b="1"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15000"/>
                        </a:lnSpc>
                        <a:spcBef>
                          <a:spcPts val="0"/>
                        </a:spcBef>
                        <a:spcAft>
                          <a:spcPts val="0"/>
                        </a:spcAft>
                      </a:pPr>
                      <a:endParaRPr lang="en-US" sz="1400" b="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15000"/>
                        </a:lnSpc>
                        <a:spcBef>
                          <a:spcPts val="0"/>
                        </a:spcBef>
                        <a:spcAft>
                          <a:spcPts val="0"/>
                        </a:spcAft>
                      </a:pPr>
                      <a:endParaRPr lang="en-US" sz="14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48196399"/>
                  </a:ext>
                </a:extLst>
              </a:tr>
              <a:tr h="585637">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Backplates with retroreflective borders</a:t>
                      </a:r>
                      <a:endParaRPr lang="en-US" sz="1400" b="1"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4060669"/>
                  </a:ext>
                </a:extLst>
              </a:tr>
              <a:tr h="702317">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Application of multiple low-cost countermeasures</a:t>
                      </a:r>
                      <a:endParaRPr lang="en-US" sz="1400" b="1"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txBody>
                  <a:tcPr marL="73025" marR="73025" marT="27305" marB="27305"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705985"/>
                  </a:ext>
                </a:extLst>
              </a:tr>
              <a:tr h="409469">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Advance signs</a:t>
                      </a:r>
                      <a:endParaRPr lang="en-US" sz="1400" b="1" dirty="0">
                        <a:solidFill>
                          <a:schemeClr val="tx1"/>
                        </a:solidFill>
                        <a:effectLst/>
                        <a:latin typeface="Arial" panose="020B0604020202020204" pitchFamily="34" charset="0"/>
                        <a:ea typeface="+mj-ea"/>
                        <a:cs typeface="Arial" panose="020B0604020202020204" pitchFamily="34" charset="0"/>
                      </a:endParaRPr>
                    </a:p>
                  </a:txBody>
                  <a:tcPr marL="73025" marR="73025" marT="27305" marB="27305"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txBody>
                  <a:tcPr marL="73025" marR="73025" marT="27305" marB="27305"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73025" marR="73025" marT="27305" marB="27305" anchor="ctr">
                    <a:lnL w="12700" cmpd="sng">
                      <a:noFill/>
                    </a:lnL>
                    <a:lnR w="12700" cmpd="sng">
                      <a:noFill/>
                    </a:lnR>
                    <a:lnT w="635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0151813"/>
                  </a:ext>
                </a:extLst>
              </a:tr>
            </a:tbl>
          </a:graphicData>
        </a:graphic>
      </p:graphicFrame>
      <p:pic>
        <p:nvPicPr>
          <p:cNvPr id="17" name="Graphic 16" descr="Graphic icon of a triangle with text, Report, with an icon of a star.">
            <a:extLst>
              <a:ext uri="{FF2B5EF4-FFF2-40B4-BE49-F238E27FC236}">
                <a16:creationId xmlns:a16="http://schemas.microsoft.com/office/drawing/2014/main" id="{B37E96CE-BB07-42A9-AB7B-1D57755721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2783" y="-22006"/>
            <a:ext cx="1828800" cy="890124"/>
          </a:xfrm>
          <a:prstGeom prst="rect">
            <a:avLst/>
          </a:prstGeom>
        </p:spPr>
      </p:pic>
      <p:sp>
        <p:nvSpPr>
          <p:cNvPr id="4" name="Slide Number Placeholder 3">
            <a:extLst>
              <a:ext uri="{FF2B5EF4-FFF2-40B4-BE49-F238E27FC236}">
                <a16:creationId xmlns:a16="http://schemas.microsoft.com/office/drawing/2014/main" id="{E51B2963-53C8-491D-B208-762887D6AB37}"/>
              </a:ext>
            </a:extLst>
          </p:cNvPr>
          <p:cNvSpPr>
            <a:spLocks noGrp="1"/>
          </p:cNvSpPr>
          <p:nvPr>
            <p:ph type="sldNum" sz="quarter" idx="4"/>
          </p:nvPr>
        </p:nvSpPr>
        <p:spPr/>
        <p:txBody>
          <a:bodyPr/>
          <a:lstStyle/>
          <a:p>
            <a:fld id="{29691912-3321-4F2D-A980-9CA5FE309265}" type="slidenum">
              <a:rPr lang="en-US" smtClean="0"/>
              <a:t>88</a:t>
            </a:fld>
            <a:endParaRPr lang="en-US"/>
          </a:p>
        </p:txBody>
      </p:sp>
      <p:sp>
        <p:nvSpPr>
          <p:cNvPr id="18" name="TextBox 17">
            <a:extLst>
              <a:ext uri="{FF2B5EF4-FFF2-40B4-BE49-F238E27FC236}">
                <a16:creationId xmlns:a16="http://schemas.microsoft.com/office/drawing/2014/main" id="{582FBEEB-B4F5-4BF6-965C-2D4C52D32B6C}"/>
              </a:ext>
            </a:extLst>
          </p:cNvPr>
          <p:cNvSpPr txBox="1"/>
          <p:nvPr/>
        </p:nvSpPr>
        <p:spPr>
          <a:xfrm>
            <a:off x="7351746" y="6329298"/>
            <a:ext cx="3131956"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countermeasure directly addresses risk factor. </a:t>
            </a:r>
            <a:endParaRPr lang="en-US" sz="900" b="0" dirty="0">
              <a:latin typeface="Arial" panose="020B0604020202020204" pitchFamily="34" charset="0"/>
              <a:cs typeface="Arial" panose="020B0604020202020204" pitchFamily="34" charset="0"/>
            </a:endParaRPr>
          </a:p>
        </p:txBody>
      </p:sp>
      <p:sp>
        <p:nvSpPr>
          <p:cNvPr id="19" name="Text Box 5">
            <a:extLst>
              <a:ext uri="{FF2B5EF4-FFF2-40B4-BE49-F238E27FC236}">
                <a16:creationId xmlns:a16="http://schemas.microsoft.com/office/drawing/2014/main" id="{B74AC045-D97A-4076-A372-459181399FDE}"/>
              </a:ext>
            </a:extLst>
          </p:cNvPr>
          <p:cNvSpPr txBox="1">
            <a:spLocks noChangeArrowheads="1"/>
          </p:cNvSpPr>
          <p:nvPr/>
        </p:nvSpPr>
        <p:spPr bwMode="auto">
          <a:xfrm>
            <a:off x="5343724" y="6297991"/>
            <a:ext cx="982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r>
              <a:rPr lang="en-US" altLang="en-US" sz="800" i="1" baseline="30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905616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8702"/>
            <a:ext cx="10515600" cy="1020764"/>
          </a:xfrm>
        </p:spPr>
        <p:txBody>
          <a:bodyPr>
            <a:noAutofit/>
          </a:bodyPr>
          <a:lstStyle/>
          <a:p>
            <a:r>
              <a:rPr lang="en-US" dirty="0"/>
              <a:t>Countermeasure Selection: </a:t>
            </a:r>
            <a:br>
              <a:rPr lang="en-US" dirty="0"/>
            </a:br>
            <a:r>
              <a:rPr lang="en-US" dirty="0"/>
              <a:t>Additional Resources</a:t>
            </a:r>
          </a:p>
        </p:txBody>
      </p:sp>
      <p:sp>
        <p:nvSpPr>
          <p:cNvPr id="3" name="Text Placeholder 2"/>
          <p:cNvSpPr>
            <a:spLocks noGrp="1"/>
          </p:cNvSpPr>
          <p:nvPr>
            <p:ph idx="1"/>
          </p:nvPr>
        </p:nvSpPr>
        <p:spPr/>
        <p:txBody>
          <a:bodyPr>
            <a:normAutofit fontScale="92500" lnSpcReduction="20000"/>
          </a:bodyPr>
          <a:lstStyle/>
          <a:p>
            <a:r>
              <a:rPr lang="en-US" dirty="0"/>
              <a:t>Systemic Project Selection Tool.</a:t>
            </a:r>
            <a:r>
              <a:rPr lang="en-US" baseline="30000" dirty="0"/>
              <a:t>(5)</a:t>
            </a:r>
          </a:p>
          <a:p>
            <a:r>
              <a:rPr lang="en-US" dirty="0"/>
              <a:t>Proven Safety Countermeasures list.</a:t>
            </a:r>
            <a:r>
              <a:rPr lang="en-US" baseline="30000" dirty="0"/>
              <a:t>(14)</a:t>
            </a:r>
          </a:p>
          <a:p>
            <a:r>
              <a:rPr lang="en-US" dirty="0"/>
              <a:t>CMF Clearinghouse.</a:t>
            </a:r>
            <a:r>
              <a:rPr lang="en-US" baseline="30000" dirty="0"/>
              <a:t>(13)</a:t>
            </a:r>
          </a:p>
          <a:p>
            <a:r>
              <a:rPr lang="en-US" i="1" dirty="0"/>
              <a:t>Pedestrian Safety Guide and Countermeasure Selection System</a:t>
            </a:r>
            <a:r>
              <a:rPr lang="en-US" dirty="0"/>
              <a:t>.</a:t>
            </a:r>
            <a:r>
              <a:rPr lang="en-US" baseline="30000" dirty="0"/>
              <a:t>(16)</a:t>
            </a:r>
          </a:p>
          <a:p>
            <a:r>
              <a:rPr lang="en-US" dirty="0"/>
              <a:t>NCHRP 500 Series.</a:t>
            </a:r>
            <a:r>
              <a:rPr lang="en-US" baseline="30000" dirty="0"/>
              <a:t>(11)</a:t>
            </a:r>
          </a:p>
          <a:p>
            <a:r>
              <a:rPr lang="en-US" i="1" dirty="0"/>
              <a:t>Reliability of Safety Management Methods</a:t>
            </a:r>
            <a:r>
              <a:rPr lang="en-US" dirty="0"/>
              <a:t>: Countermeasure selection.</a:t>
            </a:r>
            <a:r>
              <a:rPr lang="en-US" baseline="30000" dirty="0"/>
              <a:t>(18)</a:t>
            </a:r>
          </a:p>
          <a:p>
            <a:r>
              <a:rPr lang="en-US" i="1" dirty="0"/>
              <a:t>Highway Safety Manual</a:t>
            </a:r>
            <a:r>
              <a:rPr lang="en-US" dirty="0"/>
              <a:t> (Part D).</a:t>
            </a:r>
            <a:r>
              <a:rPr lang="en-US" baseline="30000" dirty="0"/>
              <a:t>(12)</a:t>
            </a:r>
          </a:p>
          <a:p>
            <a:r>
              <a:rPr lang="en-US" dirty="0"/>
              <a:t>NHTSA’s </a:t>
            </a:r>
            <a:r>
              <a:rPr lang="en-US" i="1" dirty="0"/>
              <a:t>Countermeasures That Work</a:t>
            </a:r>
            <a:r>
              <a:rPr lang="en-US" dirty="0"/>
              <a:t>.</a:t>
            </a:r>
            <a:r>
              <a:rPr lang="en-US" baseline="30000" dirty="0"/>
              <a:t>(15)</a:t>
            </a:r>
          </a:p>
          <a:p>
            <a:pPr marL="0" indent="0">
              <a:buNone/>
            </a:pPr>
            <a:endParaRPr lang="en-US" dirty="0"/>
          </a:p>
          <a:p>
            <a:endParaRPr lang="en-US" dirty="0"/>
          </a:p>
          <a:p>
            <a:endParaRPr lang="en-US" dirty="0"/>
          </a:p>
          <a:p>
            <a:endParaRPr lang="en-US" dirty="0"/>
          </a:p>
        </p:txBody>
      </p:sp>
      <p:pic>
        <p:nvPicPr>
          <p:cNvPr id="17" name="Graphic 16" descr="Graphic icon of a triangle with text, Explore, with an icon of a magnifying glass.">
            <a:extLst>
              <a:ext uri="{FF2B5EF4-FFF2-40B4-BE49-F238E27FC236}">
                <a16:creationId xmlns:a16="http://schemas.microsoft.com/office/drawing/2014/main" id="{D872D42C-308D-4136-A070-1CD70637F3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124"/>
          </a:xfrm>
          <a:prstGeom prst="rect">
            <a:avLst/>
          </a:prstGeom>
        </p:spPr>
      </p:pic>
      <p:sp>
        <p:nvSpPr>
          <p:cNvPr id="4" name="Slide Number Placeholder 3">
            <a:extLst>
              <a:ext uri="{FF2B5EF4-FFF2-40B4-BE49-F238E27FC236}">
                <a16:creationId xmlns:a16="http://schemas.microsoft.com/office/drawing/2014/main" id="{A1C83597-BFE5-4894-B7DB-A31B004FF6C0}"/>
              </a:ext>
            </a:extLst>
          </p:cNvPr>
          <p:cNvSpPr>
            <a:spLocks noGrp="1"/>
          </p:cNvSpPr>
          <p:nvPr>
            <p:ph type="sldNum" sz="quarter" idx="4"/>
          </p:nvPr>
        </p:nvSpPr>
        <p:spPr/>
        <p:txBody>
          <a:bodyPr/>
          <a:lstStyle/>
          <a:p>
            <a:fld id="{29691912-3321-4F2D-A980-9CA5FE309265}" type="slidenum">
              <a:rPr lang="en-US" smtClean="0"/>
              <a:t>89</a:t>
            </a:fld>
            <a:endParaRPr lang="en-US"/>
          </a:p>
        </p:txBody>
      </p:sp>
    </p:spTree>
    <p:extLst>
      <p:ext uri="{BB962C8B-B14F-4D97-AF65-F5344CB8AC3E}">
        <p14:creationId xmlns:p14="http://schemas.microsoft.com/office/powerpoint/2010/main" val="1478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 of the United States indicating four regions North, South, Midwest, and West in different colors. ">
            <a:extLst>
              <a:ext uri="{FF2B5EF4-FFF2-40B4-BE49-F238E27FC236}">
                <a16:creationId xmlns:a16="http://schemas.microsoft.com/office/drawing/2014/main" id="{277CB5F4-04F6-4FD3-8FA2-55E5B1EFC35B}"/>
              </a:ext>
            </a:extLst>
          </p:cNvPr>
          <p:cNvPicPr>
            <a:picLocks noChangeAspect="1"/>
          </p:cNvPicPr>
          <p:nvPr/>
        </p:nvPicPr>
        <p:blipFill>
          <a:blip r:embed="rId3"/>
          <a:stretch>
            <a:fillRect/>
          </a:stretch>
        </p:blipFill>
        <p:spPr>
          <a:xfrm>
            <a:off x="6197100" y="449824"/>
            <a:ext cx="5489448" cy="5489448"/>
          </a:xfrm>
          <a:prstGeom prst="rect">
            <a:avLst/>
          </a:prstGeom>
        </p:spPr>
      </p:pic>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a:xfrm>
            <a:off x="419559" y="675311"/>
            <a:ext cx="10515600" cy="1020764"/>
          </a:xfrm>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1.">
            <a:extLst>
              <a:ext uri="{FF2B5EF4-FFF2-40B4-BE49-F238E27FC236}">
                <a16:creationId xmlns:a16="http://schemas.microsoft.com/office/drawing/2014/main" id="{6E41A389-893E-41EB-9388-0B9AD9FA3FDF}"/>
              </a:ext>
            </a:extLst>
          </p:cNvPr>
          <p:cNvSpPr txBox="1">
            <a:spLocks/>
          </p:cNvSpPr>
          <p:nvPr/>
        </p:nvSpPr>
        <p:spPr>
          <a:xfrm>
            <a:off x="1112187" y="2183065"/>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Q1</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3006" y="2123959"/>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419559" y="4665754"/>
            <a:ext cx="7330744" cy="626883"/>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From what region are you calling?</a:t>
            </a:r>
          </a:p>
        </p:txBody>
      </p:sp>
      <p:sp>
        <p:nvSpPr>
          <p:cNvPr id="4" name="Slide Number Placeholder 3">
            <a:extLst>
              <a:ext uri="{FF2B5EF4-FFF2-40B4-BE49-F238E27FC236}">
                <a16:creationId xmlns:a16="http://schemas.microsoft.com/office/drawing/2014/main" id="{3AFAA8A6-71BD-496A-8E0D-16751D506834}"/>
              </a:ext>
            </a:extLst>
          </p:cNvPr>
          <p:cNvSpPr>
            <a:spLocks noGrp="1"/>
          </p:cNvSpPr>
          <p:nvPr>
            <p:ph type="sldNum" sz="quarter" idx="4"/>
          </p:nvPr>
        </p:nvSpPr>
        <p:spPr/>
        <p:txBody>
          <a:bodyPr/>
          <a:lstStyle/>
          <a:p>
            <a:fld id="{29691912-3321-4F2D-A980-9CA5FE309265}" type="slidenum">
              <a:rPr lang="en-US" smtClean="0"/>
              <a:t>9</a:t>
            </a:fld>
            <a:endParaRPr lang="en-US"/>
          </a:p>
        </p:txBody>
      </p:sp>
      <p:sp>
        <p:nvSpPr>
          <p:cNvPr id="11" name="TextBox 10">
            <a:extLst>
              <a:ext uri="{FF2B5EF4-FFF2-40B4-BE49-F238E27FC236}">
                <a16:creationId xmlns:a16="http://schemas.microsoft.com/office/drawing/2014/main" id="{C66FF078-43FB-4EE8-8BEE-8A78F4C0FE56}"/>
              </a:ext>
            </a:extLst>
          </p:cNvPr>
          <p:cNvSpPr txBox="1"/>
          <p:nvPr/>
        </p:nvSpPr>
        <p:spPr>
          <a:xfrm>
            <a:off x="10114568" y="4210739"/>
            <a:ext cx="1030722" cy="215444"/>
          </a:xfrm>
          <a:prstGeom prst="rect">
            <a:avLst/>
          </a:prstGeom>
          <a:noFill/>
        </p:spPr>
        <p:txBody>
          <a:bodyPr wrap="square" rtlCol="0">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5342879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p:txBody>
          <a:bodyPr/>
          <a:lstStyle/>
          <a:p>
            <a:r>
              <a:rPr lang="en-US" dirty="0"/>
              <a:t>FHWA FCFT Report: Summary</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2434856" y="1825625"/>
            <a:ext cx="8918943" cy="4269167"/>
          </a:xfrm>
        </p:spPr>
        <p:txBody>
          <a:bodyPr>
            <a:normAutofit/>
          </a:bodyPr>
          <a:lstStyle/>
          <a:p>
            <a:r>
              <a:rPr lang="en-US" b="1" dirty="0"/>
              <a:t>Main goal</a:t>
            </a:r>
            <a:r>
              <a:rPr lang="en-US" dirty="0"/>
              <a:t>—Inform applications of systemic safety improvements by identifying:</a:t>
            </a:r>
          </a:p>
          <a:p>
            <a:pPr lvl="1"/>
            <a:r>
              <a:rPr lang="en-US" dirty="0"/>
              <a:t>Focus crash types.</a:t>
            </a:r>
          </a:p>
          <a:p>
            <a:pPr lvl="1"/>
            <a:r>
              <a:rPr lang="en-US" dirty="0"/>
              <a:t>Focus facility types.</a:t>
            </a:r>
          </a:p>
          <a:p>
            <a:pPr lvl="1"/>
            <a:r>
              <a:rPr lang="en-US" dirty="0"/>
              <a:t>Associated contributing factors.</a:t>
            </a:r>
          </a:p>
          <a:p>
            <a:r>
              <a:rPr lang="en-US" b="1" dirty="0"/>
              <a:t>Scope</a:t>
            </a:r>
            <a:r>
              <a:rPr lang="en-US" dirty="0"/>
              <a:t>—There are three main technical tasks:</a:t>
            </a:r>
          </a:p>
          <a:p>
            <a:pPr lvl="1"/>
            <a:r>
              <a:rPr lang="en-US" dirty="0"/>
              <a:t>Identify FCFTs—17 FCFTs (9 non-intersection and 8 intersection FCFTs).</a:t>
            </a:r>
          </a:p>
          <a:p>
            <a:pPr lvl="1"/>
            <a:r>
              <a:rPr lang="en-US" dirty="0"/>
              <a:t>Identify contributing factors associated with the FCFTs.</a:t>
            </a:r>
          </a:p>
          <a:p>
            <a:pPr lvl="1"/>
            <a:r>
              <a:rPr lang="en-US" dirty="0"/>
              <a:t>Develop a process to select countermeasures.</a:t>
            </a:r>
          </a:p>
          <a:p>
            <a:pPr lvl="1"/>
            <a:endParaRPr lang="en-US" dirty="0"/>
          </a:p>
          <a:p>
            <a:pPr lvl="1"/>
            <a:endParaRPr lang="en-US" dirty="0"/>
          </a:p>
          <a:p>
            <a:pPr lvl="1"/>
            <a:endParaRPr lang="en-US" dirty="0"/>
          </a:p>
        </p:txBody>
      </p:sp>
      <p:pic>
        <p:nvPicPr>
          <p:cNvPr id="4" name="Graphic 3" descr="Graphic icon of a triangle with text, Report, with an icon of a star.">
            <a:extLst>
              <a:ext uri="{FF2B5EF4-FFF2-40B4-BE49-F238E27FC236}">
                <a16:creationId xmlns:a16="http://schemas.microsoft.com/office/drawing/2014/main" id="{3F13D63D-0217-49B4-BDE1-AA477BCB6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pic>
        <p:nvPicPr>
          <p:cNvPr id="6" name="Graphic 5" descr="Graphic icon of three concentric circles with a check mark inside. ">
            <a:extLst>
              <a:ext uri="{FF2B5EF4-FFF2-40B4-BE49-F238E27FC236}">
                <a16:creationId xmlns:a16="http://schemas.microsoft.com/office/drawing/2014/main" id="{C402D96C-E68E-4813-9E23-E9F4B77B933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4334"/>
          <a:stretch/>
        </p:blipFill>
        <p:spPr>
          <a:xfrm>
            <a:off x="25681" y="2039480"/>
            <a:ext cx="1824893" cy="2779040"/>
          </a:xfrm>
          <a:prstGeom prst="rect">
            <a:avLst/>
          </a:prstGeom>
        </p:spPr>
      </p:pic>
      <p:sp>
        <p:nvSpPr>
          <p:cNvPr id="5" name="Slide Number Placeholder 4">
            <a:extLst>
              <a:ext uri="{FF2B5EF4-FFF2-40B4-BE49-F238E27FC236}">
                <a16:creationId xmlns:a16="http://schemas.microsoft.com/office/drawing/2014/main" id="{A8E590DD-E7AC-4449-8D11-13EE7E06CA13}"/>
              </a:ext>
            </a:extLst>
          </p:cNvPr>
          <p:cNvSpPr>
            <a:spLocks noGrp="1"/>
          </p:cNvSpPr>
          <p:nvPr>
            <p:ph type="sldNum" sz="quarter" idx="4"/>
          </p:nvPr>
        </p:nvSpPr>
        <p:spPr/>
        <p:txBody>
          <a:bodyPr/>
          <a:lstStyle/>
          <a:p>
            <a:fld id="{29691912-3321-4F2D-A980-9CA5FE309265}" type="slidenum">
              <a:rPr lang="en-US" smtClean="0"/>
              <a:t>90</a:t>
            </a:fld>
            <a:endParaRPr lang="en-US"/>
          </a:p>
        </p:txBody>
      </p:sp>
      <p:sp>
        <p:nvSpPr>
          <p:cNvPr id="7" name="Rectangle 6">
            <a:extLst>
              <a:ext uri="{FF2B5EF4-FFF2-40B4-BE49-F238E27FC236}">
                <a16:creationId xmlns:a16="http://schemas.microsoft.com/office/drawing/2014/main" id="{CC7A2597-D7A2-4AE0-B0CA-D9A3BE89307C}"/>
              </a:ext>
            </a:extLst>
          </p:cNvPr>
          <p:cNvSpPr/>
          <p:nvPr/>
        </p:nvSpPr>
        <p:spPr>
          <a:xfrm>
            <a:off x="253273" y="4944427"/>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26634172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p:txBody>
          <a:bodyPr>
            <a:normAutofit fontScale="90000"/>
          </a:bodyPr>
          <a:lstStyle/>
          <a:p>
            <a:r>
              <a:rPr lang="en-US" sz="4900" dirty="0"/>
              <a:t>FHWA FCFT Report: Conclusions, Recommendations</a:t>
            </a:r>
            <a:r>
              <a:rPr lang="en-US" dirty="0"/>
              <a:t> </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2200940" y="2200940"/>
            <a:ext cx="9152860" cy="3893852"/>
          </a:xfrm>
        </p:spPr>
        <p:txBody>
          <a:bodyPr>
            <a:normAutofit/>
          </a:bodyPr>
          <a:lstStyle/>
          <a:p>
            <a:pPr marL="0" indent="0">
              <a:buNone/>
            </a:pPr>
            <a:r>
              <a:rPr lang="en-US" dirty="0"/>
              <a:t>Identifying FCFTs and risk factors:</a:t>
            </a:r>
          </a:p>
          <a:p>
            <a:pPr lvl="1">
              <a:buFont typeface="Arial" panose="020B0604020202020204" pitchFamily="34" charset="0"/>
              <a:buChar char="►"/>
            </a:pPr>
            <a:r>
              <a:rPr lang="en-US" dirty="0"/>
              <a:t>Agency with sufficient data and analysis capability:</a:t>
            </a:r>
          </a:p>
          <a:p>
            <a:pPr lvl="2">
              <a:buSzPct val="100000"/>
              <a:buFont typeface="Wingdings 3" panose="05040102010807070707" pitchFamily="18" charset="2"/>
              <a:buChar char="w"/>
            </a:pPr>
            <a:r>
              <a:rPr lang="en-US" dirty="0"/>
              <a:t>Develop agency-specific list of FCFTs.</a:t>
            </a:r>
          </a:p>
          <a:p>
            <a:pPr lvl="2">
              <a:buSzPct val="100000"/>
              <a:buFont typeface="Wingdings 3" panose="05040102010807070707" pitchFamily="18" charset="2"/>
              <a:buChar char="w"/>
            </a:pPr>
            <a:r>
              <a:rPr lang="en-US" dirty="0"/>
              <a:t>Identify risk factors.</a:t>
            </a:r>
          </a:p>
          <a:p>
            <a:pPr lvl="1">
              <a:buFont typeface="Arial" panose="020B0604020202020204" pitchFamily="34" charset="0"/>
              <a:buChar char="►"/>
            </a:pPr>
            <a:r>
              <a:rPr lang="en-US" dirty="0"/>
              <a:t>Agency with limited data and analysis capability:</a:t>
            </a:r>
          </a:p>
          <a:p>
            <a:pPr lvl="2">
              <a:buSzPct val="100000"/>
              <a:buFont typeface="Wingdings 3" panose="05040102010807070707" pitchFamily="18" charset="2"/>
              <a:buChar char="w"/>
            </a:pPr>
            <a:r>
              <a:rPr lang="en-US" dirty="0"/>
              <a:t>Refer to SHSP for focus crash types.</a:t>
            </a:r>
          </a:p>
          <a:p>
            <a:pPr lvl="2">
              <a:buSzPct val="100000"/>
              <a:buFont typeface="Wingdings 3" panose="05040102010807070707" pitchFamily="18" charset="2"/>
              <a:buChar char="w"/>
            </a:pPr>
            <a:r>
              <a:rPr lang="en-US" dirty="0"/>
              <a:t>Refer to the FCFT list and risk factors developed from the research.</a:t>
            </a:r>
          </a:p>
          <a:p>
            <a:pPr lvl="1"/>
            <a:endParaRPr lang="en-US" dirty="0"/>
          </a:p>
          <a:p>
            <a:pPr lvl="1"/>
            <a:endParaRPr lang="en-US" dirty="0"/>
          </a:p>
        </p:txBody>
      </p:sp>
      <p:pic>
        <p:nvPicPr>
          <p:cNvPr id="4" name="Graphic 3" descr="Graphic icon of a triangle with text, Report, with an icon of a star.">
            <a:extLst>
              <a:ext uri="{FF2B5EF4-FFF2-40B4-BE49-F238E27FC236}">
                <a16:creationId xmlns:a16="http://schemas.microsoft.com/office/drawing/2014/main" id="{A0D1E555-BE84-44D5-B9ED-800F93E07C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pic>
        <p:nvPicPr>
          <p:cNvPr id="5" name="Graphic 4" descr="Graphic icon of three concentric circles with a check mark inside. ">
            <a:extLst>
              <a:ext uri="{FF2B5EF4-FFF2-40B4-BE49-F238E27FC236}">
                <a16:creationId xmlns:a16="http://schemas.microsoft.com/office/drawing/2014/main" id="{4CBA11D9-C17D-40C9-B269-CC32C1CCB02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4334"/>
          <a:stretch/>
        </p:blipFill>
        <p:spPr>
          <a:xfrm>
            <a:off x="0" y="2039480"/>
            <a:ext cx="1824893" cy="2779040"/>
          </a:xfrm>
          <a:prstGeom prst="rect">
            <a:avLst/>
          </a:prstGeom>
        </p:spPr>
      </p:pic>
      <p:sp>
        <p:nvSpPr>
          <p:cNvPr id="6" name="Slide Number Placeholder 5">
            <a:extLst>
              <a:ext uri="{FF2B5EF4-FFF2-40B4-BE49-F238E27FC236}">
                <a16:creationId xmlns:a16="http://schemas.microsoft.com/office/drawing/2014/main" id="{E278CBEB-7C8A-4E27-9FFB-C3CF8020E0AD}"/>
              </a:ext>
            </a:extLst>
          </p:cNvPr>
          <p:cNvSpPr>
            <a:spLocks noGrp="1"/>
          </p:cNvSpPr>
          <p:nvPr>
            <p:ph type="sldNum" sz="quarter" idx="4"/>
          </p:nvPr>
        </p:nvSpPr>
        <p:spPr/>
        <p:txBody>
          <a:bodyPr/>
          <a:lstStyle/>
          <a:p>
            <a:fld id="{29691912-3321-4F2D-A980-9CA5FE309265}" type="slidenum">
              <a:rPr lang="en-US" smtClean="0"/>
              <a:t>91</a:t>
            </a:fld>
            <a:endParaRPr lang="en-US"/>
          </a:p>
        </p:txBody>
      </p:sp>
      <p:sp>
        <p:nvSpPr>
          <p:cNvPr id="7" name="Rectangle 6">
            <a:extLst>
              <a:ext uri="{FF2B5EF4-FFF2-40B4-BE49-F238E27FC236}">
                <a16:creationId xmlns:a16="http://schemas.microsoft.com/office/drawing/2014/main" id="{CAD7C3AF-629F-4D22-9FE9-AEE2875698C4}"/>
              </a:ext>
            </a:extLst>
          </p:cNvPr>
          <p:cNvSpPr/>
          <p:nvPr/>
        </p:nvSpPr>
        <p:spPr>
          <a:xfrm>
            <a:off x="253273" y="4944427"/>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1211553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886350" y="669924"/>
            <a:ext cx="10515600" cy="1020764"/>
          </a:xfrm>
        </p:spPr>
        <p:txBody>
          <a:bodyPr>
            <a:normAutofit fontScale="90000"/>
          </a:bodyPr>
          <a:lstStyle/>
          <a:p>
            <a:r>
              <a:rPr lang="en-US" sz="4900" dirty="0"/>
              <a:t>FHWA FCFT Report: Conclusions, Recommendations</a:t>
            </a:r>
            <a:r>
              <a:rPr lang="en-US" dirty="0"/>
              <a:t> </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2434856" y="1825625"/>
            <a:ext cx="8918944" cy="4269167"/>
          </a:xfrm>
        </p:spPr>
        <p:txBody>
          <a:bodyPr>
            <a:normAutofit/>
          </a:bodyPr>
          <a:lstStyle/>
          <a:p>
            <a:r>
              <a:rPr lang="en-US" dirty="0"/>
              <a:t>Using random forest to identify contributing factors, there is a limited ability to interpret the direction and form a relationship:</a:t>
            </a:r>
          </a:p>
          <a:p>
            <a:pPr marL="966788" lvl="2">
              <a:buSzPct val="100000"/>
              <a:buFont typeface="Wingdings 3" panose="05040102010807070707" pitchFamily="18" charset="2"/>
              <a:buChar char="w"/>
            </a:pPr>
            <a:r>
              <a:rPr lang="en-US" dirty="0"/>
              <a:t>This research: Simple approach looking for linear trend.</a:t>
            </a:r>
          </a:p>
          <a:p>
            <a:pPr marL="966788" lvl="2">
              <a:buSzPct val="100000"/>
              <a:buFont typeface="Wingdings 3" panose="05040102010807070707" pitchFamily="18" charset="2"/>
              <a:buChar char="w"/>
            </a:pPr>
            <a:r>
              <a:rPr lang="en-US" dirty="0"/>
              <a:t>Recommendation for future work: Exploring more effective ways to uncover the relationship.</a:t>
            </a:r>
          </a:p>
          <a:p>
            <a:r>
              <a:rPr lang="en-US" dirty="0"/>
              <a:t>Identifying contributing factors using the Bayesian approach shows significant potential—Causal Bayesian networks.</a:t>
            </a:r>
          </a:p>
          <a:p>
            <a:pPr lvl="2">
              <a:buFont typeface="Courier New" panose="02070309020205020404" pitchFamily="49" charset="0"/>
              <a:buChar char="o"/>
            </a:pPr>
            <a:endParaRPr lang="en-US" dirty="0"/>
          </a:p>
        </p:txBody>
      </p:sp>
      <p:pic>
        <p:nvPicPr>
          <p:cNvPr id="4" name="Graphic 3" descr="Graphic icon of a triangle with text, Report, with an icon of a star.">
            <a:extLst>
              <a:ext uri="{FF2B5EF4-FFF2-40B4-BE49-F238E27FC236}">
                <a16:creationId xmlns:a16="http://schemas.microsoft.com/office/drawing/2014/main" id="{041D9257-F972-4E44-ADA0-E4C44DF46B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pic>
        <p:nvPicPr>
          <p:cNvPr id="5" name="Graphic 4" descr="Graphic icon of three concentric circles with a check mark inside. ">
            <a:extLst>
              <a:ext uri="{FF2B5EF4-FFF2-40B4-BE49-F238E27FC236}">
                <a16:creationId xmlns:a16="http://schemas.microsoft.com/office/drawing/2014/main" id="{A0AEF6EC-E4F7-40D4-8A1C-4448C040F8D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4334"/>
          <a:stretch/>
        </p:blipFill>
        <p:spPr>
          <a:xfrm>
            <a:off x="0" y="2039480"/>
            <a:ext cx="1824893" cy="2779040"/>
          </a:xfrm>
          <a:prstGeom prst="rect">
            <a:avLst/>
          </a:prstGeom>
        </p:spPr>
      </p:pic>
      <p:sp>
        <p:nvSpPr>
          <p:cNvPr id="6" name="Slide Number Placeholder 5">
            <a:extLst>
              <a:ext uri="{FF2B5EF4-FFF2-40B4-BE49-F238E27FC236}">
                <a16:creationId xmlns:a16="http://schemas.microsoft.com/office/drawing/2014/main" id="{FDFB0597-B0C8-4ED6-A056-7F1F5F8B14CC}"/>
              </a:ext>
            </a:extLst>
          </p:cNvPr>
          <p:cNvSpPr>
            <a:spLocks noGrp="1"/>
          </p:cNvSpPr>
          <p:nvPr>
            <p:ph type="sldNum" sz="quarter" idx="4"/>
          </p:nvPr>
        </p:nvSpPr>
        <p:spPr/>
        <p:txBody>
          <a:bodyPr/>
          <a:lstStyle/>
          <a:p>
            <a:fld id="{29691912-3321-4F2D-A980-9CA5FE309265}" type="slidenum">
              <a:rPr lang="en-US" smtClean="0"/>
              <a:t>92</a:t>
            </a:fld>
            <a:endParaRPr lang="en-US"/>
          </a:p>
        </p:txBody>
      </p:sp>
      <p:sp>
        <p:nvSpPr>
          <p:cNvPr id="7" name="Rectangle 6">
            <a:extLst>
              <a:ext uri="{FF2B5EF4-FFF2-40B4-BE49-F238E27FC236}">
                <a16:creationId xmlns:a16="http://schemas.microsoft.com/office/drawing/2014/main" id="{1C291121-0D8F-4AB5-B164-E8133E392C7B}"/>
              </a:ext>
            </a:extLst>
          </p:cNvPr>
          <p:cNvSpPr/>
          <p:nvPr/>
        </p:nvSpPr>
        <p:spPr>
          <a:xfrm>
            <a:off x="253273" y="4944427"/>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684784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p:txBody>
          <a:bodyPr>
            <a:normAutofit fontScale="90000"/>
          </a:bodyPr>
          <a:lstStyle/>
          <a:p>
            <a:r>
              <a:rPr lang="en-US" sz="4900" dirty="0"/>
              <a:t>FHWA FCFT Report: Conclusions, Recommendations</a:t>
            </a:r>
            <a:r>
              <a:rPr lang="en-US" dirty="0"/>
              <a:t> </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2541180" y="2115879"/>
            <a:ext cx="8812619" cy="3978913"/>
          </a:xfrm>
        </p:spPr>
        <p:txBody>
          <a:bodyPr>
            <a:normAutofit/>
          </a:bodyPr>
          <a:lstStyle/>
          <a:p>
            <a:pPr marL="0" indent="0">
              <a:buNone/>
            </a:pPr>
            <a:r>
              <a:rPr lang="en-US" dirty="0"/>
              <a:t>Considering socioeconomic and weather factors:</a:t>
            </a:r>
          </a:p>
          <a:p>
            <a:pPr lvl="1">
              <a:buFont typeface="Arial" panose="020B0604020202020204" pitchFamily="34" charset="0"/>
              <a:buChar char="►"/>
            </a:pPr>
            <a:r>
              <a:rPr lang="en-US" dirty="0"/>
              <a:t> Potential for supporting informed decisions.</a:t>
            </a:r>
          </a:p>
          <a:p>
            <a:pPr lvl="1">
              <a:buFont typeface="Arial" panose="020B0604020202020204" pitchFamily="34" charset="0"/>
              <a:buChar char="►"/>
            </a:pPr>
            <a:r>
              <a:rPr lang="en-US" dirty="0"/>
              <a:t> Not enough theory to support or refute the results.</a:t>
            </a:r>
          </a:p>
          <a:p>
            <a:pPr lvl="1">
              <a:buFont typeface="Arial" panose="020B0604020202020204" pitchFamily="34" charset="0"/>
              <a:buChar char="►"/>
            </a:pPr>
            <a:r>
              <a:rPr lang="en-US" dirty="0"/>
              <a:t> More work in this area possibly needed.</a:t>
            </a:r>
          </a:p>
          <a:p>
            <a:pPr lvl="1"/>
            <a:endParaRPr lang="en-US" dirty="0"/>
          </a:p>
        </p:txBody>
      </p:sp>
      <p:pic>
        <p:nvPicPr>
          <p:cNvPr id="4" name="Graphic 3" descr="Graphic icon of a triangle with text, Report, with an icon of a star.">
            <a:extLst>
              <a:ext uri="{FF2B5EF4-FFF2-40B4-BE49-F238E27FC236}">
                <a16:creationId xmlns:a16="http://schemas.microsoft.com/office/drawing/2014/main" id="{041D9257-F972-4E44-ADA0-E4C44DF46B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pic>
        <p:nvPicPr>
          <p:cNvPr id="5" name="Graphic 4" descr="Graphic icon of three concentric circles with a check mark inside. ">
            <a:extLst>
              <a:ext uri="{FF2B5EF4-FFF2-40B4-BE49-F238E27FC236}">
                <a16:creationId xmlns:a16="http://schemas.microsoft.com/office/drawing/2014/main" id="{FF60AAE2-E1DB-43D6-8795-6A8F2A72AB5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4334"/>
          <a:stretch/>
        </p:blipFill>
        <p:spPr>
          <a:xfrm>
            <a:off x="0" y="2039480"/>
            <a:ext cx="1824893" cy="2779040"/>
          </a:xfrm>
          <a:prstGeom prst="rect">
            <a:avLst/>
          </a:prstGeom>
        </p:spPr>
      </p:pic>
      <p:sp>
        <p:nvSpPr>
          <p:cNvPr id="6" name="Slide Number Placeholder 5">
            <a:extLst>
              <a:ext uri="{FF2B5EF4-FFF2-40B4-BE49-F238E27FC236}">
                <a16:creationId xmlns:a16="http://schemas.microsoft.com/office/drawing/2014/main" id="{54D3B070-E646-4E95-9E8C-EF1E4DBE558E}"/>
              </a:ext>
            </a:extLst>
          </p:cNvPr>
          <p:cNvSpPr>
            <a:spLocks noGrp="1"/>
          </p:cNvSpPr>
          <p:nvPr>
            <p:ph type="sldNum" sz="quarter" idx="4"/>
          </p:nvPr>
        </p:nvSpPr>
        <p:spPr/>
        <p:txBody>
          <a:bodyPr/>
          <a:lstStyle/>
          <a:p>
            <a:fld id="{29691912-3321-4F2D-A980-9CA5FE309265}" type="slidenum">
              <a:rPr lang="en-US" smtClean="0"/>
              <a:t>93</a:t>
            </a:fld>
            <a:endParaRPr lang="en-US"/>
          </a:p>
        </p:txBody>
      </p:sp>
      <p:sp>
        <p:nvSpPr>
          <p:cNvPr id="7" name="Rectangle 6">
            <a:extLst>
              <a:ext uri="{FF2B5EF4-FFF2-40B4-BE49-F238E27FC236}">
                <a16:creationId xmlns:a16="http://schemas.microsoft.com/office/drawing/2014/main" id="{74A49C9D-65D1-416A-B1DD-28C62D4F0303}"/>
              </a:ext>
            </a:extLst>
          </p:cNvPr>
          <p:cNvSpPr/>
          <p:nvPr/>
        </p:nvSpPr>
        <p:spPr>
          <a:xfrm>
            <a:off x="253273" y="4944427"/>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3436328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Discussion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Graphic icon of two overlapping quote boxes.">
            <a:extLst>
              <a:ext uri="{FF2B5EF4-FFF2-40B4-BE49-F238E27FC236}">
                <a16:creationId xmlns:a16="http://schemas.microsoft.com/office/drawing/2014/main" id="{CEA1F9B9-89E1-4A7F-A81D-6A98B57B05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6252" y="2130459"/>
            <a:ext cx="2779495" cy="1940988"/>
          </a:xfrm>
          <a:prstGeom prst="rect">
            <a:avLst/>
          </a:prstGeom>
        </p:spPr>
      </p:pic>
      <p:sp>
        <p:nvSpPr>
          <p:cNvPr id="6" name="Slide Number Placeholder 5">
            <a:extLst>
              <a:ext uri="{FF2B5EF4-FFF2-40B4-BE49-F238E27FC236}">
                <a16:creationId xmlns:a16="http://schemas.microsoft.com/office/drawing/2014/main" id="{3988874D-FDEF-4A73-8211-0E8921CBDF48}"/>
              </a:ext>
            </a:extLst>
          </p:cNvPr>
          <p:cNvSpPr>
            <a:spLocks noGrp="1"/>
          </p:cNvSpPr>
          <p:nvPr>
            <p:ph type="sldNum" sz="quarter" idx="4"/>
          </p:nvPr>
        </p:nvSpPr>
        <p:spPr/>
        <p:txBody>
          <a:bodyPr/>
          <a:lstStyle/>
          <a:p>
            <a:fld id="{29691912-3321-4F2D-A980-9CA5FE309265}" type="slidenum">
              <a:rPr lang="en-US" smtClean="0"/>
              <a:t>94</a:t>
            </a:fld>
            <a:endParaRPr lang="en-US"/>
          </a:p>
        </p:txBody>
      </p:sp>
      <p:sp>
        <p:nvSpPr>
          <p:cNvPr id="7" name="Rectangle 6">
            <a:extLst>
              <a:ext uri="{FF2B5EF4-FFF2-40B4-BE49-F238E27FC236}">
                <a16:creationId xmlns:a16="http://schemas.microsoft.com/office/drawing/2014/main" id="{CD1C0DAB-35EC-4B74-B372-EE0C752B001F}"/>
              </a:ext>
            </a:extLst>
          </p:cNvPr>
          <p:cNvSpPr/>
          <p:nvPr/>
        </p:nvSpPr>
        <p:spPr>
          <a:xfrm>
            <a:off x="6779627" y="3984616"/>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16925533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a:xfrm>
            <a:off x="715234" y="643964"/>
            <a:ext cx="10515600" cy="1020764"/>
          </a:xfrm>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8.">
            <a:extLst>
              <a:ext uri="{FF2B5EF4-FFF2-40B4-BE49-F238E27FC236}">
                <a16:creationId xmlns:a16="http://schemas.microsoft.com/office/drawing/2014/main" id="{6E41A389-893E-41EB-9388-0B9AD9FA3FDF}"/>
              </a:ext>
            </a:extLst>
          </p:cNvPr>
          <p:cNvSpPr txBox="1">
            <a:spLocks/>
          </p:cNvSpPr>
          <p:nvPr/>
        </p:nvSpPr>
        <p:spPr>
          <a:xfrm>
            <a:off x="3718433" y="1923734"/>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Q8</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599" y="1907657"/>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3030431" y="4154156"/>
            <a:ext cx="6131137" cy="133929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What is one takeaway from today’s presentation that you can use in your agency?</a:t>
            </a:r>
            <a:r>
              <a:rPr lang="en-US" sz="3200" cap="none" dirty="0">
                <a:solidFill>
                  <a:schemeClr val="accent2"/>
                </a:solidFill>
              </a:rPr>
              <a:t> </a:t>
            </a:r>
          </a:p>
        </p:txBody>
      </p:sp>
      <p:sp>
        <p:nvSpPr>
          <p:cNvPr id="4" name="Slide Number Placeholder 3">
            <a:extLst>
              <a:ext uri="{FF2B5EF4-FFF2-40B4-BE49-F238E27FC236}">
                <a16:creationId xmlns:a16="http://schemas.microsoft.com/office/drawing/2014/main" id="{717AA90E-4CD4-454B-A65A-01AECF89A08A}"/>
              </a:ext>
            </a:extLst>
          </p:cNvPr>
          <p:cNvSpPr>
            <a:spLocks noGrp="1"/>
          </p:cNvSpPr>
          <p:nvPr>
            <p:ph type="sldNum" sz="quarter" idx="4"/>
          </p:nvPr>
        </p:nvSpPr>
        <p:spPr/>
        <p:txBody>
          <a:bodyPr/>
          <a:lstStyle/>
          <a:p>
            <a:fld id="{29691912-3321-4F2D-A980-9CA5FE309265}" type="slidenum">
              <a:rPr lang="en-US" smtClean="0"/>
              <a:t>95</a:t>
            </a:fld>
            <a:endParaRPr lang="en-US"/>
          </a:p>
        </p:txBody>
      </p:sp>
      <p:sp>
        <p:nvSpPr>
          <p:cNvPr id="8" name="Rectangle 7">
            <a:extLst>
              <a:ext uri="{FF2B5EF4-FFF2-40B4-BE49-F238E27FC236}">
                <a16:creationId xmlns:a16="http://schemas.microsoft.com/office/drawing/2014/main" id="{BFD1146A-3C62-415E-B52E-4C3F2F0A998E}"/>
              </a:ext>
            </a:extLst>
          </p:cNvPr>
          <p:cNvSpPr/>
          <p:nvPr/>
        </p:nvSpPr>
        <p:spPr>
          <a:xfrm>
            <a:off x="6683402" y="3483466"/>
            <a:ext cx="899605" cy="215444"/>
          </a:xfrm>
          <a:prstGeom prst="rect">
            <a:avLst/>
          </a:prstGeom>
        </p:spPr>
        <p:txBody>
          <a:bodyPr wrap="none">
            <a:spAutoFit/>
          </a:bodyPr>
          <a:lstStyle/>
          <a:p>
            <a:pPr eaLnBrk="1" hangingPunct="1">
              <a:spcBef>
                <a:spcPct val="0"/>
              </a:spcBef>
              <a:buFontTx/>
              <a:buNone/>
            </a:pPr>
            <a:r>
              <a:rPr lang="en-US" altLang="en-US" sz="8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33030978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F203-C5C4-4C4C-9A11-6E03B813BCAE}"/>
              </a:ext>
            </a:extLst>
          </p:cNvPr>
          <p:cNvSpPr>
            <a:spLocks noGrp="1"/>
          </p:cNvSpPr>
          <p:nvPr>
            <p:ph type="title"/>
          </p:nvPr>
        </p:nvSpPr>
        <p:spPr>
          <a:xfrm>
            <a:off x="838200" y="252826"/>
            <a:ext cx="10307090" cy="731912"/>
          </a:xfrm>
        </p:spPr>
        <p:txBody>
          <a:bodyPr/>
          <a:lstStyle/>
          <a:p>
            <a:r>
              <a:rPr lang="en-US" dirty="0"/>
              <a:t>References</a:t>
            </a:r>
          </a:p>
        </p:txBody>
      </p:sp>
      <p:sp>
        <p:nvSpPr>
          <p:cNvPr id="4" name="Slide Number Placeholder 3">
            <a:extLst>
              <a:ext uri="{FF2B5EF4-FFF2-40B4-BE49-F238E27FC236}">
                <a16:creationId xmlns:a16="http://schemas.microsoft.com/office/drawing/2014/main" id="{292A3B56-08C4-4843-84B4-41CFE3961391}"/>
              </a:ext>
            </a:extLst>
          </p:cNvPr>
          <p:cNvSpPr>
            <a:spLocks noGrp="1"/>
          </p:cNvSpPr>
          <p:nvPr>
            <p:ph type="sldNum" sz="quarter" idx="4"/>
          </p:nvPr>
        </p:nvSpPr>
        <p:spPr/>
        <p:txBody>
          <a:bodyPr/>
          <a:lstStyle/>
          <a:p>
            <a:fld id="{29691912-3321-4F2D-A980-9CA5FE309265}" type="slidenum">
              <a:rPr lang="en-US" smtClean="0"/>
              <a:t>96</a:t>
            </a:fld>
            <a:endParaRPr lang="en-US"/>
          </a:p>
        </p:txBody>
      </p:sp>
      <p:sp>
        <p:nvSpPr>
          <p:cNvPr id="7" name="Content Placeholder 2">
            <a:extLst>
              <a:ext uri="{FF2B5EF4-FFF2-40B4-BE49-F238E27FC236}">
                <a16:creationId xmlns:a16="http://schemas.microsoft.com/office/drawing/2014/main" id="{57C90261-B0DA-4FDA-A900-E63F76112005}"/>
              </a:ext>
            </a:extLst>
          </p:cNvPr>
          <p:cNvSpPr>
            <a:spLocks noGrp="1"/>
          </p:cNvSpPr>
          <p:nvPr>
            <p:ph idx="1"/>
          </p:nvPr>
        </p:nvSpPr>
        <p:spPr>
          <a:xfrm>
            <a:off x="697104" y="1102127"/>
            <a:ext cx="10797792" cy="4992937"/>
          </a:xfrm>
        </p:spPr>
        <p:txBody>
          <a:bodyPr>
            <a:noAutofit/>
          </a:bodyPr>
          <a:lstStyle/>
          <a:p>
            <a:pPr marL="287338" indent="-287338">
              <a:lnSpc>
                <a:spcPct val="110000"/>
              </a:lnSpc>
              <a:spcBef>
                <a:spcPts val="0"/>
              </a:spcBef>
              <a:buNone/>
            </a:pPr>
            <a:r>
              <a:rPr lang="en-US" sz="1400" baseline="30000" dirty="0"/>
              <a:t>1</a:t>
            </a:r>
            <a:r>
              <a:rPr lang="en-US" sz="1400" dirty="0"/>
              <a:t>	Saleem T., R. Porter, R. Srinivasan, D. Carter, S. Himes, and T. Le. 2020. </a:t>
            </a:r>
            <a:r>
              <a:rPr lang="en-US" sz="1400" i="1" dirty="0"/>
              <a:t>Contributing Factors for Focus Crash and Facility Types</a:t>
            </a:r>
            <a:r>
              <a:rPr lang="en-US" sz="1400" dirty="0"/>
              <a:t>. Report No. FHWA-HRT-20-052. Washington, DC: Federal Highway Administration. </a:t>
            </a:r>
            <a:r>
              <a:rPr lang="en-US" sz="1400" dirty="0">
                <a:hlinkClick r:id="rId2">
                  <a:extLst>
                    <a:ext uri="{A12FA001-AC4F-418D-AE19-62706E023703}">
                      <ahyp:hlinkClr xmlns:ahyp="http://schemas.microsoft.com/office/drawing/2018/hyperlinkcolor" val="tx"/>
                    </a:ext>
                  </a:extLst>
                </a:hlinkClick>
              </a:rPr>
              <a:t>https://www.fhwa.dot.gov/publications/research/safety/20052/index.cfm</a:t>
            </a:r>
            <a:r>
              <a:rPr lang="en-US" sz="1400" dirty="0"/>
              <a:t>, last accessed October 21, 2021.</a:t>
            </a:r>
          </a:p>
          <a:p>
            <a:pPr marL="287338" indent="-287338">
              <a:lnSpc>
                <a:spcPct val="110000"/>
              </a:lnSpc>
              <a:spcBef>
                <a:spcPts val="0"/>
              </a:spcBef>
              <a:buNone/>
            </a:pPr>
            <a:r>
              <a:rPr lang="en-US" sz="1400" baseline="30000" dirty="0"/>
              <a:t>2</a:t>
            </a:r>
            <a:r>
              <a:rPr lang="en-US" sz="1400" dirty="0"/>
              <a:t>	Porter, R., T. Le, F. Gross, D. Carter, Saleem T., and R. Srinivasan. 2020. </a:t>
            </a:r>
            <a:r>
              <a:rPr lang="en-US" sz="1400" i="1" dirty="0"/>
              <a:t>Contributing Factors for Focus Crash and Facility Types: Quick Reference Guide</a:t>
            </a:r>
            <a:r>
              <a:rPr lang="en-US" sz="1400" dirty="0"/>
              <a:t>. Report No. FHWA-HRT-20-053. Washington, DC: Federal Highway Administration. </a:t>
            </a:r>
            <a:r>
              <a:rPr lang="en-US" sz="1400" dirty="0">
                <a:hlinkClick r:id="rId3">
                  <a:extLst>
                    <a:ext uri="{A12FA001-AC4F-418D-AE19-62706E023703}">
                      <ahyp:hlinkClr xmlns:ahyp="http://schemas.microsoft.com/office/drawing/2018/hyperlinkcolor" val="tx"/>
                    </a:ext>
                  </a:extLst>
                </a:hlinkClick>
              </a:rPr>
              <a:t>https://www.fhwa.dot.gov/publications/research/safety/20053/20053.pdf</a:t>
            </a:r>
            <a:r>
              <a:rPr lang="en-US" sz="1400" dirty="0"/>
              <a:t>, last accessed October 28, 2021.</a:t>
            </a:r>
            <a:endParaRPr lang="en-US" sz="1400" baseline="30000" dirty="0"/>
          </a:p>
          <a:p>
            <a:pPr marL="287338" indent="-287338">
              <a:lnSpc>
                <a:spcPct val="110000"/>
              </a:lnSpc>
              <a:spcBef>
                <a:spcPts val="0"/>
              </a:spcBef>
              <a:buNone/>
            </a:pPr>
            <a:r>
              <a:rPr lang="en-US" sz="1400" baseline="30000" dirty="0"/>
              <a:t>3	</a:t>
            </a:r>
            <a:r>
              <a:rPr lang="en-US" sz="1400" dirty="0"/>
              <a:t>Donnell E., E. Hanks, R. J. Porter, L. Cook, R. Srinivasan, F. Li, M. Nguyen, and K. Eccles. </a:t>
            </a:r>
            <a:r>
              <a:rPr lang="en-US" sz="1400" i="1" dirty="0"/>
              <a:t>The Development of Crash Modification Factors: Highway Safety Statistical Paper Synthesis. </a:t>
            </a:r>
            <a:r>
              <a:rPr lang="en-US" sz="1400" dirty="0"/>
              <a:t>Report No. FHWA-HRT-20-069. Washington, DC: Federal Highway Administration. </a:t>
            </a:r>
            <a:r>
              <a:rPr lang="en-US" sz="1400" dirty="0">
                <a:hlinkClick r:id="rId4">
                  <a:extLst>
                    <a:ext uri="{A12FA001-AC4F-418D-AE19-62706E023703}">
                      <ahyp:hlinkClr xmlns:ahyp="http://schemas.microsoft.com/office/drawing/2018/hyperlinkcolor" val="tx"/>
                    </a:ext>
                  </a:extLst>
                </a:hlinkClick>
              </a:rPr>
              <a:t>https://www.fhwa.dot.gov/publications/research/safety/20069/index.cfm</a:t>
            </a:r>
            <a:r>
              <a:rPr lang="en-US" sz="1400" dirty="0"/>
              <a:t>, last accessed October 21, 2021.</a:t>
            </a:r>
          </a:p>
          <a:p>
            <a:pPr marL="287338" indent="-287338">
              <a:lnSpc>
                <a:spcPct val="110000"/>
              </a:lnSpc>
              <a:spcBef>
                <a:spcPts val="0"/>
              </a:spcBef>
              <a:buNone/>
            </a:pPr>
            <a:r>
              <a:rPr lang="en-US" sz="1400" baseline="30000" dirty="0"/>
              <a:t>4</a:t>
            </a:r>
            <a:r>
              <a:rPr lang="en-US" sz="1400" dirty="0"/>
              <a:t> 	FHWA. 2016. Electronic Code of Federal Regulations. 23 CFR §924.3 Definitions.</a:t>
            </a:r>
            <a:endParaRPr lang="en-US" sz="1400" baseline="-25000" dirty="0"/>
          </a:p>
          <a:p>
            <a:pPr marL="287338" indent="-287338">
              <a:lnSpc>
                <a:spcPct val="110000"/>
              </a:lnSpc>
              <a:spcBef>
                <a:spcPts val="0"/>
              </a:spcBef>
              <a:buNone/>
            </a:pPr>
            <a:r>
              <a:rPr lang="en-US" sz="1400" baseline="30000" dirty="0"/>
              <a:t>5	</a:t>
            </a:r>
            <a:r>
              <a:rPr lang="en-US" sz="1400" dirty="0"/>
              <a:t>Preston, H., R. Storm, J. D. Bennett, and B. Wemple. 2013. </a:t>
            </a:r>
            <a:r>
              <a:rPr lang="en-US" sz="1400" i="1" dirty="0"/>
              <a:t>Systemic Safety Project Selection Tool</a:t>
            </a:r>
            <a:r>
              <a:rPr lang="en-US" sz="1400" dirty="0"/>
              <a:t>. Report No. FHWA-SA-13-019. Washington, DC: Federal Highway Administration. </a:t>
            </a:r>
            <a:r>
              <a:rPr lang="en-US" sz="1400" u="sng" dirty="0">
                <a:hlinkClick r:id="rId5">
                  <a:extLst>
                    <a:ext uri="{A12FA001-AC4F-418D-AE19-62706E023703}">
                      <ahyp:hlinkClr xmlns:ahyp="http://schemas.microsoft.com/office/drawing/2018/hyperlinkcolor" val="tx"/>
                    </a:ext>
                  </a:extLst>
                </a:hlinkClick>
              </a:rPr>
              <a:t>https://safety.fhwa.dot.gov/systemic/fhwasa13019/</a:t>
            </a:r>
            <a:r>
              <a:rPr lang="en-US" sz="1400" dirty="0"/>
              <a:t>, last accessed October 21, 2021.</a:t>
            </a:r>
            <a:endParaRPr lang="en-US" sz="1400" baseline="30000" dirty="0"/>
          </a:p>
          <a:p>
            <a:pPr marL="287338" indent="-287338">
              <a:lnSpc>
                <a:spcPct val="110000"/>
              </a:lnSpc>
              <a:spcBef>
                <a:spcPts val="0"/>
              </a:spcBef>
              <a:buNone/>
            </a:pPr>
            <a:r>
              <a:rPr lang="en-US" sz="1400" baseline="30000" dirty="0"/>
              <a:t>6</a:t>
            </a:r>
            <a:r>
              <a:rPr lang="en-US" sz="1400" dirty="0"/>
              <a:t>	NHTSA. 2018. “Fatality Analysis Reporting System (FARS)” (website). </a:t>
            </a:r>
            <a:r>
              <a:rPr lang="en-US" sz="1400" dirty="0">
                <a:hlinkClick r:id="rId6">
                  <a:extLst>
                    <a:ext uri="{A12FA001-AC4F-418D-AE19-62706E023703}">
                      <ahyp:hlinkClr xmlns:ahyp="http://schemas.microsoft.com/office/drawing/2018/hyperlinkcolor" val="tx"/>
                    </a:ext>
                  </a:extLst>
                </a:hlinkClick>
              </a:rPr>
              <a:t>https://www.nhtsa.gov/research-data/fatality-analysis-reporting-system-fars</a:t>
            </a:r>
            <a:r>
              <a:rPr lang="en-US" sz="1400" dirty="0"/>
              <a:t>, last accessed January 19, 2018.</a:t>
            </a:r>
          </a:p>
          <a:p>
            <a:pPr marL="287338" indent="-287338">
              <a:lnSpc>
                <a:spcPct val="110000"/>
              </a:lnSpc>
              <a:spcBef>
                <a:spcPts val="0"/>
              </a:spcBef>
              <a:buNone/>
            </a:pPr>
            <a:r>
              <a:rPr lang="en-US" sz="1400" baseline="30000" dirty="0"/>
              <a:t>7	</a:t>
            </a:r>
            <a:r>
              <a:rPr lang="en-US" sz="1400" dirty="0"/>
              <a:t>FHWA. n.d. “HSIS” (website). https://www.hsisinfo.org/, last accessed October 21, 2121.</a:t>
            </a:r>
          </a:p>
          <a:p>
            <a:pPr marL="285750" indent="-285750">
              <a:lnSpc>
                <a:spcPct val="110000"/>
              </a:lnSpc>
              <a:spcBef>
                <a:spcPts val="0"/>
              </a:spcBef>
              <a:buNone/>
            </a:pPr>
            <a:r>
              <a:rPr lang="en-US" sz="1400" baseline="30000" dirty="0"/>
              <a:t>8	</a:t>
            </a:r>
            <a:r>
              <a:rPr lang="en-US" sz="1400" dirty="0"/>
              <a:t>R Core Team. 2014. </a:t>
            </a:r>
            <a:r>
              <a:rPr lang="en-US" sz="1400" i="1" dirty="0"/>
              <a:t>R: A language and environment for statistical computing </a:t>
            </a:r>
            <a:r>
              <a:rPr lang="en-US" sz="1400" dirty="0"/>
              <a:t>(software). Vienna, Austria: R Foundation for Statistical Computing. </a:t>
            </a:r>
            <a:r>
              <a:rPr lang="en-US" sz="1400" dirty="0">
                <a:hlinkClick r:id="rId7">
                  <a:extLst>
                    <a:ext uri="{A12FA001-AC4F-418D-AE19-62706E023703}">
                      <ahyp:hlinkClr xmlns:ahyp="http://schemas.microsoft.com/office/drawing/2018/hyperlinkcolor" val="tx"/>
                    </a:ext>
                  </a:extLst>
                </a:hlinkClick>
              </a:rPr>
              <a:t>http://www.R-project.org/</a:t>
            </a:r>
            <a:r>
              <a:rPr lang="en-US" sz="1400" dirty="0"/>
              <a:t>, last accessed October 28, 2021</a:t>
            </a:r>
          </a:p>
          <a:p>
            <a:pPr marL="285750" indent="-285750">
              <a:lnSpc>
                <a:spcPct val="110000"/>
              </a:lnSpc>
              <a:spcBef>
                <a:spcPts val="0"/>
              </a:spcBef>
              <a:buNone/>
            </a:pPr>
            <a:r>
              <a:rPr lang="en-US" sz="1400" baseline="30000" dirty="0"/>
              <a:t>9 	</a:t>
            </a:r>
            <a:r>
              <a:rPr lang="en-US" sz="1400" dirty="0"/>
              <a:t>Barrowman, N., S. </a:t>
            </a:r>
            <a:r>
              <a:rPr lang="en-US" sz="1400" dirty="0" err="1"/>
              <a:t>Gatscha</a:t>
            </a:r>
            <a:r>
              <a:rPr lang="en-US" sz="1400" dirty="0"/>
              <a:t>, and F. </a:t>
            </a:r>
            <a:r>
              <a:rPr lang="en-US" sz="1400" dirty="0" err="1"/>
              <a:t>Momoli</a:t>
            </a:r>
            <a:r>
              <a:rPr lang="en-US" sz="1400" dirty="0"/>
              <a:t>. 2021. </a:t>
            </a:r>
            <a:r>
              <a:rPr lang="en-US" sz="1400" i="1" dirty="0" err="1"/>
              <a:t>vtree</a:t>
            </a:r>
            <a:r>
              <a:rPr lang="en-US" sz="1400" i="1" dirty="0"/>
              <a:t>: Display Information About Nested Subsets of a Data Frame</a:t>
            </a:r>
            <a:r>
              <a:rPr lang="en-US" sz="1400" dirty="0"/>
              <a:t> (software). </a:t>
            </a:r>
            <a:r>
              <a:rPr lang="en-US" sz="1400" dirty="0">
                <a:hlinkClick r:id="rId8">
                  <a:extLst>
                    <a:ext uri="{A12FA001-AC4F-418D-AE19-62706E023703}">
                      <ahyp:hlinkClr xmlns:ahyp="http://schemas.microsoft.com/office/drawing/2018/hyperlinkcolor" val="tx"/>
                    </a:ext>
                  </a:extLst>
                </a:hlinkClick>
              </a:rPr>
              <a:t>https://CRAN.R-project.org/package=vtree</a:t>
            </a:r>
            <a:r>
              <a:rPr lang="en-US" sz="1400" dirty="0"/>
              <a:t>, last accessed October 28, 2021.</a:t>
            </a:r>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12876942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F203-C5C4-4C4C-9A11-6E03B813BCAE}"/>
              </a:ext>
            </a:extLst>
          </p:cNvPr>
          <p:cNvSpPr>
            <a:spLocks noGrp="1"/>
          </p:cNvSpPr>
          <p:nvPr>
            <p:ph type="title"/>
          </p:nvPr>
        </p:nvSpPr>
        <p:spPr>
          <a:xfrm>
            <a:off x="838200" y="252826"/>
            <a:ext cx="10307090" cy="731912"/>
          </a:xfrm>
        </p:spPr>
        <p:txBody>
          <a:bodyPr/>
          <a:lstStyle/>
          <a:p>
            <a:r>
              <a:rPr lang="en-US" dirty="0"/>
              <a:t>References</a:t>
            </a:r>
          </a:p>
        </p:txBody>
      </p:sp>
      <p:sp>
        <p:nvSpPr>
          <p:cNvPr id="4" name="Slide Number Placeholder 3">
            <a:extLst>
              <a:ext uri="{FF2B5EF4-FFF2-40B4-BE49-F238E27FC236}">
                <a16:creationId xmlns:a16="http://schemas.microsoft.com/office/drawing/2014/main" id="{292A3B56-08C4-4843-84B4-41CFE3961391}"/>
              </a:ext>
            </a:extLst>
          </p:cNvPr>
          <p:cNvSpPr>
            <a:spLocks noGrp="1"/>
          </p:cNvSpPr>
          <p:nvPr>
            <p:ph type="sldNum" sz="quarter" idx="4"/>
          </p:nvPr>
        </p:nvSpPr>
        <p:spPr/>
        <p:txBody>
          <a:bodyPr/>
          <a:lstStyle/>
          <a:p>
            <a:fld id="{29691912-3321-4F2D-A980-9CA5FE309265}" type="slidenum">
              <a:rPr lang="en-US" smtClean="0"/>
              <a:t>97</a:t>
            </a:fld>
            <a:endParaRPr lang="en-US"/>
          </a:p>
        </p:txBody>
      </p:sp>
      <p:sp>
        <p:nvSpPr>
          <p:cNvPr id="5" name="Content Placeholder 2">
            <a:extLst>
              <a:ext uri="{FF2B5EF4-FFF2-40B4-BE49-F238E27FC236}">
                <a16:creationId xmlns:a16="http://schemas.microsoft.com/office/drawing/2014/main" id="{4D1F3203-DE33-4F98-81DD-F72EBDAED222}"/>
              </a:ext>
            </a:extLst>
          </p:cNvPr>
          <p:cNvSpPr>
            <a:spLocks noGrp="1"/>
          </p:cNvSpPr>
          <p:nvPr>
            <p:ph idx="1"/>
          </p:nvPr>
        </p:nvSpPr>
        <p:spPr>
          <a:xfrm>
            <a:off x="496137" y="1107823"/>
            <a:ext cx="10797792" cy="4864155"/>
          </a:xfrm>
        </p:spPr>
        <p:txBody>
          <a:bodyPr>
            <a:noAutofit/>
          </a:bodyPr>
          <a:lstStyle/>
          <a:p>
            <a:pPr marL="287338" indent="-287338">
              <a:lnSpc>
                <a:spcPct val="110000"/>
              </a:lnSpc>
              <a:spcBef>
                <a:spcPts val="0"/>
              </a:spcBef>
              <a:buNone/>
            </a:pPr>
            <a:r>
              <a:rPr lang="en-US" sz="1400" baseline="30000" dirty="0"/>
              <a:t>10	</a:t>
            </a:r>
            <a:r>
              <a:rPr lang="en-US" sz="1400" dirty="0" err="1"/>
              <a:t>Breiman</a:t>
            </a:r>
            <a:r>
              <a:rPr lang="en-US" sz="1400" dirty="0"/>
              <a:t>, L., A. Cutler, A. </a:t>
            </a:r>
            <a:r>
              <a:rPr lang="en-US" sz="1400" dirty="0" err="1"/>
              <a:t>Liaw</a:t>
            </a:r>
            <a:r>
              <a:rPr lang="en-US" sz="1400" dirty="0"/>
              <a:t>, and M. Wiener. 2018. </a:t>
            </a:r>
            <a:r>
              <a:rPr lang="en-US" sz="1400" i="1" dirty="0" err="1"/>
              <a:t>randomForest</a:t>
            </a:r>
            <a:r>
              <a:rPr lang="en-US" sz="1400" i="1" dirty="0"/>
              <a:t>: </a:t>
            </a:r>
            <a:r>
              <a:rPr lang="en-US" sz="1400" i="1" dirty="0" err="1"/>
              <a:t>Breiman</a:t>
            </a:r>
            <a:r>
              <a:rPr lang="en-US" sz="1400" i="1" dirty="0"/>
              <a:t> and Cutler's Random Forests for Classification and Regression</a:t>
            </a:r>
            <a:r>
              <a:rPr lang="en-US" sz="1400" dirty="0"/>
              <a:t> (software). </a:t>
            </a:r>
            <a:r>
              <a:rPr lang="en-US" sz="1400" dirty="0">
                <a:hlinkClick r:id="rId2">
                  <a:extLst>
                    <a:ext uri="{A12FA001-AC4F-418D-AE19-62706E023703}">
                      <ahyp:hlinkClr xmlns:ahyp="http://schemas.microsoft.com/office/drawing/2018/hyperlinkcolor" val="tx"/>
                    </a:ext>
                  </a:extLst>
                </a:hlinkClick>
              </a:rPr>
              <a:t>https://CRAN.R-project.org/package=randomForest</a:t>
            </a:r>
            <a:r>
              <a:rPr lang="en-US" sz="1400" dirty="0"/>
              <a:t> , last accessed October 28, 2021.</a:t>
            </a:r>
          </a:p>
          <a:p>
            <a:pPr marL="287338" indent="-287338">
              <a:lnSpc>
                <a:spcPct val="110000"/>
              </a:lnSpc>
              <a:spcBef>
                <a:spcPts val="0"/>
              </a:spcBef>
              <a:buNone/>
            </a:pPr>
            <a:r>
              <a:rPr lang="en-US" sz="1400" baseline="30000" dirty="0"/>
              <a:t>11</a:t>
            </a:r>
            <a:r>
              <a:rPr lang="en-US" sz="1400" dirty="0"/>
              <a:t>	NCHRP. 2003–2009. “</a:t>
            </a:r>
            <a:r>
              <a:rPr lang="en-US" sz="1400" dirty="0" err="1"/>
              <a:t>NCHRP</a:t>
            </a:r>
            <a:r>
              <a:rPr lang="en-US" sz="1400" dirty="0"/>
              <a:t> Report 500: Guidance for Implementation of the AASHTO Strategic Highway Safety Plan” (website). </a:t>
            </a:r>
            <a:r>
              <a:rPr lang="en-US" sz="1400" dirty="0">
                <a:hlinkClick r:id="rId3">
                  <a:extLst>
                    <a:ext uri="{A12FA001-AC4F-418D-AE19-62706E023703}">
                      <ahyp:hlinkClr xmlns:ahyp="http://schemas.microsoft.com/office/drawing/2018/hyperlinkcolor" val="tx"/>
                    </a:ext>
                  </a:extLst>
                </a:hlinkClick>
              </a:rPr>
              <a:t>https://www.trb.org/Main/Blurbs/152868.aspx</a:t>
            </a:r>
            <a:r>
              <a:rPr lang="en-US" sz="1400" dirty="0"/>
              <a:t>, last accessed October 28, 2021.</a:t>
            </a:r>
          </a:p>
          <a:p>
            <a:pPr marL="287338" indent="-287338">
              <a:lnSpc>
                <a:spcPct val="110000"/>
              </a:lnSpc>
              <a:spcBef>
                <a:spcPts val="0"/>
              </a:spcBef>
              <a:buNone/>
            </a:pPr>
            <a:r>
              <a:rPr lang="en-US" sz="1400" baseline="30000" dirty="0"/>
              <a:t>12</a:t>
            </a:r>
            <a:r>
              <a:rPr lang="en-US" sz="1400" dirty="0"/>
              <a:t>	AASHTO. 2010. </a:t>
            </a:r>
            <a:r>
              <a:rPr lang="en-US" sz="1400" i="1" dirty="0"/>
              <a:t>Highway Safety Manual</a:t>
            </a:r>
            <a:r>
              <a:rPr lang="en-US" sz="1400" dirty="0"/>
              <a:t>. Washington, DC: American Association of State Highway and Transportation Officials. </a:t>
            </a:r>
            <a:r>
              <a:rPr lang="en-US" sz="1400" dirty="0">
                <a:hlinkClick r:id="rId4">
                  <a:extLst>
                    <a:ext uri="{A12FA001-AC4F-418D-AE19-62706E023703}">
                      <ahyp:hlinkClr xmlns:ahyp="http://schemas.microsoft.com/office/drawing/2018/hyperlinkcolor" val="tx"/>
                    </a:ext>
                  </a:extLst>
                </a:hlinkClick>
              </a:rPr>
              <a:t>http://www.highwaysafetymanual.org/Pages/default.aspx</a:t>
            </a:r>
            <a:r>
              <a:rPr lang="en-US" sz="1400" dirty="0"/>
              <a:t>, last accessed October 21, 2021.</a:t>
            </a:r>
          </a:p>
          <a:p>
            <a:pPr marL="285750" indent="-285750">
              <a:lnSpc>
                <a:spcPct val="110000"/>
              </a:lnSpc>
              <a:spcBef>
                <a:spcPts val="0"/>
              </a:spcBef>
              <a:buNone/>
            </a:pPr>
            <a:r>
              <a:rPr lang="en-US" sz="1400" baseline="30000" dirty="0"/>
              <a:t>13</a:t>
            </a:r>
            <a:r>
              <a:rPr lang="en-US" sz="1400" dirty="0"/>
              <a:t>	FHWA. 2018. “CMF Clearinghouse. 2018” (website). </a:t>
            </a:r>
            <a:r>
              <a:rPr lang="en-US" sz="1400" dirty="0">
                <a:hlinkClick r:id="rId5">
                  <a:extLst>
                    <a:ext uri="{A12FA001-AC4F-418D-AE19-62706E023703}">
                      <ahyp:hlinkClr xmlns:ahyp="http://schemas.microsoft.com/office/drawing/2018/hyperlinkcolor" val="tx"/>
                    </a:ext>
                  </a:extLst>
                </a:hlinkClick>
              </a:rPr>
              <a:t>http://www.cmfclearinghouse.org</a:t>
            </a:r>
            <a:r>
              <a:rPr lang="en-US" sz="1400" dirty="0"/>
              <a:t>, last accessed October 21, 2021.</a:t>
            </a:r>
          </a:p>
          <a:p>
            <a:pPr marL="285750" indent="-285750">
              <a:lnSpc>
                <a:spcPct val="110000"/>
              </a:lnSpc>
              <a:spcBef>
                <a:spcPts val="0"/>
              </a:spcBef>
              <a:buNone/>
            </a:pPr>
            <a:r>
              <a:rPr lang="en-US" sz="1400" baseline="30000" dirty="0"/>
              <a:t>14	</a:t>
            </a:r>
            <a:r>
              <a:rPr lang="en-US" sz="1400" dirty="0"/>
              <a:t>FHWA. 2017. “Proven Safety Countermeasures” (website). </a:t>
            </a:r>
            <a:r>
              <a:rPr lang="en-US" sz="1400" dirty="0">
                <a:hlinkClick r:id="rId6">
                  <a:extLst>
                    <a:ext uri="{A12FA001-AC4F-418D-AE19-62706E023703}">
                      <ahyp:hlinkClr xmlns:ahyp="http://schemas.microsoft.com/office/drawing/2018/hyperlinkcolor" val="tx"/>
                    </a:ext>
                  </a:extLst>
                </a:hlinkClick>
              </a:rPr>
              <a:t>https://safety.fhwa.dot.gov/provencountermeasures</a:t>
            </a:r>
            <a:r>
              <a:rPr lang="en-US" sz="1400" dirty="0"/>
              <a:t>, last accessed October 21, 2021.</a:t>
            </a:r>
          </a:p>
          <a:p>
            <a:pPr marL="285750" indent="-285750">
              <a:lnSpc>
                <a:spcPct val="110000"/>
              </a:lnSpc>
              <a:spcBef>
                <a:spcPts val="0"/>
              </a:spcBef>
              <a:buNone/>
            </a:pPr>
            <a:r>
              <a:rPr lang="en-US" sz="1400" baseline="30000" dirty="0"/>
              <a:t>15	</a:t>
            </a:r>
            <a:r>
              <a:rPr lang="en-US" sz="1400" dirty="0"/>
              <a:t>Goodwin, A., B. </a:t>
            </a:r>
            <a:r>
              <a:rPr lang="en-US" sz="1400" dirty="0" err="1"/>
              <a:t>Kirley</a:t>
            </a:r>
            <a:r>
              <a:rPr lang="en-US" sz="1400" dirty="0"/>
              <a:t>, L. </a:t>
            </a:r>
            <a:r>
              <a:rPr lang="en-US" sz="1400" dirty="0" err="1"/>
              <a:t>Sandt</a:t>
            </a:r>
            <a:r>
              <a:rPr lang="en-US" sz="1400" dirty="0"/>
              <a:t>, W. Hall, L. Thomas, N. O’Brien, and D. Summerlin. 2013. </a:t>
            </a:r>
            <a:r>
              <a:rPr lang="en-US" sz="1400" i="1" dirty="0"/>
              <a:t>Countermeasures That Work: A Highway Safety Countermeasure Guide for State Highway Safety Offices, Seventh Edition</a:t>
            </a:r>
            <a:r>
              <a:rPr lang="en-US" sz="1400" dirty="0"/>
              <a:t>. Report No. DOT-HS-811-727. Washington, DC: National Highway Traffic Safety Administration. </a:t>
            </a:r>
            <a:r>
              <a:rPr lang="en-US" sz="1400" dirty="0">
                <a:hlinkClick r:id="rId7">
                  <a:extLst>
                    <a:ext uri="{A12FA001-AC4F-418D-AE19-62706E023703}">
                      <ahyp:hlinkClr xmlns:ahyp="http://schemas.microsoft.com/office/drawing/2018/hyperlinkcolor" val="tx"/>
                    </a:ext>
                  </a:extLst>
                </a:hlinkClick>
              </a:rPr>
              <a:t>http://www.nhtsa.gov/staticfiles/nti/pdf/811727.pdf</a:t>
            </a:r>
            <a:r>
              <a:rPr lang="en-US" sz="1400" dirty="0"/>
              <a:t>, last accessed October 21, 2021.</a:t>
            </a:r>
          </a:p>
          <a:p>
            <a:pPr marL="285750" indent="-285750">
              <a:lnSpc>
                <a:spcPct val="110000"/>
              </a:lnSpc>
              <a:spcBef>
                <a:spcPts val="0"/>
              </a:spcBef>
              <a:buNone/>
            </a:pPr>
            <a:r>
              <a:rPr lang="en-US" sz="1400" baseline="30000" dirty="0"/>
              <a:t>16	</a:t>
            </a:r>
            <a:r>
              <a:rPr lang="en-US" sz="1400" dirty="0"/>
              <a:t>FHWA. 2018. “</a:t>
            </a:r>
            <a:r>
              <a:rPr lang="en-US" sz="1400" dirty="0" err="1"/>
              <a:t>PEDSAFE</a:t>
            </a:r>
            <a:r>
              <a:rPr lang="en-US" sz="1400" dirty="0"/>
              <a:t>: Pedestrian Safety Guide and Countermeasure Selection System” (website). </a:t>
            </a:r>
            <a:r>
              <a:rPr lang="en-US" sz="1400" dirty="0">
                <a:hlinkClick r:id="rId8">
                  <a:extLst>
                    <a:ext uri="{A12FA001-AC4F-418D-AE19-62706E023703}">
                      <ahyp:hlinkClr xmlns:ahyp="http://schemas.microsoft.com/office/drawing/2018/hyperlinkcolor" val="tx"/>
                    </a:ext>
                  </a:extLst>
                </a:hlinkClick>
              </a:rPr>
              <a:t>http://www.pedbikesafe.org/PEDSAFE</a:t>
            </a:r>
            <a:r>
              <a:rPr lang="en-US" sz="1400" dirty="0"/>
              <a:t>, last accessed October 21, 2021. </a:t>
            </a:r>
          </a:p>
          <a:p>
            <a:pPr marL="285750" indent="-285750">
              <a:lnSpc>
                <a:spcPct val="110000"/>
              </a:lnSpc>
              <a:spcBef>
                <a:spcPts val="0"/>
              </a:spcBef>
              <a:buNone/>
            </a:pPr>
            <a:r>
              <a:rPr lang="en-US" sz="1400" baseline="30000" dirty="0"/>
              <a:t>17	</a:t>
            </a:r>
            <a:r>
              <a:rPr lang="en-US" sz="1400" dirty="0"/>
              <a:t>FHWA. 2018. “BIKESAFE: Bicycle Safety Guide and Countermeasure Selection System” (website). </a:t>
            </a:r>
            <a:r>
              <a:rPr lang="en-US" sz="1400" dirty="0">
                <a:hlinkClick r:id="rId9">
                  <a:extLst>
                    <a:ext uri="{A12FA001-AC4F-418D-AE19-62706E023703}">
                      <ahyp:hlinkClr xmlns:ahyp="http://schemas.microsoft.com/office/drawing/2018/hyperlinkcolor" val="tx"/>
                    </a:ext>
                  </a:extLst>
                </a:hlinkClick>
              </a:rPr>
              <a:t>http://www.pedbikesafe.org/bikesafe</a:t>
            </a:r>
            <a:r>
              <a:rPr lang="en-US" sz="1400" dirty="0"/>
              <a:t>, last accessed October 21, 2021.</a:t>
            </a:r>
          </a:p>
          <a:p>
            <a:pPr marL="285750" indent="-285750">
              <a:lnSpc>
                <a:spcPct val="110000"/>
              </a:lnSpc>
              <a:spcBef>
                <a:spcPts val="0"/>
              </a:spcBef>
              <a:buNone/>
            </a:pPr>
            <a:r>
              <a:rPr lang="en-US" sz="1400" baseline="30000" dirty="0"/>
              <a:t>18</a:t>
            </a:r>
            <a:r>
              <a:rPr lang="en-US" sz="1400" dirty="0"/>
              <a:t>	Gross, F., T. Harmon, G. </a:t>
            </a:r>
            <a:r>
              <a:rPr lang="en-US" sz="1400" dirty="0" err="1"/>
              <a:t>Bahar</a:t>
            </a:r>
            <a:r>
              <a:rPr lang="en-US" sz="1400" dirty="0"/>
              <a:t>, and K. Peach. 2016. </a:t>
            </a:r>
            <a:r>
              <a:rPr lang="en-US" sz="1400" i="1" dirty="0"/>
              <a:t>Reliability of Safety Management Methods: Systemic Safety Programs</a:t>
            </a:r>
            <a:r>
              <a:rPr lang="en-US" sz="1400" dirty="0"/>
              <a:t>. Report No. FHWA-SA-16-041. Washington, DC: Federal Highway Administration. </a:t>
            </a:r>
            <a:r>
              <a:rPr lang="en-US" sz="1400" u="sng" dirty="0"/>
              <a:t>https://safety.fhwa.dot.gov/rsdp/downloads/fhwasa16041.pdf</a:t>
            </a:r>
            <a:r>
              <a:rPr lang="en-US" sz="1400" dirty="0"/>
              <a:t>, last accessed October 28, 2021.</a:t>
            </a:r>
          </a:p>
          <a:p>
            <a:endParaRPr lang="en-US" sz="1400" dirty="0"/>
          </a:p>
        </p:txBody>
      </p:sp>
    </p:spTree>
    <p:extLst>
      <p:ext uri="{BB962C8B-B14F-4D97-AF65-F5344CB8AC3E}">
        <p14:creationId xmlns:p14="http://schemas.microsoft.com/office/powerpoint/2010/main" val="8312558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D1393F-DC39-4F73-9BE7-3D00002053DE}"/>
              </a:ext>
            </a:extLst>
          </p:cNvPr>
          <p:cNvSpPr>
            <a:spLocks noGrp="1"/>
          </p:cNvSpPr>
          <p:nvPr>
            <p:ph type="title"/>
          </p:nvPr>
        </p:nvSpPr>
        <p:spPr/>
        <p:txBody>
          <a:bodyPr>
            <a:normAutofit fontScale="90000"/>
          </a:bodyPr>
          <a:lstStyle/>
          <a:p>
            <a:r>
              <a:rPr lang="en-US" dirty="0"/>
              <a:t>Contacts</a:t>
            </a:r>
          </a:p>
        </p:txBody>
      </p:sp>
      <p:sp>
        <p:nvSpPr>
          <p:cNvPr id="4" name="Slide Number Placeholder 3">
            <a:extLst>
              <a:ext uri="{FF2B5EF4-FFF2-40B4-BE49-F238E27FC236}">
                <a16:creationId xmlns:a16="http://schemas.microsoft.com/office/drawing/2014/main" id="{A9696050-01D2-4E36-88C2-0DB3878CEE9D}"/>
              </a:ext>
            </a:extLst>
          </p:cNvPr>
          <p:cNvSpPr>
            <a:spLocks noGrp="1"/>
          </p:cNvSpPr>
          <p:nvPr>
            <p:ph type="sldNum" sz="quarter" idx="15"/>
          </p:nvPr>
        </p:nvSpPr>
        <p:spPr/>
        <p:txBody>
          <a:bodyPr/>
          <a:lstStyle/>
          <a:p>
            <a:fld id="{29691912-3321-4F2D-A980-9CA5FE309265}" type="slidenum">
              <a:rPr lang="en-US" smtClean="0"/>
              <a:pPr/>
              <a:t>98</a:t>
            </a:fld>
            <a:endParaRPr lang="en-US" dirty="0"/>
          </a:p>
        </p:txBody>
      </p:sp>
      <p:sp>
        <p:nvSpPr>
          <p:cNvPr id="13" name="Slide Number Placeholder 5">
            <a:extLst>
              <a:ext uri="{FF2B5EF4-FFF2-40B4-BE49-F238E27FC236}">
                <a16:creationId xmlns:a16="http://schemas.microsoft.com/office/drawing/2014/main" id="{47EBC7AB-5E3B-422C-A1EF-2060B410651B}"/>
              </a:ext>
            </a:extLst>
          </p:cNvPr>
          <p:cNvSpPr txBox="1">
            <a:spLocks/>
          </p:cNvSpPr>
          <p:nvPr/>
        </p:nvSpPr>
        <p:spPr>
          <a:xfrm>
            <a:off x="11145290" y="6382043"/>
            <a:ext cx="771525" cy="234234"/>
          </a:xfrm>
          <a:prstGeom prst="rect">
            <a:avLst/>
          </a:prstGeom>
        </p:spPr>
        <p:txBody>
          <a:bodyPr vert="horz" lIns="91440" tIns="45720" rIns="91440" bIns="45720" rtlCol="0" anchor="ctr">
            <a:noAutofit/>
          </a:bodyPr>
          <a:lstStyle>
            <a:lvl1pPr marL="0" indent="0" algn="r" defTabSz="914400" rtl="0" eaLnBrk="1" latinLnBrk="0" hangingPunct="1">
              <a:lnSpc>
                <a:spcPct val="90000"/>
              </a:lnSpc>
              <a:spcBef>
                <a:spcPts val="1000"/>
              </a:spcBef>
              <a:buClr>
                <a:schemeClr val="bg2"/>
              </a:buClr>
              <a:buSzPct val="80000"/>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p:txBody>
      </p:sp>
      <p:sp>
        <p:nvSpPr>
          <p:cNvPr id="2" name="TextBox 1">
            <a:extLst>
              <a:ext uri="{FF2B5EF4-FFF2-40B4-BE49-F238E27FC236}">
                <a16:creationId xmlns:a16="http://schemas.microsoft.com/office/drawing/2014/main" id="{94363398-D7BC-4C1A-BB81-E0AC6CEF5AF9}"/>
              </a:ext>
            </a:extLst>
          </p:cNvPr>
          <p:cNvSpPr txBox="1"/>
          <p:nvPr/>
        </p:nvSpPr>
        <p:spPr>
          <a:xfrm>
            <a:off x="4884684" y="2775247"/>
            <a:ext cx="2422632" cy="523220"/>
          </a:xfrm>
          <a:prstGeom prst="rect">
            <a:avLst/>
          </a:prstGeom>
          <a:noFill/>
        </p:spPr>
        <p:txBody>
          <a:bodyPr wrap="square" rtlCol="0">
            <a:spAutoFit/>
          </a:bodyPr>
          <a:lstStyle/>
          <a:p>
            <a:r>
              <a:rPr lang="en-US" sz="2800" dirty="0"/>
              <a:t>Roya Amjadi</a:t>
            </a:r>
          </a:p>
        </p:txBody>
      </p:sp>
      <p:sp>
        <p:nvSpPr>
          <p:cNvPr id="3" name="TextBox 2">
            <a:extLst>
              <a:ext uri="{FF2B5EF4-FFF2-40B4-BE49-F238E27FC236}">
                <a16:creationId xmlns:a16="http://schemas.microsoft.com/office/drawing/2014/main" id="{2E2E5679-28CD-449B-80F7-FE6C8813AFC3}"/>
              </a:ext>
            </a:extLst>
          </p:cNvPr>
          <p:cNvSpPr txBox="1"/>
          <p:nvPr/>
        </p:nvSpPr>
        <p:spPr>
          <a:xfrm>
            <a:off x="3291858" y="3310770"/>
            <a:ext cx="5425387" cy="1323439"/>
          </a:xfrm>
          <a:prstGeom prst="rect">
            <a:avLst/>
          </a:prstGeom>
          <a:noFill/>
        </p:spPr>
        <p:txBody>
          <a:bodyPr wrap="square" rtlCol="0">
            <a:spAutoFit/>
          </a:bodyPr>
          <a:lstStyle/>
          <a:p>
            <a:pPr algn="ctr"/>
            <a:r>
              <a:rPr lang="en-US" sz="2000" u="sng" dirty="0">
                <a:solidFill>
                  <a:srgbClr val="0563C1"/>
                </a:solidFill>
                <a:latin typeface="Calibri" panose="020F0502020204030204" pitchFamily="34" charset="0"/>
                <a:ea typeface="Calibri" panose="020F0502020204030204" pitchFamily="34" charset="0"/>
                <a:hlinkClick r:id="rId2"/>
              </a:rPr>
              <a:t>Roya.Amjadi@dot.gov</a:t>
            </a:r>
            <a:endParaRPr lang="en-US" sz="2000" dirty="0"/>
          </a:p>
          <a:p>
            <a:pPr algn="ctr"/>
            <a:endParaRPr lang="en-US" sz="2000" dirty="0"/>
          </a:p>
          <a:p>
            <a:pPr algn="ctr"/>
            <a:r>
              <a:rPr lang="en-US" sz="2000" dirty="0"/>
              <a:t>Office of Safety Research Development, Federal Highway Administration</a:t>
            </a:r>
          </a:p>
        </p:txBody>
      </p:sp>
    </p:spTree>
    <p:extLst>
      <p:ext uri="{BB962C8B-B14F-4D97-AF65-F5344CB8AC3E}">
        <p14:creationId xmlns:p14="http://schemas.microsoft.com/office/powerpoint/2010/main" val="3388137276"/>
      </p:ext>
    </p:extLst>
  </p:cSld>
  <p:clrMapOvr>
    <a:masterClrMapping/>
  </p:clrMapOvr>
</p:sld>
</file>

<file path=ppt/theme/theme1.xml><?xml version="1.0" encoding="utf-8"?>
<a:theme xmlns:a="http://schemas.openxmlformats.org/drawingml/2006/main" name="Infrastructure">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HRC PowerPoint Presentation Template_FINAL_09082021.potx" id="{BA039D5D-A7C6-4AB6-AA23-8EB40F181B2A}" vid="{7716F3F9-FC67-4EAC-99E1-54950645057F}"/>
    </a:ext>
  </a:extLst>
</a:theme>
</file>

<file path=ppt/theme/theme2.xml><?xml version="1.0" encoding="utf-8"?>
<a:theme xmlns:a="http://schemas.openxmlformats.org/drawingml/2006/main" name="Corporate Research, Technology, and Innovation Management">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 PowerPoint Presentation Template_FINAL_09082021.potx" id="{BA039D5D-A7C6-4AB6-AA23-8EB40F181B2A}" vid="{3E2F9FEE-3D34-4DF1-BF3B-29F3A4210721}"/>
    </a:ext>
  </a:extLst>
</a:theme>
</file>

<file path=ppt/theme/theme3.xml><?xml version="1.0" encoding="utf-8"?>
<a:theme xmlns:a="http://schemas.openxmlformats.org/drawingml/2006/main" name="Resource Management">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 PowerPoint Presentation Template_FINAL_09082021.potx" id="{BA039D5D-A7C6-4AB6-AA23-8EB40F181B2A}" vid="{668C8AB5-CC61-40D5-8810-6F0CD2493DCD}"/>
    </a:ext>
  </a:extLst>
</a:theme>
</file>

<file path=ppt/theme/theme4.xml><?xml version="1.0" encoding="utf-8"?>
<a:theme xmlns:a="http://schemas.openxmlformats.org/drawingml/2006/main" name="Safety and Operations">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 PowerPoint Presentation Template_FINAL_09082021.potx" id="{BA039D5D-A7C6-4AB6-AA23-8EB40F181B2A}" vid="{1DC0521A-9AA4-4E24-968B-394E112A46FB}"/>
    </a:ext>
  </a:extLst>
</a:theme>
</file>

<file path=ppt/theme/theme5.xml><?xml version="1.0" encoding="utf-8"?>
<a:theme xmlns:a="http://schemas.openxmlformats.org/drawingml/2006/main" name="1_TFHRC Main">
  <a:themeElements>
    <a:clrScheme name="FHWA">
      <a:dk1>
        <a:sysClr val="windowText" lastClr="000000"/>
      </a:dk1>
      <a:lt1>
        <a:sysClr val="window" lastClr="FFFFFF"/>
      </a:lt1>
      <a:dk2>
        <a:srgbClr val="1C3B6B"/>
      </a:dk2>
      <a:lt2>
        <a:srgbClr val="1C6EA8"/>
      </a:lt2>
      <a:accent1>
        <a:srgbClr val="036068"/>
      </a:accent1>
      <a:accent2>
        <a:srgbClr val="344C5E"/>
      </a:accent2>
      <a:accent3>
        <a:srgbClr val="871A0F"/>
      </a:accent3>
      <a:accent4>
        <a:srgbClr val="083B2D"/>
      </a:accent4>
      <a:accent5>
        <a:srgbClr val="FFC000"/>
      </a:accent5>
      <a:accent6>
        <a:srgbClr val="7AC143"/>
      </a:accent6>
      <a:hlink>
        <a:srgbClr val="0076AD"/>
      </a:hlink>
      <a:folHlink>
        <a:srgbClr val="00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HRC PowerPoint Presentation Template_FINAL_09082021.potx" id="{BA039D5D-A7C6-4AB6-AA23-8EB40F181B2A}" vid="{92AC9D53-7D77-44B6-8750-FE42A6E613F7}"/>
    </a:ext>
  </a:extLst>
</a:theme>
</file>

<file path=ppt/theme/theme6.xml><?xml version="1.0" encoding="utf-8"?>
<a:theme xmlns:a="http://schemas.openxmlformats.org/drawingml/2006/main" name="1_Infrastructure">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HRC PowerPoint Presentation Template_FINAL_09082021.potx" id="{BA039D5D-A7C6-4AB6-AA23-8EB40F181B2A}" vid="{7716F3F9-FC67-4EAC-99E1-54950645057F}"/>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79274C95C2114A87FDFBB0ECEF9404" ma:contentTypeVersion="0" ma:contentTypeDescription="Create a new document." ma:contentTypeScope="" ma:versionID="6867e52198011e0b35eded919afc7e37">
  <xsd:schema xmlns:xsd="http://www.w3.org/2001/XMLSchema" xmlns:xs="http://www.w3.org/2001/XMLSchema" xmlns:p="http://schemas.microsoft.com/office/2006/metadata/properties" targetNamespace="http://schemas.microsoft.com/office/2006/metadata/properties" ma:root="true" ma:fieldsID="8022916f55ab85163ee9a5069dec31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E59FA-D4B3-486F-A283-413859A4BA6F}">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http://purl.org/dc/terms/"/>
  </ds:schemaRefs>
</ds:datastoreItem>
</file>

<file path=customXml/itemProps2.xml><?xml version="1.0" encoding="utf-8"?>
<ds:datastoreItem xmlns:ds="http://schemas.openxmlformats.org/officeDocument/2006/customXml" ds:itemID="{9343D555-1A9F-48A2-A31D-D79786A804A4}">
  <ds:schemaRefs>
    <ds:schemaRef ds:uri="http://schemas.microsoft.com/sharepoint/v3/contenttype/forms"/>
  </ds:schemaRefs>
</ds:datastoreItem>
</file>

<file path=customXml/itemProps3.xml><?xml version="1.0" encoding="utf-8"?>
<ds:datastoreItem xmlns:ds="http://schemas.openxmlformats.org/officeDocument/2006/customXml" ds:itemID="{21EB3658-BD8A-470E-9BB1-3E8081C7D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ARA_2016PPT.potx</Template>
  <TotalTime>17432</TotalTime>
  <Words>7965</Words>
  <Application>Microsoft Office PowerPoint</Application>
  <PresentationFormat>Widescreen</PresentationFormat>
  <Paragraphs>1871</Paragraphs>
  <Slides>98</Slides>
  <Notes>32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98</vt:i4>
      </vt:variant>
    </vt:vector>
  </HeadingPairs>
  <TitlesOfParts>
    <vt:vector size="114" baseType="lpstr">
      <vt:lpstr>Arial Unicode MS</vt:lpstr>
      <vt:lpstr>Arial</vt:lpstr>
      <vt:lpstr>Book Antiqua</vt:lpstr>
      <vt:lpstr>Calibri</vt:lpstr>
      <vt:lpstr>Courier New</vt:lpstr>
      <vt:lpstr>Lucida Sans Unicode</vt:lpstr>
      <vt:lpstr>Times New Roman</vt:lpstr>
      <vt:lpstr>Trebuchet MS</vt:lpstr>
      <vt:lpstr>Wingdings</vt:lpstr>
      <vt:lpstr>Wingdings 3</vt:lpstr>
      <vt:lpstr>Infrastructure</vt:lpstr>
      <vt:lpstr>Corporate Research, Technology, and Innovation Management</vt:lpstr>
      <vt:lpstr>Resource Management</vt:lpstr>
      <vt:lpstr>Safety and Operations</vt:lpstr>
      <vt:lpstr>1_TFHRC Main</vt:lpstr>
      <vt:lpstr>1_Infrastructure</vt:lpstr>
      <vt:lpstr>Focus Crash and Facility Type (FCFT): Practitioner Workshop</vt:lpstr>
      <vt:lpstr>Disclaimer</vt:lpstr>
      <vt:lpstr>Purpose of the Workshop and Learning Objectives</vt:lpstr>
      <vt:lpstr>Workshop Purpose</vt:lpstr>
      <vt:lpstr>Today’s Learning Objectives</vt:lpstr>
      <vt:lpstr>Workshop Icons </vt:lpstr>
      <vt:lpstr>Questions?</vt:lpstr>
      <vt:lpstr>Workshop Outline</vt:lpstr>
      <vt:lpstr>Polling Question</vt:lpstr>
      <vt:lpstr>Polling Question</vt:lpstr>
      <vt:lpstr>Systemic Definition</vt:lpstr>
      <vt:lpstr>Overview of the Systemic Approach</vt:lpstr>
      <vt:lpstr>Polling Question</vt:lpstr>
      <vt:lpstr>Polling Question</vt:lpstr>
      <vt:lpstr>Systemic Approach:  Select Focus Crash Types</vt:lpstr>
      <vt:lpstr>Systemic Approach: Select Focus Facilities</vt:lpstr>
      <vt:lpstr>FHWA FCFT Study Objectives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Developing Agency-Specific FCFTs</vt:lpstr>
      <vt:lpstr>Data Sources</vt:lpstr>
      <vt:lpstr>Option 1: Using Crash Reports</vt:lpstr>
      <vt:lpstr>Option 2: Merging Data</vt:lpstr>
      <vt:lpstr>Polling Question</vt:lpstr>
      <vt:lpstr>What Is a Linear Referencing System?</vt:lpstr>
      <vt:lpstr>Merging Crash and Roadway Data for FCFT Identification</vt:lpstr>
      <vt:lpstr>Merging Crash and Roadway Data for FCFT Identification</vt:lpstr>
      <vt:lpstr>Exercise: Identify FCFTs</vt:lpstr>
      <vt:lpstr>Exercise: Identify FCFTs From Crash Tree</vt:lpstr>
      <vt:lpstr>Polling Question</vt:lpstr>
      <vt:lpstr>Systemic Approach: Identify and Evaluate Risk Factors </vt:lpstr>
      <vt:lpstr>Systemic Approach: Identify and Evaluate Risk Factors</vt:lpstr>
      <vt:lpstr>Systemic Approach: Identify and Evaluate Risk Factors</vt:lpstr>
      <vt:lpstr>FHWA FCFT Report: Risk Factors</vt:lpstr>
      <vt:lpstr>FHWA FCFT Report: Risk Factors</vt:lpstr>
      <vt:lpstr>FHWA FCFT Report: Risk Factors</vt:lpstr>
      <vt:lpstr>FHWA FCFT Report:  Roadway Risk Factors</vt:lpstr>
      <vt:lpstr>FHWA FCFT Report:  Climate Risk Factors</vt:lpstr>
      <vt:lpstr>FHWA FCFT Report: Socioeconomic Risk Factors</vt:lpstr>
      <vt:lpstr>FHWA FCFT Report: Identify Risk Factors</vt:lpstr>
      <vt:lpstr>FHWA FCFT Report: Identify Risk Factors</vt:lpstr>
      <vt:lpstr>FHWA FCFT Report: Identify Risk Factors</vt:lpstr>
      <vt:lpstr>FHWA FCFT Report: Identify Risk Factors</vt:lpstr>
      <vt:lpstr>FHWA FCFT Report: Identify Risk Factors</vt:lpstr>
      <vt:lpstr>FHWA FCFT Report: Identify Risk Factors</vt:lpstr>
      <vt:lpstr>FHWA FCFT Report: Identify Risk Factors</vt:lpstr>
      <vt:lpstr>FHWA FCFT Report: Identify Risk Factors</vt:lpstr>
      <vt:lpstr>Questions</vt:lpstr>
      <vt:lpstr>What Have We Covered?</vt:lpstr>
      <vt:lpstr>Break</vt:lpstr>
      <vt:lpstr>Exercise: Identify Risk Factors </vt:lpstr>
      <vt:lpstr>Exercise: Identify Risk Factors</vt:lpstr>
      <vt:lpstr>Quantifying Agency-Specific Risk Factors</vt:lpstr>
      <vt:lpstr>Data Sources</vt:lpstr>
      <vt:lpstr>Linking Data</vt:lpstr>
      <vt:lpstr>Merging Roadway and Crash Data</vt:lpstr>
      <vt:lpstr>Data Merge Solution</vt:lpstr>
      <vt:lpstr>Data Analysis</vt:lpstr>
      <vt:lpstr>Logistic Regression</vt:lpstr>
      <vt:lpstr>NB Regression</vt:lpstr>
      <vt:lpstr>Extensions to the Traditional NB  Model Have Been Used to Account for Issues in Crash Data </vt:lpstr>
      <vt:lpstr>Extensions to NB Modeling</vt:lpstr>
      <vt:lpstr>Systemic Approach: Screen  and Prioritize Candidate Locations</vt:lpstr>
      <vt:lpstr>Systemic Approach: Screen and Prioritize Candidate Locations</vt:lpstr>
      <vt:lpstr>Systemic Approach: Screen and Prioritize Candidate Locations</vt:lpstr>
      <vt:lpstr>Systemic Approach: Select Countermeasures</vt:lpstr>
      <vt:lpstr>FHWA FCFT Report: Six-Step Countermeasure Selection</vt:lpstr>
      <vt:lpstr>FHWA FCFT Report: Six-Step Countermeasure Selection</vt:lpstr>
      <vt:lpstr>FHWA FCFT Report: Six-Step Countermeasure Selection</vt:lpstr>
      <vt:lpstr>FHWA FCFT Report: Six-Step Countermeasure Selection</vt:lpstr>
      <vt:lpstr>FHWA FCFT Report: Six-Step Countermeasure Selection</vt:lpstr>
      <vt:lpstr>FHWA FCFT Report: Six-Step Countermeasure Selection</vt:lpstr>
      <vt:lpstr>FHWA FCFT Report: Six-Step Countermeasure Selection</vt:lpstr>
      <vt:lpstr>FHWA FCFT Report: Six-Step Countermeasure Selection</vt:lpstr>
      <vt:lpstr>FHWA FCFT Report: Six-Step Countermeasure Selection</vt:lpstr>
      <vt:lpstr>FHWA FCFT Report: Six-Step Countermeasure Selection</vt:lpstr>
      <vt:lpstr>FHWA FCFT Quick Reference Guide: Countermeasures for Non-Intersection</vt:lpstr>
      <vt:lpstr>FHWA FCFT Quick Reference Guide: Countermeasures for Intersection</vt:lpstr>
      <vt:lpstr>Countermeasure Selection:  Additional Resources</vt:lpstr>
      <vt:lpstr>FHWA FCFT Report: Summary</vt:lpstr>
      <vt:lpstr>FHWA FCFT Report: Conclusions, Recommendations </vt:lpstr>
      <vt:lpstr>FHWA FCFT Report: Conclusions, Recommendations </vt:lpstr>
      <vt:lpstr>FHWA FCFT Report: Conclusions, Recommendations </vt:lpstr>
      <vt:lpstr>Discussion</vt:lpstr>
      <vt:lpstr>Polling Question</vt:lpstr>
      <vt:lpstr>References</vt:lpstr>
      <vt:lpstr>References</vt:lpstr>
      <vt:lpstr>Contacts</vt:lpstr>
    </vt:vector>
  </TitlesOfParts>
  <Manager/>
  <Company>ARA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TFHRC PowerPoint Template</dc:title>
  <dc:subject>ARA PowerPoint Template</dc:subject>
  <dc:creator>NAlford@ara.com</dc:creator>
  <cp:keywords/>
  <dc:description/>
  <cp:lastModifiedBy>Phelps, Shirl CTR (FHWA)</cp:lastModifiedBy>
  <cp:revision>1042</cp:revision>
  <cp:lastPrinted>2014-07-31T19:59:31Z</cp:lastPrinted>
  <dcterms:created xsi:type="dcterms:W3CDTF">2014-10-27T17:38:25Z</dcterms:created>
  <dcterms:modified xsi:type="dcterms:W3CDTF">2022-03-15T17:08:22Z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0x0101003079274C95C2114A87FDFBB0ECEF9404</vt:lpwstr>
  </property>
</Properties>
</file>