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Lst>
  <p:notesMasterIdLst>
    <p:notesMasterId r:id="rId50"/>
  </p:notesMasterIdLst>
  <p:handoutMasterIdLst>
    <p:handoutMasterId r:id="rId51"/>
  </p:handoutMasterIdLst>
  <p:sldIdLst>
    <p:sldId id="342" r:id="rId5"/>
    <p:sldId id="261" r:id="rId6"/>
    <p:sldId id="390" r:id="rId7"/>
    <p:sldId id="345" r:id="rId8"/>
    <p:sldId id="346" r:id="rId9"/>
    <p:sldId id="391" r:id="rId10"/>
    <p:sldId id="348" r:id="rId11"/>
    <p:sldId id="349" r:id="rId12"/>
    <p:sldId id="355" r:id="rId13"/>
    <p:sldId id="356" r:id="rId14"/>
    <p:sldId id="357" r:id="rId15"/>
    <p:sldId id="389" r:id="rId16"/>
    <p:sldId id="392" r:id="rId17"/>
    <p:sldId id="350" r:id="rId18"/>
    <p:sldId id="359" r:id="rId19"/>
    <p:sldId id="360" r:id="rId20"/>
    <p:sldId id="352" r:id="rId21"/>
    <p:sldId id="393" r:id="rId22"/>
    <p:sldId id="353" r:id="rId23"/>
    <p:sldId id="368" r:id="rId24"/>
    <p:sldId id="369" r:id="rId25"/>
    <p:sldId id="370" r:id="rId26"/>
    <p:sldId id="388" r:id="rId27"/>
    <p:sldId id="354" r:id="rId28"/>
    <p:sldId id="387" r:id="rId29"/>
    <p:sldId id="373" r:id="rId30"/>
    <p:sldId id="394" r:id="rId31"/>
    <p:sldId id="374" r:id="rId32"/>
    <p:sldId id="381" r:id="rId33"/>
    <p:sldId id="396" r:id="rId34"/>
    <p:sldId id="375" r:id="rId35"/>
    <p:sldId id="377" r:id="rId36"/>
    <p:sldId id="382" r:id="rId37"/>
    <p:sldId id="383" r:id="rId38"/>
    <p:sldId id="364" r:id="rId39"/>
    <p:sldId id="376" r:id="rId40"/>
    <p:sldId id="378" r:id="rId41"/>
    <p:sldId id="384" r:id="rId42"/>
    <p:sldId id="385" r:id="rId43"/>
    <p:sldId id="367" r:id="rId44"/>
    <p:sldId id="379" r:id="rId45"/>
    <p:sldId id="386" r:id="rId46"/>
    <p:sldId id="380" r:id="rId47"/>
    <p:sldId id="395" r:id="rId48"/>
    <p:sldId id="296"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95959"/>
    <a:srgbClr val="7F7F7F"/>
    <a:srgbClr val="A6A6A6"/>
    <a:srgbClr val="BFBFBF"/>
    <a:srgbClr val="465359"/>
    <a:srgbClr val="757575"/>
    <a:srgbClr val="8B8B8B"/>
    <a:srgbClr val="B0B0B0"/>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76263" autoAdjust="0"/>
  </p:normalViewPr>
  <p:slideViewPr>
    <p:cSldViewPr snapToGrid="0">
      <p:cViewPr varScale="1">
        <p:scale>
          <a:sx n="87" d="100"/>
          <a:sy n="87" d="100"/>
        </p:scale>
        <p:origin x="180"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366289-7251-4248-8185-9FEDE67FEBD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FA911AAB-DA95-4CED-94BD-874BA4394EDD}"/>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CE2D0D4-6341-4059-9D73-098573890B8F}" type="datetimeFigureOut">
              <a:rPr lang="en-US" smtClean="0"/>
              <a:t>2/16/2023</a:t>
            </a:fld>
            <a:endParaRPr lang="en-US" dirty="0"/>
          </a:p>
        </p:txBody>
      </p:sp>
      <p:sp>
        <p:nvSpPr>
          <p:cNvPr id="4" name="Footer Placeholder 3">
            <a:extLst>
              <a:ext uri="{FF2B5EF4-FFF2-40B4-BE49-F238E27FC236}">
                <a16:creationId xmlns:a16="http://schemas.microsoft.com/office/drawing/2014/main" id="{796222C7-E745-4972-ADB2-26864641F2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0AA558-CC6A-4543-8082-2ECED10B3D0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6FEEF11-4551-44CC-8138-2C9C44119EA2}" type="slidenum">
              <a:rPr lang="en-US" smtClean="0"/>
              <a:t>‹#›</a:t>
            </a:fld>
            <a:endParaRPr lang="en-US" dirty="0"/>
          </a:p>
        </p:txBody>
      </p:sp>
    </p:spTree>
    <p:extLst>
      <p:ext uri="{BB962C8B-B14F-4D97-AF65-F5344CB8AC3E}">
        <p14:creationId xmlns:p14="http://schemas.microsoft.com/office/powerpoint/2010/main" val="2584764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A64C05-FCBF-48B1-ABC9-9F817F02AAEB}" type="datetimeFigureOut">
              <a:rPr lang="en-US" smtClean="0"/>
              <a:t>2/16/2023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4C8E5D6-E240-4AB4-B03F-F45C58F87E64}" type="slidenum">
              <a:rPr lang="en-US" smtClean="0"/>
              <a:t>‹#›</a:t>
            </a:fld>
            <a:endParaRPr lang="en-US" dirty="0"/>
          </a:p>
        </p:txBody>
      </p:sp>
    </p:spTree>
    <p:extLst>
      <p:ext uri="{BB962C8B-B14F-4D97-AF65-F5344CB8AC3E}">
        <p14:creationId xmlns:p14="http://schemas.microsoft.com/office/powerpoint/2010/main" val="412030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trl.ntis.gov/NTRL/dashboard/searchResults/titleDetail/PB2012101747.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1</a:t>
            </a:fld>
            <a:endParaRPr lang="en-US" dirty="0"/>
          </a:p>
        </p:txBody>
      </p:sp>
    </p:spTree>
    <p:extLst>
      <p:ext uri="{BB962C8B-B14F-4D97-AF65-F5344CB8AC3E}">
        <p14:creationId xmlns:p14="http://schemas.microsoft.com/office/powerpoint/2010/main" val="3480413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equations and variable definitions seen here are the NCHRP Project 15-65 governing equation.</a:t>
            </a:r>
          </a:p>
        </p:txBody>
      </p:sp>
      <p:sp>
        <p:nvSpPr>
          <p:cNvPr id="4" name="Slide Number Placeholder 3"/>
          <p:cNvSpPr>
            <a:spLocks noGrp="1"/>
          </p:cNvSpPr>
          <p:nvPr>
            <p:ph type="sldNum" sz="quarter" idx="5"/>
          </p:nvPr>
        </p:nvSpPr>
        <p:spPr/>
        <p:txBody>
          <a:bodyPr/>
          <a:lstStyle/>
          <a:p>
            <a:fld id="{A4C8E5D6-E240-4AB4-B03F-F45C58F87E64}" type="slidenum">
              <a:rPr lang="en-US" smtClean="0"/>
              <a:t>12</a:t>
            </a:fld>
            <a:endParaRPr lang="en-US" dirty="0"/>
          </a:p>
        </p:txBody>
      </p:sp>
    </p:spTree>
    <p:extLst>
      <p:ext uri="{BB962C8B-B14F-4D97-AF65-F5344CB8AC3E}">
        <p14:creationId xmlns:p14="http://schemas.microsoft.com/office/powerpoint/2010/main" val="321904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Examples of how countermeasures may affect risk include: </a:t>
            </a:r>
          </a:p>
          <a:p>
            <a:pPr lvl="1"/>
            <a:r>
              <a:rPr lang="en-US" dirty="0"/>
              <a:t>Shielding a shallow drainage ditch with several hundred feet of guardrail and terminals may increase the risk since the guardrail is more likely to be struck (due to a guardrails length vs. a culverts). </a:t>
            </a:r>
          </a:p>
          <a:p>
            <a:pPr lvl="1"/>
            <a:r>
              <a:rPr lang="en-US" dirty="0"/>
              <a:t>Installing a bridge railing to prevent vehicles from leaving the bridge and falling from a large height into a water-filled channel likely will reduce the risk of a serious or fatal passenger vehicle crash. </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14</a:t>
            </a:fld>
            <a:endParaRPr lang="en-US" dirty="0"/>
          </a:p>
        </p:txBody>
      </p:sp>
    </p:spTree>
    <p:extLst>
      <p:ext uri="{BB962C8B-B14F-4D97-AF65-F5344CB8AC3E}">
        <p14:creationId xmlns:p14="http://schemas.microsoft.com/office/powerpoint/2010/main" val="115564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simplified NCHRP Project 15-65 governing equation can be used to calculate the relative risk of installing a bridge rail where one does not exist. </a:t>
            </a:r>
          </a:p>
          <a:p>
            <a:endParaRPr lang="en-US" dirty="0"/>
          </a:p>
          <a:p>
            <a:r>
              <a:rPr lang="en-US" dirty="0"/>
              <a:t>The relative risk reduction can be used as the performance goal.</a:t>
            </a:r>
          </a:p>
        </p:txBody>
      </p:sp>
      <p:sp>
        <p:nvSpPr>
          <p:cNvPr id="4" name="Slide Number Placeholder 3"/>
          <p:cNvSpPr>
            <a:spLocks noGrp="1"/>
          </p:cNvSpPr>
          <p:nvPr>
            <p:ph type="sldNum" sz="quarter" idx="5"/>
          </p:nvPr>
        </p:nvSpPr>
        <p:spPr/>
        <p:txBody>
          <a:bodyPr/>
          <a:lstStyle/>
          <a:p>
            <a:fld id="{A4C8E5D6-E240-4AB4-B03F-F45C58F87E64}" type="slidenum">
              <a:rPr lang="en-US" smtClean="0"/>
              <a:t>15</a:t>
            </a:fld>
            <a:endParaRPr lang="en-US" dirty="0"/>
          </a:p>
        </p:txBody>
      </p:sp>
    </p:spTree>
    <p:extLst>
      <p:ext uri="{BB962C8B-B14F-4D97-AF65-F5344CB8AC3E}">
        <p14:creationId xmlns:p14="http://schemas.microsoft.com/office/powerpoint/2010/main" val="420278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performance goal is the value of relative risk reduction needed to justify the construction of a bridge railing.</a:t>
            </a:r>
          </a:p>
          <a:p>
            <a:endParaRPr lang="en-US" dirty="0">
              <a:latin typeface="+mn-lt"/>
            </a:endParaRPr>
          </a:p>
          <a:p>
            <a:r>
              <a:rPr lang="en-US" dirty="0"/>
              <a:t>The following assumptions have been made to allow calculating the RRR:</a:t>
            </a:r>
          </a:p>
          <a:p>
            <a:pPr lvl="1"/>
            <a:r>
              <a:rPr lang="en-US" dirty="0"/>
              <a:t>A bridge railing that has not been evaluated in full-scale crash tests is assumed to be effective in containing passenger vehicle crashes 50% of the time.</a:t>
            </a:r>
          </a:p>
          <a:p>
            <a:pPr lvl="1"/>
            <a:r>
              <a:rPr lang="en-US" dirty="0"/>
              <a:t>A crash tested bridge railing will always contain and redirect a passenger vehicle.</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16</a:t>
            </a:fld>
            <a:endParaRPr lang="en-US" dirty="0"/>
          </a:p>
        </p:txBody>
      </p:sp>
    </p:spTree>
    <p:extLst>
      <p:ext uri="{BB962C8B-B14F-4D97-AF65-F5344CB8AC3E}">
        <p14:creationId xmlns:p14="http://schemas.microsoft.com/office/powerpoint/2010/main" val="3574028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Establishing PGs for terminals and transitions on the approach to an extremely low-volume, low-speed bridges follows a similar path to bridge railing PG development. </a:t>
            </a:r>
          </a:p>
          <a:p>
            <a:r>
              <a:rPr lang="en-US" dirty="0">
                <a:latin typeface="+mn-lt"/>
              </a:rPr>
              <a:t>There are only a few Manual of Assessing Safety Hardware (MASH) test level (TL)-1 and TL-2 guardrail terminals. There are currently no in-service performance evaluations (ISPEs) to determine the appropriate crash severity for these systems.</a:t>
            </a:r>
          </a:p>
          <a:p>
            <a:endParaRPr lang="en-US" dirty="0">
              <a:latin typeface="+mn-lt"/>
            </a:endParaRPr>
          </a:p>
        </p:txBody>
      </p:sp>
      <p:sp>
        <p:nvSpPr>
          <p:cNvPr id="4" name="Slide Number Placeholder 3"/>
          <p:cNvSpPr>
            <a:spLocks noGrp="1"/>
          </p:cNvSpPr>
          <p:nvPr>
            <p:ph type="sldNum" sz="quarter" idx="5"/>
          </p:nvPr>
        </p:nvSpPr>
        <p:spPr/>
        <p:txBody>
          <a:bodyPr/>
          <a:lstStyle/>
          <a:p>
            <a:fld id="{A4C8E5D6-E240-4AB4-B03F-F45C58F87E64}" type="slidenum">
              <a:rPr lang="en-US" smtClean="0"/>
              <a:t>17</a:t>
            </a:fld>
            <a:endParaRPr lang="en-US" dirty="0"/>
          </a:p>
        </p:txBody>
      </p:sp>
    </p:spTree>
    <p:extLst>
      <p:ext uri="{BB962C8B-B14F-4D97-AF65-F5344CB8AC3E}">
        <p14:creationId xmlns:p14="http://schemas.microsoft.com/office/powerpoint/2010/main" val="855989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One task of this project was to modify the MASH TL-1 low profile West Virginia Bridge Rail (WVBR) for installation on a lower strength bridge structure</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the original MASH testing, the WVBR bridge rail was mounted onto a transverse, nail-laminated timber deck constructed from 2-by-6 pine boards for crash testing.</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19</a:t>
            </a:fld>
            <a:endParaRPr lang="en-US" dirty="0"/>
          </a:p>
        </p:txBody>
      </p:sp>
    </p:spTree>
    <p:extLst>
      <p:ext uri="{BB962C8B-B14F-4D97-AF65-F5344CB8AC3E}">
        <p14:creationId xmlns:p14="http://schemas.microsoft.com/office/powerpoint/2010/main" val="445396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research team developed a detailed FEA model of the baseline WVBR bridge rail including a portion of the bridge superstructure and deck. </a:t>
            </a:r>
          </a:p>
          <a:p>
            <a:endParaRPr lang="en-US" dirty="0">
              <a:latin typeface="+mn-lt"/>
            </a:endParaRPr>
          </a:p>
          <a:p>
            <a:r>
              <a:rPr lang="en-US" dirty="0">
                <a:latin typeface="+mn-lt"/>
              </a:rPr>
              <a:t>The research team then validated the FEA model against a full-scale crash test WVBR-1 using the procedures outlined in NCHRP Web-Document 179 (</a:t>
            </a:r>
            <a:r>
              <a:rPr lang="en-US" dirty="0">
                <a:hlinkClick r:id="rId3"/>
              </a:rPr>
              <a:t>NCHRP Web-Only Document 179: Procedures for Verification and Validation of Computer Simulations Used for Roadside Safety Applications. | National Technical Reports Library – NTIS</a:t>
            </a:r>
            <a:r>
              <a:rPr lang="en-US" dirty="0"/>
              <a:t>)</a:t>
            </a:r>
            <a:r>
              <a:rPr lang="en-US" dirty="0">
                <a:latin typeface="+mn-lt"/>
              </a:rPr>
              <a:t>.</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20</a:t>
            </a:fld>
            <a:endParaRPr lang="en-US" dirty="0"/>
          </a:p>
        </p:txBody>
      </p:sp>
    </p:spTree>
    <p:extLst>
      <p:ext uri="{BB962C8B-B14F-4D97-AF65-F5344CB8AC3E}">
        <p14:creationId xmlns:p14="http://schemas.microsoft.com/office/powerpoint/2010/main" val="2094129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technical advisory committee (TAC) for this project included members from Bureau of Reclamation, Bureau of Indian Affairs, Bureau of Land Management, National Parks Service (Great Smoky Mountain Park).  The TAC members were polled, and </a:t>
            </a:r>
            <a:r>
              <a:rPr lang="en-US" dirty="0">
                <a:latin typeface="+mn-lt"/>
              </a:rPr>
              <a:t>The research team found that 2-by-4 laminated decks are the most common deck type among the user agencies, but that the 4-by-12 plank deck is more critical for bridge rail mounting.</a:t>
            </a:r>
          </a:p>
          <a:p>
            <a:endParaRPr lang="en-US" dirty="0">
              <a:latin typeface="+mn-lt"/>
            </a:endParaRPr>
          </a:p>
          <a:p>
            <a:r>
              <a:rPr lang="en-US" dirty="0">
                <a:latin typeface="+mn-lt"/>
              </a:rPr>
              <a:t>The research team developed a finite element model of a portion of a bridge superstructure design including a 4-by-12 timber plank deck.</a:t>
            </a:r>
          </a:p>
          <a:p>
            <a:endParaRPr lang="en-US" dirty="0">
              <a:latin typeface="+mn-lt"/>
            </a:endParaRPr>
          </a:p>
          <a:p>
            <a:r>
              <a:rPr lang="en-US" dirty="0">
                <a:latin typeface="+mn-lt"/>
              </a:rPr>
              <a:t>The research team then modified the mount for the baseline WVBR include a stiffener plate on the bottom surface of the deck to spread the forces over a larger area to prevent local damage to the bridge deck.</a:t>
            </a:r>
          </a:p>
          <a:p>
            <a:pPr lvl="1"/>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21</a:t>
            </a:fld>
            <a:endParaRPr lang="en-US" dirty="0"/>
          </a:p>
        </p:txBody>
      </p:sp>
    </p:spTree>
    <p:extLst>
      <p:ext uri="{BB962C8B-B14F-4D97-AF65-F5344CB8AC3E}">
        <p14:creationId xmlns:p14="http://schemas.microsoft.com/office/powerpoint/2010/main" val="235563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research team developed three alternative mount designs. The designs met all of the performance criteria for MASH TL-1.</a:t>
            </a:r>
          </a:p>
          <a:p>
            <a:endParaRPr lang="en-US" dirty="0">
              <a:latin typeface="+mn-lt"/>
            </a:endParaRPr>
          </a:p>
          <a:p>
            <a:r>
              <a:rPr lang="en-US" dirty="0">
                <a:latin typeface="+mn-lt"/>
              </a:rPr>
              <a:t>The research team considered the WVBR bridge rail acceptable for each of the modified mount for other bridge structures with similar or greater deck-strength.</a:t>
            </a:r>
          </a:p>
          <a:p>
            <a:endParaRPr lang="en-US" dirty="0">
              <a:latin typeface="+mn-lt"/>
            </a:endParaRPr>
          </a:p>
          <a:p>
            <a:r>
              <a:rPr lang="en-US" dirty="0">
                <a:latin typeface="+mn-lt"/>
              </a:rPr>
              <a:t>Design 3, seen at right, provides the greatest strength and the research team recommended it as the mounting option for bridges with transverse plank decks.</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22</a:t>
            </a:fld>
            <a:endParaRPr lang="en-US" dirty="0"/>
          </a:p>
        </p:txBody>
      </p:sp>
    </p:spTree>
    <p:extLst>
      <p:ext uri="{BB962C8B-B14F-4D97-AF65-F5344CB8AC3E}">
        <p14:creationId xmlns:p14="http://schemas.microsoft.com/office/powerpoint/2010/main" val="341879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embedded video that simulates the finite element analysis crash testing. </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23</a:t>
            </a:fld>
            <a:endParaRPr lang="en-US" dirty="0"/>
          </a:p>
        </p:txBody>
      </p:sp>
    </p:spTree>
    <p:extLst>
      <p:ext uri="{BB962C8B-B14F-4D97-AF65-F5344CB8AC3E}">
        <p14:creationId xmlns:p14="http://schemas.microsoft.com/office/powerpoint/2010/main" val="3197948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topics will be discussed in this presentation:</a:t>
            </a:r>
          </a:p>
          <a:p>
            <a:r>
              <a:rPr lang="en-US" dirty="0"/>
              <a:t>	Definition of the project's objectives and a brief background.  </a:t>
            </a:r>
          </a:p>
          <a:p>
            <a:r>
              <a:rPr lang="en-US" dirty="0"/>
              <a:t>	Summaries of the literature and policy reviews.  </a:t>
            </a:r>
          </a:p>
          <a:p>
            <a:r>
              <a:rPr lang="en-US" dirty="0"/>
              <a:t>	Discussion of the performance goals and parameters for use of bridge railing and/or transitions </a:t>
            </a:r>
          </a:p>
          <a:p>
            <a:r>
              <a:rPr lang="en-US" dirty="0"/>
              <a:t>	Summary of modifications and finite element analysis that was performed on low volume bridge curb/rail systems</a:t>
            </a:r>
          </a:p>
          <a:p>
            <a:r>
              <a:rPr lang="en-US" dirty="0"/>
              <a:t>	Description of the use of The Guide for Bridge Curb/Rail and Approach Treatment for Extremely Low-Volume Roads.</a:t>
            </a:r>
          </a:p>
        </p:txBody>
      </p:sp>
      <p:sp>
        <p:nvSpPr>
          <p:cNvPr id="4" name="Slide Number Placeholder 3"/>
          <p:cNvSpPr>
            <a:spLocks noGrp="1"/>
          </p:cNvSpPr>
          <p:nvPr>
            <p:ph type="sldNum" sz="quarter" idx="5"/>
          </p:nvPr>
        </p:nvSpPr>
        <p:spPr/>
        <p:txBody>
          <a:bodyPr/>
          <a:lstStyle/>
          <a:p>
            <a:fld id="{A4C8E5D6-E240-4AB4-B03F-F45C58F87E64}" type="slidenum">
              <a:rPr lang="en-US" smtClean="0"/>
              <a:t>2</a:t>
            </a:fld>
            <a:endParaRPr lang="en-US" dirty="0"/>
          </a:p>
        </p:txBody>
      </p:sp>
    </p:spTree>
    <p:extLst>
      <p:ext uri="{BB962C8B-B14F-4D97-AF65-F5344CB8AC3E}">
        <p14:creationId xmlns:p14="http://schemas.microsoft.com/office/powerpoint/2010/main" val="241594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Low-profile railing/curbs are used on many narrow, single-lane bridges which support farming and logging industry. </a:t>
            </a:r>
          </a:p>
          <a:p>
            <a:r>
              <a:rPr lang="en-US" dirty="0">
                <a:latin typeface="+mn-lt"/>
              </a:rPr>
              <a:t>Some low volume/low speed bridges will include low-profile curbs with no other railing features. </a:t>
            </a:r>
          </a:p>
          <a:p>
            <a:r>
              <a:rPr lang="en-US" dirty="0">
                <a:latin typeface="+mn-lt"/>
              </a:rPr>
              <a:t>Taller railing designs can be obstructive in these cases because they can make direct contact with the oversized forestry, equipment, or agricultural loads that are often hauled across these bridges.</a:t>
            </a:r>
          </a:p>
          <a:p>
            <a:r>
              <a:rPr lang="en-US" dirty="0">
                <a:latin typeface="+mn-lt"/>
              </a:rPr>
              <a:t>The research team also performed evaluations to determine the performance threshold for a 12-inch-tall timber railing.</a:t>
            </a:r>
          </a:p>
          <a:p>
            <a:r>
              <a:rPr lang="en-US" dirty="0">
                <a:latin typeface="+mn-lt"/>
              </a:rPr>
              <a:t>Although these lower profile railings do not meet MASH TL-1, the TAC was interested in determining the limits for impact conditions at which these low-profile barriers will successfully contain and redirect the MASH 2200P vehicle (i.e., 5,000-lb quad-cab pickup).</a:t>
            </a:r>
          </a:p>
          <a:p>
            <a:endParaRPr lang="en-US" dirty="0">
              <a:latin typeface="+mn-lt"/>
            </a:endParaRPr>
          </a:p>
          <a:p>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24</a:t>
            </a:fld>
            <a:endParaRPr lang="en-US" dirty="0"/>
          </a:p>
        </p:txBody>
      </p:sp>
    </p:spTree>
    <p:extLst>
      <p:ext uri="{BB962C8B-B14F-4D97-AF65-F5344CB8AC3E}">
        <p14:creationId xmlns:p14="http://schemas.microsoft.com/office/powerpoint/2010/main" val="141301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simulates finite element analysis crash testing a 12-inch tall timber railing. </a:t>
            </a:r>
          </a:p>
        </p:txBody>
      </p:sp>
      <p:sp>
        <p:nvSpPr>
          <p:cNvPr id="4" name="Slide Number Placeholder 3"/>
          <p:cNvSpPr>
            <a:spLocks noGrp="1"/>
          </p:cNvSpPr>
          <p:nvPr>
            <p:ph type="sldNum" sz="quarter" idx="5"/>
          </p:nvPr>
        </p:nvSpPr>
        <p:spPr/>
        <p:txBody>
          <a:bodyPr/>
          <a:lstStyle/>
          <a:p>
            <a:fld id="{A4C8E5D6-E240-4AB4-B03F-F45C58F87E64}" type="slidenum">
              <a:rPr lang="en-US" smtClean="0"/>
              <a:t>25</a:t>
            </a:fld>
            <a:endParaRPr lang="en-US" dirty="0"/>
          </a:p>
        </p:txBody>
      </p:sp>
    </p:spTree>
    <p:extLst>
      <p:ext uri="{BB962C8B-B14F-4D97-AF65-F5344CB8AC3E}">
        <p14:creationId xmlns:p14="http://schemas.microsoft.com/office/powerpoint/2010/main" val="1301721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Due to the low impact severity for these cases, the only safety metric of concern was the tendency for the vehicle to override the barrier.</a:t>
            </a:r>
          </a:p>
          <a:p>
            <a:endParaRPr lang="en-US" dirty="0">
              <a:latin typeface="+mn-lt"/>
            </a:endParaRPr>
          </a:p>
          <a:p>
            <a:r>
              <a:rPr lang="en-US" dirty="0">
                <a:latin typeface="+mn-lt"/>
              </a:rPr>
              <a:t>The table shows the results of each analysis case indicating a pass (i.e., vehicle containment) or an override condition.</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26</a:t>
            </a:fld>
            <a:endParaRPr lang="en-US" dirty="0"/>
          </a:p>
        </p:txBody>
      </p:sp>
    </p:spTree>
    <p:extLst>
      <p:ext uri="{BB962C8B-B14F-4D97-AF65-F5344CB8AC3E}">
        <p14:creationId xmlns:p14="http://schemas.microsoft.com/office/powerpoint/2010/main" val="2697421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Guide leads inspectors and engineers to practical, low-cost solutions based on the characteristics of the bridge, anticipated traffic, and the intended use of the bridge. </a:t>
            </a:r>
          </a:p>
          <a:p>
            <a:endParaRPr lang="en-US" dirty="0">
              <a:latin typeface="+mn-lt"/>
            </a:endParaRPr>
          </a:p>
          <a:p>
            <a:r>
              <a:rPr lang="en-US" dirty="0">
                <a:latin typeface="+mn-lt"/>
              </a:rPr>
              <a:t>The outcome of using the Guide is the determination of whether: </a:t>
            </a:r>
          </a:p>
          <a:p>
            <a:pPr lvl="1"/>
            <a:r>
              <a:rPr lang="en-US" dirty="0">
                <a:latin typeface="+mn-lt"/>
              </a:rPr>
              <a:t>The existing bridge rails, associated roadside hardware, and other conditions can be left as-is.</a:t>
            </a:r>
          </a:p>
          <a:p>
            <a:pPr lvl="1"/>
            <a:r>
              <a:rPr lang="en-US" dirty="0">
                <a:latin typeface="+mn-lt"/>
              </a:rPr>
              <a:t>Improvements should be considered to achieve the safety performance goal.</a:t>
            </a:r>
          </a:p>
          <a:p>
            <a:pPr lvl="1"/>
            <a:r>
              <a:rPr lang="en-US" dirty="0">
                <a:latin typeface="+mn-lt"/>
              </a:rPr>
              <a:t>Potential solutions might be implemented to achieve the safety performance goal. </a:t>
            </a:r>
          </a:p>
          <a:p>
            <a:pPr lvl="1"/>
            <a:endParaRPr lang="en-US" dirty="0">
              <a:latin typeface="+mn-lt"/>
            </a:endParaRPr>
          </a:p>
          <a:p>
            <a:r>
              <a:rPr lang="en-US" dirty="0">
                <a:latin typeface="+mn-lt"/>
              </a:rPr>
              <a:t>The Guide follows a two-step process:</a:t>
            </a:r>
          </a:p>
          <a:p>
            <a:pPr marL="914400" indent="-457200">
              <a:buFont typeface="+mj-lt"/>
              <a:buAutoNum type="arabicPeriod"/>
            </a:pPr>
            <a:r>
              <a:rPr lang="en-US" dirty="0">
                <a:latin typeface="+mn-lt"/>
              </a:rPr>
              <a:t>Inspect and evaluate the existing conditions at the bridge site.</a:t>
            </a:r>
          </a:p>
          <a:p>
            <a:pPr marL="914400" indent="-457200">
              <a:buFont typeface="+mj-lt"/>
              <a:buAutoNum type="arabicPeriod"/>
            </a:pPr>
            <a:r>
              <a:rPr lang="en-US" dirty="0">
                <a:latin typeface="+mn-lt"/>
              </a:rPr>
              <a:t>Consider possible improvements to the bridge rails and approach hardware.</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28</a:t>
            </a:fld>
            <a:endParaRPr lang="en-US" dirty="0"/>
          </a:p>
        </p:txBody>
      </p:sp>
    </p:spTree>
    <p:extLst>
      <p:ext uri="{BB962C8B-B14F-4D97-AF65-F5344CB8AC3E}">
        <p14:creationId xmlns:p14="http://schemas.microsoft.com/office/powerpoint/2010/main" val="4228362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two-part flow chart has been developed to help structure the guide.  Once the workflow has been initiated an organization would identify if a bridge rail is installed, if so, is the bridge rail crashworthy?  If so, are transitions and terminals provided and is the system delineated?    If a bridge rail is not installed, continue to what is Figure 10 in the Guide, shown here on the next slide.  </a:t>
            </a:r>
          </a:p>
        </p:txBody>
      </p:sp>
      <p:sp>
        <p:nvSpPr>
          <p:cNvPr id="4" name="Slide Number Placeholder 3"/>
          <p:cNvSpPr>
            <a:spLocks noGrp="1"/>
          </p:cNvSpPr>
          <p:nvPr>
            <p:ph type="sldNum" sz="quarter" idx="5"/>
          </p:nvPr>
        </p:nvSpPr>
        <p:spPr/>
        <p:txBody>
          <a:bodyPr/>
          <a:lstStyle/>
          <a:p>
            <a:fld id="{A4C8E5D6-E240-4AB4-B03F-F45C58F87E64}" type="slidenum">
              <a:rPr lang="en-US" smtClean="0"/>
              <a:t>29</a:t>
            </a:fld>
            <a:endParaRPr lang="en-US" dirty="0"/>
          </a:p>
        </p:txBody>
      </p:sp>
    </p:spTree>
    <p:extLst>
      <p:ext uri="{BB962C8B-B14F-4D97-AF65-F5344CB8AC3E}">
        <p14:creationId xmlns:p14="http://schemas.microsoft.com/office/powerpoint/2010/main" val="1614762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part of this workflow helps the guide user determine when a bridge rail would meet the performance goal and should be considered or when leaving the existing conditions is appropriate.  </a:t>
            </a:r>
          </a:p>
        </p:txBody>
      </p:sp>
      <p:sp>
        <p:nvSpPr>
          <p:cNvPr id="4" name="Slide Number Placeholder 3"/>
          <p:cNvSpPr>
            <a:spLocks noGrp="1"/>
          </p:cNvSpPr>
          <p:nvPr>
            <p:ph type="sldNum" sz="quarter" idx="5"/>
          </p:nvPr>
        </p:nvSpPr>
        <p:spPr/>
        <p:txBody>
          <a:bodyPr/>
          <a:lstStyle/>
          <a:p>
            <a:fld id="{A4C8E5D6-E240-4AB4-B03F-F45C58F87E64}" type="slidenum">
              <a:rPr lang="en-US" smtClean="0"/>
              <a:t>30</a:t>
            </a:fld>
            <a:endParaRPr lang="en-US" dirty="0"/>
          </a:p>
        </p:txBody>
      </p:sp>
    </p:spTree>
    <p:extLst>
      <p:ext uri="{BB962C8B-B14F-4D97-AF65-F5344CB8AC3E}">
        <p14:creationId xmlns:p14="http://schemas.microsoft.com/office/powerpoint/2010/main" val="771784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first step is to determine the present bridge safety feature conditions by:</a:t>
            </a:r>
          </a:p>
          <a:p>
            <a:pPr lvl="1"/>
            <a:r>
              <a:rPr lang="en-US" dirty="0"/>
              <a:t>Documenting the features of the bridge and determining if there is a crashworthy bridge rail present.</a:t>
            </a:r>
          </a:p>
          <a:p>
            <a:pPr lvl="1"/>
            <a:r>
              <a:rPr lang="en-US" dirty="0"/>
              <a:t>Documenting and assessing the deck material, condition, and thickness.</a:t>
            </a:r>
          </a:p>
          <a:p>
            <a:pPr lvl="1"/>
            <a:r>
              <a:rPr lang="en-US" dirty="0"/>
              <a:t>Determining if terminals and/or transitions are present and if so if they are crashworthy.</a:t>
            </a:r>
          </a:p>
          <a:p>
            <a:pPr lvl="1"/>
            <a:r>
              <a:rPr lang="en-US" dirty="0"/>
              <a:t>Determine if delineation is present on the bridge.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31</a:t>
            </a:fld>
            <a:endParaRPr lang="en-US" dirty="0"/>
          </a:p>
        </p:txBody>
      </p:sp>
    </p:spTree>
    <p:extLst>
      <p:ext uri="{BB962C8B-B14F-4D97-AF65-F5344CB8AC3E}">
        <p14:creationId xmlns:p14="http://schemas.microsoft.com/office/powerpoint/2010/main" val="3716273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If a bridge rail is present at the existing site, determine if the bridge rail crash performance has been verified.</a:t>
            </a:r>
          </a:p>
          <a:p>
            <a:endParaRPr lang="en-US" dirty="0">
              <a:highlight>
                <a:srgbClr val="FFFF00"/>
              </a:highlight>
            </a:endParaRPr>
          </a:p>
          <a:p>
            <a:r>
              <a:rPr lang="en-US" dirty="0">
                <a:highlight>
                  <a:srgbClr val="FFFF00"/>
                </a:highlight>
              </a:rPr>
              <a:t>Verification of bridge rail performance can be based on one of the following:</a:t>
            </a:r>
          </a:p>
          <a:p>
            <a:pPr lvl="1"/>
            <a:r>
              <a:rPr lang="en-US" dirty="0">
                <a:highlight>
                  <a:srgbClr val="FFFF00"/>
                </a:highlight>
              </a:rPr>
              <a:t>Documentation that indicates the bridge rail was evaluated by full-scale crash testing. </a:t>
            </a:r>
          </a:p>
          <a:p>
            <a:pPr lvl="1"/>
            <a:r>
              <a:rPr lang="en-US" dirty="0">
                <a:highlight>
                  <a:srgbClr val="FFFF00"/>
                </a:highlight>
              </a:rPr>
              <a:t>Documentation that shows the bridge rail is crashworthy based on engineering calculations such as AASHTO LRFD, BDS, and/or FEA.</a:t>
            </a:r>
          </a:p>
          <a:p>
            <a:pPr lvl="1"/>
            <a:r>
              <a:rPr lang="en-US" dirty="0">
                <a:highlight>
                  <a:srgbClr val="FFFF00"/>
                </a:highlight>
              </a:rPr>
              <a:t>When documentation of the bridge rail is not available, compare the inspection photographs of the bridge rail with the systems tabulated in appendix A of the Final Guide. If the bridge rail matches one of the bridge rails in appendix A it can be assumed to be crashworthy.</a:t>
            </a:r>
          </a:p>
          <a:p>
            <a:endParaRPr lang="en-US" dirty="0">
              <a:latin typeface="+mn-lt"/>
            </a:endParaRPr>
          </a:p>
          <a:p>
            <a:r>
              <a:rPr lang="en-US" dirty="0">
                <a:latin typeface="+mn-lt"/>
              </a:rPr>
              <a:t>Determine the bridge rail’s test level.</a:t>
            </a:r>
          </a:p>
          <a:p>
            <a:r>
              <a:rPr lang="en-US" dirty="0">
                <a:latin typeface="+mn-lt"/>
              </a:rPr>
              <a:t>If bridge rail is determined to be adequate, the evaluation can resume with determination of whether terminals or transitions are necessary.</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32</a:t>
            </a:fld>
            <a:endParaRPr lang="en-US" dirty="0"/>
          </a:p>
        </p:txBody>
      </p:sp>
    </p:spTree>
    <p:extLst>
      <p:ext uri="{BB962C8B-B14F-4D97-AF65-F5344CB8AC3E}">
        <p14:creationId xmlns:p14="http://schemas.microsoft.com/office/powerpoint/2010/main" val="2866004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worksheet or a similar one can be used during inspections to document the presence of a bridge rail or collect the relevant information required to determine if a bridge rail satisfies the performance goal.</a:t>
            </a:r>
          </a:p>
        </p:txBody>
      </p:sp>
      <p:sp>
        <p:nvSpPr>
          <p:cNvPr id="4" name="Slide Number Placeholder 3"/>
          <p:cNvSpPr>
            <a:spLocks noGrp="1"/>
          </p:cNvSpPr>
          <p:nvPr>
            <p:ph type="sldNum" sz="quarter" idx="5"/>
          </p:nvPr>
        </p:nvSpPr>
        <p:spPr/>
        <p:txBody>
          <a:bodyPr/>
          <a:lstStyle/>
          <a:p>
            <a:fld id="{A4C8E5D6-E240-4AB4-B03F-F45C58F87E64}" type="slidenum">
              <a:rPr lang="en-US" smtClean="0"/>
              <a:t>33</a:t>
            </a:fld>
            <a:endParaRPr lang="en-US" dirty="0"/>
          </a:p>
        </p:txBody>
      </p:sp>
    </p:spTree>
    <p:extLst>
      <p:ext uri="{BB962C8B-B14F-4D97-AF65-F5344CB8AC3E}">
        <p14:creationId xmlns:p14="http://schemas.microsoft.com/office/powerpoint/2010/main" val="999083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If a bridge rail is not present on the bridge, the information on the form from the previous slide can be used to determine if a bridge rail satisfied the performance goal.  Posted speed limit, bridge height, and conditions which the bridge crosses are considerations when evaluating the need for a bridge rail, transitions, and terminals.</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34</a:t>
            </a:fld>
            <a:endParaRPr lang="en-US" dirty="0"/>
          </a:p>
        </p:txBody>
      </p:sp>
    </p:spTree>
    <p:extLst>
      <p:ext uri="{BB962C8B-B14F-4D97-AF65-F5344CB8AC3E}">
        <p14:creationId xmlns:p14="http://schemas.microsoft.com/office/powerpoint/2010/main" val="292894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was requested by the United States Bureau of Reclamation.  </a:t>
            </a:r>
          </a:p>
          <a:p>
            <a:endParaRPr lang="en-US" dirty="0"/>
          </a:p>
          <a:p>
            <a:r>
              <a:rPr lang="en-US" dirty="0"/>
              <a:t>The objective of the project was to develop a guide for bridge rails and approach treatments for extremely low-volume roads and low-speed roads.</a:t>
            </a:r>
          </a:p>
        </p:txBody>
      </p:sp>
      <p:sp>
        <p:nvSpPr>
          <p:cNvPr id="4" name="Slide Number Placeholder 3"/>
          <p:cNvSpPr>
            <a:spLocks noGrp="1"/>
          </p:cNvSpPr>
          <p:nvPr>
            <p:ph type="sldNum" sz="quarter" idx="5"/>
          </p:nvPr>
        </p:nvSpPr>
        <p:spPr/>
        <p:txBody>
          <a:bodyPr/>
          <a:lstStyle/>
          <a:p>
            <a:fld id="{A4C8E5D6-E240-4AB4-B03F-F45C58F87E64}" type="slidenum">
              <a:rPr lang="en-US" smtClean="0"/>
              <a:t>4</a:t>
            </a:fld>
            <a:endParaRPr lang="en-US" dirty="0"/>
          </a:p>
        </p:txBody>
      </p:sp>
    </p:spTree>
    <p:extLst>
      <p:ext uri="{BB962C8B-B14F-4D97-AF65-F5344CB8AC3E}">
        <p14:creationId xmlns:p14="http://schemas.microsoft.com/office/powerpoint/2010/main" val="3674687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dirty="0"/>
              <a:t>The table seen here was developed during the research phase of the project.  The underlying philosophy to this table is that bridge rails should be installed where there is a reduction in risk.  Recall there is a risk of injury for impacts with bridge rails and all roadside hardware.  Therefore, minimizing that risk sometimes includes not installing a bridge rail.  In the upper left corner, the “NRB” shows a situation where it is “not risk beneficial” to install a bridge rail.  </a:t>
            </a:r>
          </a:p>
          <a:p>
            <a:pPr marL="0" indent="0">
              <a:buFont typeface="Wingdings" panose="05000000000000000000" pitchFamily="2" charset="2"/>
              <a:buNone/>
            </a:pPr>
            <a:endParaRPr lang="en-US" sz="1200" dirty="0"/>
          </a:p>
          <a:p>
            <a:r>
              <a:rPr lang="en-US" sz="1200" dirty="0"/>
              <a:t>Installing a bridge rail is risk beneficial for all conditions except bridges with a 20 ft or smaller drop to a dry under bridge environment.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final bridge rail selection table for bridge rails installed on roads with ADT ≤ 50 vpd and posted speed ≤ 45 mph is shown here. </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35</a:t>
            </a:fld>
            <a:endParaRPr lang="en-US" dirty="0"/>
          </a:p>
        </p:txBody>
      </p:sp>
    </p:spTree>
    <p:extLst>
      <p:ext uri="{BB962C8B-B14F-4D97-AF65-F5344CB8AC3E}">
        <p14:creationId xmlns:p14="http://schemas.microsoft.com/office/powerpoint/2010/main" val="1018624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information that was collected on the inspection sheet and the guidance of the previously displayed table it is possible to make a determination of whether a bridge rail satisfies the performance goal.  </a:t>
            </a:r>
          </a:p>
          <a:p>
            <a:endParaRPr lang="en-US" dirty="0"/>
          </a:p>
          <a:p>
            <a:r>
              <a:rPr lang="en-US" dirty="0"/>
              <a:t>If a bridge rail is determined to satisfy the performance goal, some designs are provided in the appendices of The Guide, and it is anticipated additional designs will be developed in the coming years.</a:t>
            </a:r>
          </a:p>
        </p:txBody>
      </p:sp>
      <p:sp>
        <p:nvSpPr>
          <p:cNvPr id="4" name="Slide Number Placeholder 3"/>
          <p:cNvSpPr>
            <a:spLocks noGrp="1"/>
          </p:cNvSpPr>
          <p:nvPr>
            <p:ph type="sldNum" sz="quarter" idx="5"/>
          </p:nvPr>
        </p:nvSpPr>
        <p:spPr/>
        <p:txBody>
          <a:bodyPr/>
          <a:lstStyle/>
          <a:p>
            <a:fld id="{A4C8E5D6-E240-4AB4-B03F-F45C58F87E64}" type="slidenum">
              <a:rPr lang="en-US" smtClean="0"/>
              <a:t>36</a:t>
            </a:fld>
            <a:endParaRPr lang="en-US" dirty="0"/>
          </a:p>
        </p:txBody>
      </p:sp>
    </p:spTree>
    <p:extLst>
      <p:ext uri="{BB962C8B-B14F-4D97-AF65-F5344CB8AC3E}">
        <p14:creationId xmlns:p14="http://schemas.microsoft.com/office/powerpoint/2010/main" val="2263718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bridge rail mounting point on the bridge structure must be capable of supporting the design impact loads </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Guide provides specific guidance for a variety of bridge rail mounting configurations.</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37</a:t>
            </a:fld>
            <a:endParaRPr lang="en-US" dirty="0"/>
          </a:p>
        </p:txBody>
      </p:sp>
    </p:spTree>
    <p:extLst>
      <p:ext uri="{BB962C8B-B14F-4D97-AF65-F5344CB8AC3E}">
        <p14:creationId xmlns:p14="http://schemas.microsoft.com/office/powerpoint/2010/main" val="3312577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worksheet or a similar one can be used during inspections to document the features of the bridge deck.</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38</a:t>
            </a:fld>
            <a:endParaRPr lang="en-US" dirty="0"/>
          </a:p>
        </p:txBody>
      </p:sp>
    </p:spTree>
    <p:extLst>
      <p:ext uri="{BB962C8B-B14F-4D97-AF65-F5344CB8AC3E}">
        <p14:creationId xmlns:p14="http://schemas.microsoft.com/office/powerpoint/2010/main" val="2926001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If terminals and transitions are present on the bridge, this form can be used to characterize the terminals and/or transitions. </a:t>
            </a:r>
            <a:r>
              <a:rPr lang="en-US" dirty="0"/>
              <a:t>Note the form on this slide is only a partial representation of the full transitions and terminals inspection form in the appendix of the Guide.</a:t>
            </a:r>
          </a:p>
          <a:p>
            <a:endParaRPr lang="en-US" dirty="0">
              <a:latin typeface="+mn-lt"/>
            </a:endParaRPr>
          </a:p>
          <a:p>
            <a:r>
              <a:rPr lang="en-US" dirty="0">
                <a:latin typeface="+mn-lt"/>
              </a:rPr>
              <a:t>When considering terminals and/or transitions, the posted speed limit is considered.  When posted speed limit is not available, the estimated travel speed can be used. </a:t>
            </a:r>
          </a:p>
          <a:p>
            <a:endParaRPr lang="en-US" dirty="0">
              <a:latin typeface="+mn-lt"/>
            </a:endParaRP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39</a:t>
            </a:fld>
            <a:endParaRPr lang="en-US" dirty="0"/>
          </a:p>
        </p:txBody>
      </p:sp>
    </p:spTree>
    <p:extLst>
      <p:ext uri="{BB962C8B-B14F-4D97-AF65-F5344CB8AC3E}">
        <p14:creationId xmlns:p14="http://schemas.microsoft.com/office/powerpoint/2010/main" val="380216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same philosophy applies to terminals and transitions.  Their installation is only considered where installing them would reduce the risk of serious or fatal injuries.  For posted speed limits of 30 mph or less, it is not risk beneficial to install transitions and terminals.  For higher posted speed limits, terminals and transitions are risk beneficial.</a:t>
            </a:r>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40</a:t>
            </a:fld>
            <a:endParaRPr lang="en-US" dirty="0"/>
          </a:p>
        </p:txBody>
      </p:sp>
    </p:spTree>
    <p:extLst>
      <p:ext uri="{BB962C8B-B14F-4D97-AF65-F5344CB8AC3E}">
        <p14:creationId xmlns:p14="http://schemas.microsoft.com/office/powerpoint/2010/main" val="760483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Since NHTSA and the Federal Motor Vehicle Safety Standards crash tests require passenger vehicles to pass safety requirements in a 35-mph full frontal crash test into a flat rigid wall it assumed that vehicle protection systems will protect occupants from exposed bridge ends on roadways less than 30 mph.</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41</a:t>
            </a:fld>
            <a:endParaRPr lang="en-US" dirty="0"/>
          </a:p>
        </p:txBody>
      </p:sp>
    </p:spTree>
    <p:extLst>
      <p:ext uri="{BB962C8B-B14F-4D97-AF65-F5344CB8AC3E}">
        <p14:creationId xmlns:p14="http://schemas.microsoft.com/office/powerpoint/2010/main" val="1179184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worksheet or a similar one can be used during inspections to document roadway features and the presence of delineation.</a:t>
            </a:r>
          </a:p>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42</a:t>
            </a:fld>
            <a:endParaRPr lang="en-US" dirty="0"/>
          </a:p>
        </p:txBody>
      </p:sp>
    </p:spTree>
    <p:extLst>
      <p:ext uri="{BB962C8B-B14F-4D97-AF65-F5344CB8AC3E}">
        <p14:creationId xmlns:p14="http://schemas.microsoft.com/office/powerpoint/2010/main" val="1163392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delineation is a relatively inexpensive countermeasure it assumed that delineation is always risk beneficial and could be implemented as instructed by the Manual on Uniform Traffic </a:t>
            </a:r>
            <a:r>
              <a:rPr lang="en-US"/>
              <a:t>Control Devices</a:t>
            </a:r>
            <a:r>
              <a:rPr lang="en-US" dirty="0"/>
              <a:t>.</a:t>
            </a:r>
          </a:p>
        </p:txBody>
      </p:sp>
      <p:sp>
        <p:nvSpPr>
          <p:cNvPr id="4" name="Slide Number Placeholder 3"/>
          <p:cNvSpPr>
            <a:spLocks noGrp="1"/>
          </p:cNvSpPr>
          <p:nvPr>
            <p:ph type="sldNum" sz="quarter" idx="5"/>
          </p:nvPr>
        </p:nvSpPr>
        <p:spPr/>
        <p:txBody>
          <a:bodyPr/>
          <a:lstStyle/>
          <a:p>
            <a:fld id="{A4C8E5D6-E240-4AB4-B03F-F45C58F87E64}" type="slidenum">
              <a:rPr lang="en-US" smtClean="0"/>
              <a:t>43</a:t>
            </a:fld>
            <a:endParaRPr lang="en-US" dirty="0"/>
          </a:p>
        </p:txBody>
      </p:sp>
    </p:spTree>
    <p:extLst>
      <p:ext uri="{BB962C8B-B14F-4D97-AF65-F5344CB8AC3E}">
        <p14:creationId xmlns:p14="http://schemas.microsoft.com/office/powerpoint/2010/main" val="1167213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45</a:t>
            </a:fld>
            <a:endParaRPr lang="en-US" dirty="0"/>
          </a:p>
        </p:txBody>
      </p:sp>
    </p:spTree>
    <p:extLst>
      <p:ext uri="{BB962C8B-B14F-4D97-AF65-F5344CB8AC3E}">
        <p14:creationId xmlns:p14="http://schemas.microsoft.com/office/powerpoint/2010/main" val="78976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United States Bureau of Reclamation (USBR) is a Federal Land Management Agency (FLMA). There are 315 bridges within the National Bridge Inventory (NBI) for which USBR is responsible. This USBR inventory is dominated by low-speed and low-volume bridges.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Although low-volume roads make up approximately 80 percent of roadway mileage in the nation’s transportation system, these low-volume roads only represent approximately 20 percent of the vehicle miles traveled.</a:t>
            </a:r>
          </a:p>
          <a:p>
            <a:endParaRPr lang="en-US" dirty="0"/>
          </a:p>
          <a:p>
            <a:r>
              <a:rPr lang="en-US" dirty="0"/>
              <a:t>Low-volume roads have a fairly high bridge density, averaging approximately 14 bridges every 100-centerline miles.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5</a:t>
            </a:fld>
            <a:endParaRPr lang="en-US" dirty="0"/>
          </a:p>
        </p:txBody>
      </p:sp>
    </p:spTree>
    <p:extLst>
      <p:ext uri="{BB962C8B-B14F-4D97-AF65-F5344CB8AC3E}">
        <p14:creationId xmlns:p14="http://schemas.microsoft.com/office/powerpoint/2010/main" val="134161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states that the project team reviewed for this report have traffic volume requirements which allow exceptions for low volume bridges from typical bridge rail and approach guardrail design and placement guidance used for other roadways.</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a:t>
            </a:fld>
            <a:endParaRPr lang="en-US" dirty="0"/>
          </a:p>
        </p:txBody>
      </p:sp>
    </p:spTree>
    <p:extLst>
      <p:ext uri="{BB962C8B-B14F-4D97-AF65-F5344CB8AC3E}">
        <p14:creationId xmlns:p14="http://schemas.microsoft.com/office/powerpoint/2010/main" val="305749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research concerning bridge railings on low volume roads was reviewed by the research team.  Similar fatal and serious injury (KA) crash outcomes were found in both studies.  Both studies also concluded that there was never a benefit-cost advantage of upgrading the bridge railings.</a:t>
            </a:r>
          </a:p>
        </p:txBody>
      </p:sp>
      <p:sp>
        <p:nvSpPr>
          <p:cNvPr id="4" name="Slide Number Placeholder 3"/>
          <p:cNvSpPr>
            <a:spLocks noGrp="1"/>
          </p:cNvSpPr>
          <p:nvPr>
            <p:ph type="sldNum" sz="quarter" idx="5"/>
          </p:nvPr>
        </p:nvSpPr>
        <p:spPr/>
        <p:txBody>
          <a:bodyPr/>
          <a:lstStyle/>
          <a:p>
            <a:fld id="{A4C8E5D6-E240-4AB4-B03F-F45C58F87E64}" type="slidenum">
              <a:rPr lang="en-US" smtClean="0"/>
              <a:t>8</a:t>
            </a:fld>
            <a:endParaRPr lang="en-US" dirty="0"/>
          </a:p>
        </p:txBody>
      </p:sp>
    </p:spTree>
    <p:extLst>
      <p:ext uri="{BB962C8B-B14F-4D97-AF65-F5344CB8AC3E}">
        <p14:creationId xmlns:p14="http://schemas.microsoft.com/office/powerpoint/2010/main" val="179529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Relevant research concerning approach guardrails was reviewed by the research team.  No crashes with an approach guardrail resulted in a fatal or serious injury outcome, while 25% of the crashes with a bridge rail end resulted in a fatal or serious injury.  The conclusion of this study was that approach guardrails lower the fatal and severe crash rate.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One caveat with this study is that the crashes in the Gates study occurred on a wide range of roadways with volumes up to 41,524 vpd and speed limits up to 55 mph; not necessarily low volume or low speed.</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9</a:t>
            </a:fld>
            <a:endParaRPr lang="en-US" dirty="0"/>
          </a:p>
        </p:txBody>
      </p:sp>
    </p:spTree>
    <p:extLst>
      <p:ext uri="{BB962C8B-B14F-4D97-AF65-F5344CB8AC3E}">
        <p14:creationId xmlns:p14="http://schemas.microsoft.com/office/powerpoint/2010/main" val="139358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Encroachment based modeling has been used in the roadside safety field for a many decades; beginning with a hand calculation outlined in the 1977 Barrier Guide and moving on to computer programs.  </a:t>
            </a:r>
          </a:p>
          <a:p>
            <a:endParaRPr lang="en-US" dirty="0"/>
          </a:p>
          <a:p>
            <a:r>
              <a:rPr lang="en-US" dirty="0"/>
              <a:t>NCHRP Project 15-65 documents the state-of-the-practice for encroachment-based modeling where the objective is to reduce fatal and serious injury crashes using quantitative design decisions.</a:t>
            </a:r>
          </a:p>
        </p:txBody>
      </p:sp>
      <p:sp>
        <p:nvSpPr>
          <p:cNvPr id="4" name="Slide Number Placeholder 3"/>
          <p:cNvSpPr>
            <a:spLocks noGrp="1"/>
          </p:cNvSpPr>
          <p:nvPr>
            <p:ph type="sldNum" sz="quarter" idx="5"/>
          </p:nvPr>
        </p:nvSpPr>
        <p:spPr/>
        <p:txBody>
          <a:bodyPr/>
          <a:lstStyle/>
          <a:p>
            <a:fld id="{A4C8E5D6-E240-4AB4-B03F-F45C58F87E64}" type="slidenum">
              <a:rPr lang="en-US" smtClean="0"/>
              <a:t>10</a:t>
            </a:fld>
            <a:endParaRPr lang="en-US" dirty="0"/>
          </a:p>
        </p:txBody>
      </p:sp>
    </p:spTree>
    <p:extLst>
      <p:ext uri="{BB962C8B-B14F-4D97-AF65-F5344CB8AC3E}">
        <p14:creationId xmlns:p14="http://schemas.microsoft.com/office/powerpoint/2010/main" val="297896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NCHRP Project 15-65 developed a governing equation with determines that outcome as a function of the probability that an encroachment occurs, the probability of striking an object once an encroachment occurs, and the probability of a fatal or serious injury outcome.</a:t>
            </a:r>
          </a:p>
          <a:p>
            <a:endParaRPr lang="en-US" dirty="0"/>
          </a:p>
          <a:p>
            <a:r>
              <a:rPr lang="en-US" dirty="0"/>
              <a:t>Calculation of relative risk allows for comparison of “no change” with the “alternative countermeasures”.</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11</a:t>
            </a:fld>
            <a:endParaRPr lang="en-US" dirty="0"/>
          </a:p>
        </p:txBody>
      </p:sp>
    </p:spTree>
    <p:extLst>
      <p:ext uri="{BB962C8B-B14F-4D97-AF65-F5344CB8AC3E}">
        <p14:creationId xmlns:p14="http://schemas.microsoft.com/office/powerpoint/2010/main" val="304521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2/16/2023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804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fld id="{5DB4ED54-5B5E-4A04-93D3-5772E3CE3818}" type="datetime1">
              <a:rPr lang="en-US" smtClean="0"/>
              <a:pPr/>
              <a:t>2/16/2023</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9" name="Picture Placeholder 5"/>
          <p:cNvSpPr>
            <a:spLocks noGrp="1"/>
          </p:cNvSpPr>
          <p:nvPr>
            <p:ph type="pic" sz="quarter" idx="13"/>
          </p:nvPr>
        </p:nvSpPr>
        <p:spPr>
          <a:xfrm>
            <a:off x="0" y="5245130"/>
            <a:ext cx="12192000" cy="1612870"/>
          </a:xfrm>
        </p:spPr>
        <p:txBody>
          <a:bodyPr/>
          <a:lstStyle/>
          <a:p>
            <a:r>
              <a:rPr lang="en-US" dirty="0"/>
              <a:t>Click icon to add picture</a:t>
            </a:r>
          </a:p>
        </p:txBody>
      </p:sp>
      <p:sp>
        <p:nvSpPr>
          <p:cNvPr id="2" name="Rectangle 1"/>
          <p:cNvSpPr/>
          <p:nvPr userDrawn="1"/>
        </p:nvSpPr>
        <p:spPr>
          <a:xfrm>
            <a:off x="57589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3429849"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28380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9137758"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a:spLocks noGrp="1"/>
          </p:cNvSpPr>
          <p:nvPr>
            <p:ph type="body" idx="1"/>
          </p:nvPr>
        </p:nvSpPr>
        <p:spPr>
          <a:xfrm>
            <a:off x="581192" y="2988377"/>
            <a:ext cx="2492830" cy="557784"/>
          </a:xfrm>
        </p:spPr>
        <p:txBody>
          <a:bodyPr anchor="ctr">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581194" y="3584516"/>
            <a:ext cx="2492828"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6298472" y="2988377"/>
            <a:ext cx="2492830"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Edit Master text styles</a:t>
            </a:r>
          </a:p>
        </p:txBody>
      </p:sp>
      <p:sp>
        <p:nvSpPr>
          <p:cNvPr id="16" name="Content Placeholder 5"/>
          <p:cNvSpPr>
            <a:spLocks noGrp="1"/>
          </p:cNvSpPr>
          <p:nvPr>
            <p:ph sz="quarter" idx="4"/>
          </p:nvPr>
        </p:nvSpPr>
        <p:spPr>
          <a:xfrm>
            <a:off x="6298471" y="3584516"/>
            <a:ext cx="2492830"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4"/>
          </p:nvPr>
        </p:nvSpPr>
        <p:spPr>
          <a:xfrm>
            <a:off x="3444517" y="2988377"/>
            <a:ext cx="2492830" cy="557784"/>
          </a:xfrm>
        </p:spPr>
        <p:txBody>
          <a:bodyPr anchor="ctr">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5"/>
          </p:nvPr>
        </p:nvSpPr>
        <p:spPr>
          <a:xfrm>
            <a:off x="3444519" y="3584516"/>
            <a:ext cx="2492828"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16"/>
          </p:nvPr>
        </p:nvSpPr>
        <p:spPr>
          <a:xfrm>
            <a:off x="9138807" y="2988377"/>
            <a:ext cx="2492830"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Edit Master text styles</a:t>
            </a:r>
          </a:p>
        </p:txBody>
      </p:sp>
      <p:sp>
        <p:nvSpPr>
          <p:cNvPr id="20" name="Content Placeholder 5"/>
          <p:cNvSpPr>
            <a:spLocks noGrp="1"/>
          </p:cNvSpPr>
          <p:nvPr>
            <p:ph sz="quarter" idx="17"/>
          </p:nvPr>
        </p:nvSpPr>
        <p:spPr>
          <a:xfrm>
            <a:off x="9138806" y="3584516"/>
            <a:ext cx="2492830"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58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145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2/16/2023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9195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4232275" cy="6858000"/>
          </a:xfrm>
        </p:spPr>
        <p:txBody>
          <a:bodyPr/>
          <a:lstStyle/>
          <a:p>
            <a:r>
              <a:rPr lang="en-US" dirty="0"/>
              <a:t>Click icon to add picture</a:t>
            </a:r>
          </a:p>
        </p:txBody>
      </p:sp>
      <p:sp>
        <p:nvSpPr>
          <p:cNvPr id="2" name="Title 1"/>
          <p:cNvSpPr>
            <a:spLocks noGrp="1"/>
          </p:cNvSpPr>
          <p:nvPr>
            <p:ph type="title"/>
          </p:nvPr>
        </p:nvSpPr>
        <p:spPr>
          <a:xfrm>
            <a:off x="4900927" y="709565"/>
            <a:ext cx="6650991" cy="699407"/>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632857"/>
            <a:ext cx="6650991" cy="4205188"/>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2/16/2023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6570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2"/>
        </a:solidFill>
        <a:effectLst/>
      </p:bgPr>
    </p:bg>
    <p:spTree>
      <p:nvGrpSpPr>
        <p:cNvPr id="1" name=""/>
        <p:cNvGrpSpPr/>
        <p:nvPr/>
      </p:nvGrpSpPr>
      <p:grpSpPr>
        <a:xfrm>
          <a:off x="0" y="0"/>
          <a:ext cx="0" cy="0"/>
          <a:chOff x="0" y="0"/>
          <a:chExt cx="0" cy="0"/>
        </a:xfrm>
      </p:grpSpPr>
      <p:sp>
        <p:nvSpPr>
          <p:cNvPr id="14" name="Picture Placeholder 4"/>
          <p:cNvSpPr>
            <a:spLocks noGrp="1"/>
          </p:cNvSpPr>
          <p:nvPr>
            <p:ph type="pic" sz="quarter" idx="14" hasCustomPrompt="1"/>
          </p:nvPr>
        </p:nvSpPr>
        <p:spPr>
          <a:xfrm>
            <a:off x="8622917" y="3322281"/>
            <a:ext cx="3367862" cy="3367862"/>
          </a:xfrm>
        </p:spPr>
        <p:txBody>
          <a:bodyPr/>
          <a:lstStyle>
            <a:lvl1pPr marL="0" indent="0" algn="ctr">
              <a:buNone/>
              <a:defRPr>
                <a:solidFill>
                  <a:schemeClr val="tx1"/>
                </a:solidFill>
              </a:defRPr>
            </a:lvl1pPr>
          </a:lstStyle>
          <a:p>
            <a:r>
              <a:rPr lang="en-US" dirty="0"/>
              <a:t>Icon Watermark</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Picture Placeholder 4"/>
          <p:cNvSpPr>
            <a:spLocks noGrp="1"/>
          </p:cNvSpPr>
          <p:nvPr>
            <p:ph type="pic" sz="quarter" idx="13" hasCustomPrompt="1"/>
          </p:nvPr>
        </p:nvSpPr>
        <p:spPr>
          <a:xfrm>
            <a:off x="768350" y="2312987"/>
            <a:ext cx="731520" cy="731520"/>
          </a:xfrm>
        </p:spPr>
        <p:txBody>
          <a:bodyPr/>
          <a:lstStyle>
            <a:lvl1pPr marL="0" indent="0">
              <a:buNone/>
              <a:defRPr>
                <a:solidFill>
                  <a:schemeClr val="bg1"/>
                </a:solidFill>
              </a:defRPr>
            </a:lvl1pPr>
          </a:lstStyle>
          <a:p>
            <a:r>
              <a:rPr lang="en-US" dirty="0"/>
              <a:t>Icon</a:t>
            </a:r>
          </a:p>
        </p:txBody>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2/16/2023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24179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1"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lvl1pPr>
              <a:defRPr>
                <a:solidFill>
                  <a:schemeClr val="bg2"/>
                </a:solidFill>
              </a:defRPr>
            </a:lvl1pPr>
          </a:lstStyle>
          <a:p>
            <a:fld id="{D82884F1-FFEA-405F-9602-3DCA865EDA4E}" type="datetime1">
              <a:rPr lang="en-US" smtClean="0"/>
              <a:pPr/>
              <a:t>2/16/2023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lvl1pPr>
              <a:defRPr>
                <a:solidFill>
                  <a:schemeClr val="bg2"/>
                </a:solidFill>
              </a:defRPr>
            </a:lvl1p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lvl1pPr>
              <a:defRPr>
                <a:solidFill>
                  <a:schemeClr val="bg2"/>
                </a:solidFill>
              </a:defRPr>
            </a:lvl1pPr>
          </a:lstStyle>
          <a:p>
            <a:fld id="{3A98EE3D-8CD1-4C3F-BD1C-C98C9596463C}" type="slidenum">
              <a:rPr lang="en-US" smtClean="0"/>
              <a:pPr/>
              <a:t>‹#›</a:t>
            </a:fld>
            <a:endParaRPr lang="en-US" dirty="0"/>
          </a:p>
        </p:txBody>
      </p:sp>
      <p:sp>
        <p:nvSpPr>
          <p:cNvPr id="12" name="Rectangle 11"/>
          <p:cNvSpPr/>
          <p:nvPr userDrawn="1"/>
        </p:nvSpPr>
        <p:spPr>
          <a:xfrm rot="5400000">
            <a:off x="1415595" y="3435840"/>
            <a:ext cx="57607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95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2/16/2023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6349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591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2/16/2023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6844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ve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2524-18F1-4515-B337-933277A7A2B7}"/>
              </a:ext>
            </a:extLst>
          </p:cNvPr>
          <p:cNvSpPr>
            <a:spLocks noGrp="1"/>
          </p:cNvSpPr>
          <p:nvPr>
            <p:ph type="title" hasCustomPrompt="1"/>
          </p:nvPr>
        </p:nvSpPr>
        <p:spPr>
          <a:xfrm>
            <a:off x="3560736" y="2343346"/>
            <a:ext cx="8355749" cy="2141156"/>
          </a:xfrm>
        </p:spPr>
        <p:txBody>
          <a:bodyPr/>
          <a:lstStyle>
            <a:lvl1pPr>
              <a:defRPr b="1" cap="all" baseline="0"/>
            </a:lvl1pPr>
          </a:lstStyle>
          <a:p>
            <a:r>
              <a:rPr lang="en-US" dirty="0"/>
              <a:t>Presentation TITLE</a:t>
            </a:r>
          </a:p>
        </p:txBody>
      </p:sp>
      <p:sp>
        <p:nvSpPr>
          <p:cNvPr id="5" name="Text Placeholder 4">
            <a:extLst>
              <a:ext uri="{FF2B5EF4-FFF2-40B4-BE49-F238E27FC236}">
                <a16:creationId xmlns:a16="http://schemas.microsoft.com/office/drawing/2014/main" id="{2B4CB842-9714-471F-B074-4903F0981123}"/>
              </a:ext>
            </a:extLst>
          </p:cNvPr>
          <p:cNvSpPr>
            <a:spLocks noGrp="1"/>
          </p:cNvSpPr>
          <p:nvPr>
            <p:ph type="body" sz="quarter" idx="10" hasCustomPrompt="1"/>
          </p:nvPr>
        </p:nvSpPr>
        <p:spPr>
          <a:xfrm>
            <a:off x="224744" y="4737100"/>
            <a:ext cx="5157787" cy="666750"/>
          </a:xfrm>
          <a:prstGeom prst="rect">
            <a:avLst/>
          </a:prstGeom>
        </p:spPr>
        <p:txBody>
          <a:bodyPr/>
          <a:lstStyle>
            <a:lvl1pPr>
              <a:defRPr sz="3200" b="1">
                <a:solidFill>
                  <a:schemeClr val="tx2"/>
                </a:solidFill>
                <a:latin typeface="Trebuchet MS" panose="020B0603020202020204" pitchFamily="34" charset="0"/>
              </a:defRPr>
            </a:lvl1pPr>
          </a:lstStyle>
          <a:p>
            <a:pPr lvl="0"/>
            <a:r>
              <a:rPr lang="en-US" dirty="0"/>
              <a:t>EVENT NAME</a:t>
            </a:r>
          </a:p>
        </p:txBody>
      </p:sp>
      <p:sp>
        <p:nvSpPr>
          <p:cNvPr id="9" name="Text Placeholder 8">
            <a:extLst>
              <a:ext uri="{FF2B5EF4-FFF2-40B4-BE49-F238E27FC236}">
                <a16:creationId xmlns:a16="http://schemas.microsoft.com/office/drawing/2014/main" id="{0AC486DF-671F-47AC-B0ED-03A7691A505F}"/>
              </a:ext>
            </a:extLst>
          </p:cNvPr>
          <p:cNvSpPr>
            <a:spLocks noGrp="1"/>
          </p:cNvSpPr>
          <p:nvPr>
            <p:ph type="body" sz="quarter" idx="12" hasCustomPrompt="1"/>
          </p:nvPr>
        </p:nvSpPr>
        <p:spPr>
          <a:xfrm>
            <a:off x="8885441" y="4685094"/>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11" name="Text Placeholder 10">
            <a:extLst>
              <a:ext uri="{FF2B5EF4-FFF2-40B4-BE49-F238E27FC236}">
                <a16:creationId xmlns:a16="http://schemas.microsoft.com/office/drawing/2014/main" id="{C3B9659D-1C1A-4D0E-8DCA-6A69C2AAF751}"/>
              </a:ext>
            </a:extLst>
          </p:cNvPr>
          <p:cNvSpPr>
            <a:spLocks noGrp="1"/>
          </p:cNvSpPr>
          <p:nvPr>
            <p:ph type="body" sz="quarter" idx="13" hasCustomPrompt="1"/>
          </p:nvPr>
        </p:nvSpPr>
        <p:spPr>
          <a:xfrm>
            <a:off x="9411420" y="4949051"/>
            <a:ext cx="249293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9" name="Text Placeholder 8">
            <a:extLst>
              <a:ext uri="{FF2B5EF4-FFF2-40B4-BE49-F238E27FC236}">
                <a16:creationId xmlns:a16="http://schemas.microsoft.com/office/drawing/2014/main" id="{9B4FA4A8-D700-4633-87F7-B707FDEEC42B}"/>
              </a:ext>
            </a:extLst>
          </p:cNvPr>
          <p:cNvSpPr>
            <a:spLocks noGrp="1"/>
          </p:cNvSpPr>
          <p:nvPr>
            <p:ph type="body" sz="quarter" idx="14" hasCustomPrompt="1"/>
          </p:nvPr>
        </p:nvSpPr>
        <p:spPr>
          <a:xfrm>
            <a:off x="8890492" y="5214522"/>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0" name="Text Placeholder 10">
            <a:extLst>
              <a:ext uri="{FF2B5EF4-FFF2-40B4-BE49-F238E27FC236}">
                <a16:creationId xmlns:a16="http://schemas.microsoft.com/office/drawing/2014/main" id="{6971BFD4-4915-456D-B8F0-8FF86A2343FF}"/>
              </a:ext>
            </a:extLst>
          </p:cNvPr>
          <p:cNvSpPr>
            <a:spLocks noGrp="1"/>
          </p:cNvSpPr>
          <p:nvPr>
            <p:ph type="body" sz="quarter" idx="15" hasCustomPrompt="1"/>
          </p:nvPr>
        </p:nvSpPr>
        <p:spPr>
          <a:xfrm>
            <a:off x="9411421" y="5478479"/>
            <a:ext cx="249798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21" name="Text Placeholder 8">
            <a:extLst>
              <a:ext uri="{FF2B5EF4-FFF2-40B4-BE49-F238E27FC236}">
                <a16:creationId xmlns:a16="http://schemas.microsoft.com/office/drawing/2014/main" id="{1448035F-5D1B-400A-B886-C8624997545C}"/>
              </a:ext>
            </a:extLst>
          </p:cNvPr>
          <p:cNvSpPr>
            <a:spLocks noGrp="1"/>
          </p:cNvSpPr>
          <p:nvPr>
            <p:ph type="body" sz="quarter" idx="16" hasCustomPrompt="1"/>
          </p:nvPr>
        </p:nvSpPr>
        <p:spPr>
          <a:xfrm>
            <a:off x="8895549" y="5743953"/>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2" name="Text Placeholder 10">
            <a:extLst>
              <a:ext uri="{FF2B5EF4-FFF2-40B4-BE49-F238E27FC236}">
                <a16:creationId xmlns:a16="http://schemas.microsoft.com/office/drawing/2014/main" id="{09B2E1CF-8784-4FAB-B652-88E149379220}"/>
              </a:ext>
            </a:extLst>
          </p:cNvPr>
          <p:cNvSpPr>
            <a:spLocks noGrp="1"/>
          </p:cNvSpPr>
          <p:nvPr>
            <p:ph type="body" sz="quarter" idx="17" hasCustomPrompt="1"/>
          </p:nvPr>
        </p:nvSpPr>
        <p:spPr>
          <a:xfrm>
            <a:off x="9411420" y="6007910"/>
            <a:ext cx="2503043"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2" name="Text Placeholder 8">
            <a:extLst>
              <a:ext uri="{FF2B5EF4-FFF2-40B4-BE49-F238E27FC236}">
                <a16:creationId xmlns:a16="http://schemas.microsoft.com/office/drawing/2014/main" id="{7758C5CE-7B41-428B-A67E-5E1074215B1F}"/>
              </a:ext>
            </a:extLst>
          </p:cNvPr>
          <p:cNvSpPr>
            <a:spLocks noGrp="1"/>
          </p:cNvSpPr>
          <p:nvPr>
            <p:ph type="body" sz="quarter" idx="19" hasCustomPrompt="1"/>
          </p:nvPr>
        </p:nvSpPr>
        <p:spPr>
          <a:xfrm>
            <a:off x="224744" y="5968938"/>
            <a:ext cx="4532312" cy="320269"/>
          </a:xfrm>
          <a:prstGeom prst="rect">
            <a:avLst/>
          </a:prstGeom>
        </p:spPr>
        <p:txBody>
          <a:bodyPr/>
          <a:lstStyle>
            <a:lvl1pPr algn="l">
              <a:defRPr sz="2000">
                <a:solidFill>
                  <a:schemeClr val="tx2"/>
                </a:solidFill>
                <a:latin typeface="Trebuchet MS" panose="020B0603020202020204" pitchFamily="34" charset="0"/>
              </a:defRPr>
            </a:lvl1pPr>
          </a:lstStyle>
          <a:p>
            <a:pPr lvl="0"/>
            <a:r>
              <a:rPr lang="en-US" dirty="0"/>
              <a:t>Date of Presentation</a:t>
            </a:r>
          </a:p>
        </p:txBody>
      </p:sp>
    </p:spTree>
    <p:extLst>
      <p:ext uri="{BB962C8B-B14F-4D97-AF65-F5344CB8AC3E}">
        <p14:creationId xmlns:p14="http://schemas.microsoft.com/office/powerpoint/2010/main" val="355558860"/>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12192000" cy="6858000"/>
          </a:xfrm>
        </p:spPr>
        <p:txBody>
          <a:bodyPr/>
          <a:lstStyle>
            <a:lvl1pPr algn="ctr">
              <a:defRPr/>
            </a:lvl1pPr>
          </a:lstStyle>
          <a:p>
            <a:r>
              <a:rPr lang="en-US" dirty="0"/>
              <a:t>Click icon to add picture</a:t>
            </a:r>
          </a:p>
        </p:txBody>
      </p:sp>
      <p:sp>
        <p:nvSpPr>
          <p:cNvPr id="11" name="Rectangle 10"/>
          <p:cNvSpPr/>
          <p:nvPr userDrawn="1"/>
        </p:nvSpPr>
        <p:spPr>
          <a:xfrm>
            <a:off x="446534" y="4284627"/>
            <a:ext cx="11292840" cy="201167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5695849"/>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446534" y="4114808"/>
            <a:ext cx="1129284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4220835"/>
            <a:ext cx="10993549" cy="1475013"/>
          </a:xfrm>
          <a:effectLst/>
        </p:spPr>
        <p:txBody>
          <a:bodyPr anchor="b">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83342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only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E8D4-ED4F-49D3-B679-31DF71A2DC05}"/>
              </a:ext>
            </a:extLst>
          </p:cNvPr>
          <p:cNvSpPr>
            <a:spLocks noGrp="1"/>
          </p:cNvSpPr>
          <p:nvPr>
            <p:ph type="title"/>
          </p:nvPr>
        </p:nvSpPr>
        <p:spPr/>
        <p:txBody>
          <a:bodyPr anchor="b"/>
          <a:lstStyle/>
          <a:p>
            <a:r>
              <a:rPr lang="en-US"/>
              <a:t>Click to edit Master title style</a:t>
            </a:r>
          </a:p>
        </p:txBody>
      </p:sp>
      <p:sp>
        <p:nvSpPr>
          <p:cNvPr id="4" name="Text Placeholder 3">
            <a:extLst>
              <a:ext uri="{FF2B5EF4-FFF2-40B4-BE49-F238E27FC236}">
                <a16:creationId xmlns:a16="http://schemas.microsoft.com/office/drawing/2014/main" id="{394A1991-2077-45D4-B642-5C72968B110E}"/>
              </a:ext>
            </a:extLst>
          </p:cNvPr>
          <p:cNvSpPr>
            <a:spLocks noGrp="1"/>
          </p:cNvSpPr>
          <p:nvPr>
            <p:ph type="body" sz="quarter" idx="10" hasCustomPrompt="1"/>
          </p:nvPr>
        </p:nvSpPr>
        <p:spPr>
          <a:xfrm>
            <a:off x="808891" y="1670050"/>
            <a:ext cx="10802083" cy="3987800"/>
          </a:xfrm>
        </p:spPr>
        <p:txBody>
          <a:bodyPr/>
          <a:lstStyle>
            <a:lvl1pPr>
              <a:defRPr>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a:latin typeface="Calibri" panose="020F0502020204030204" pitchFamily="34" charset="0"/>
                <a:cs typeface="Calibri" panose="020F0502020204030204" pitchFamily="34" charset="0"/>
              </a:defRPr>
            </a:lvl2pPr>
            <a:lvl3pPr marL="1143000" indent="-228600">
              <a:buFont typeface="Arial" panose="020B0604020202020204" pitchFamily="34" charset="0"/>
              <a:buChar cha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bullets</a:t>
            </a:r>
          </a:p>
          <a:p>
            <a:pPr lvl="1"/>
            <a:r>
              <a:rPr lang="en-US" dirty="0"/>
              <a:t> Second level</a:t>
            </a:r>
          </a:p>
          <a:p>
            <a:pPr lvl="2"/>
            <a:r>
              <a:rPr lang="en-US"/>
              <a:t> Third </a:t>
            </a:r>
            <a:r>
              <a:rPr lang="en-US" dirty="0"/>
              <a:t>level</a:t>
            </a:r>
          </a:p>
          <a:p>
            <a:pPr lvl="3"/>
            <a:endParaRPr lang="en-US" dirty="0"/>
          </a:p>
        </p:txBody>
      </p:sp>
    </p:spTree>
    <p:extLst>
      <p:ext uri="{BB962C8B-B14F-4D97-AF65-F5344CB8AC3E}">
        <p14:creationId xmlns:p14="http://schemas.microsoft.com/office/powerpoint/2010/main" val="2670388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0B2FFB9-4D51-4095-9CBE-F3637F426E93}"/>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3724089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ullets, 2 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199" y="1825625"/>
            <a:ext cx="7529547" cy="192407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7" y="644535"/>
            <a:ext cx="5971238"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5" name="Picture Placeholder 4">
            <a:extLst>
              <a:ext uri="{FF2B5EF4-FFF2-40B4-BE49-F238E27FC236}">
                <a16:creationId xmlns:a16="http://schemas.microsoft.com/office/drawing/2014/main" id="{C317EDEE-C29D-4EE2-9CCB-49D2B52CEA86}"/>
              </a:ext>
            </a:extLst>
          </p:cNvPr>
          <p:cNvSpPr>
            <a:spLocks noGrp="1"/>
          </p:cNvSpPr>
          <p:nvPr>
            <p:ph type="pic" sz="quarter" idx="10"/>
          </p:nvPr>
        </p:nvSpPr>
        <p:spPr>
          <a:xfrm>
            <a:off x="8493125" y="0"/>
            <a:ext cx="3698875" cy="6316663"/>
          </a:xfr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Content Placeholder 6">
            <a:extLst>
              <a:ext uri="{FF2B5EF4-FFF2-40B4-BE49-F238E27FC236}">
                <a16:creationId xmlns:a16="http://schemas.microsoft.com/office/drawing/2014/main" id="{F13F3CA3-551F-455C-B823-FD13D63A40A6}"/>
              </a:ext>
            </a:extLst>
          </p:cNvPr>
          <p:cNvSpPr>
            <a:spLocks noGrp="1"/>
          </p:cNvSpPr>
          <p:nvPr>
            <p:ph sz="quarter" idx="11" hasCustomPrompt="1"/>
          </p:nvPr>
        </p:nvSpPr>
        <p:spPr>
          <a:xfrm>
            <a:off x="19744" y="3930680"/>
            <a:ext cx="4099932" cy="210505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
        <p:nvSpPr>
          <p:cNvPr id="10" name="Content Placeholder 6">
            <a:extLst>
              <a:ext uri="{FF2B5EF4-FFF2-40B4-BE49-F238E27FC236}">
                <a16:creationId xmlns:a16="http://schemas.microsoft.com/office/drawing/2014/main" id="{579382A7-4368-47CA-83D1-C28045FD42EC}"/>
              </a:ext>
            </a:extLst>
          </p:cNvPr>
          <p:cNvSpPr>
            <a:spLocks noGrp="1"/>
          </p:cNvSpPr>
          <p:nvPr>
            <p:ph sz="quarter" idx="12" hasCustomPrompt="1"/>
          </p:nvPr>
        </p:nvSpPr>
        <p:spPr>
          <a:xfrm>
            <a:off x="4267815" y="3941720"/>
            <a:ext cx="4099932" cy="210505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Tree>
    <p:extLst>
      <p:ext uri="{BB962C8B-B14F-4D97-AF65-F5344CB8AC3E}">
        <p14:creationId xmlns:p14="http://schemas.microsoft.com/office/powerpoint/2010/main" val="2382488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acts Layout">
    <p:spTree>
      <p:nvGrpSpPr>
        <p:cNvPr id="1" name=""/>
        <p:cNvGrpSpPr/>
        <p:nvPr/>
      </p:nvGrpSpPr>
      <p:grpSpPr>
        <a:xfrm>
          <a:off x="0" y="0"/>
          <a:ext cx="0" cy="0"/>
          <a:chOff x="0" y="0"/>
          <a:chExt cx="0" cy="0"/>
        </a:xfrm>
      </p:grpSpPr>
      <p:pic>
        <p:nvPicPr>
          <p:cNvPr id="32" name="Picture Placeholder 16" descr="A view of a building&#10;&#10;Description automatically generated">
            <a:extLst>
              <a:ext uri="{FF2B5EF4-FFF2-40B4-BE49-F238E27FC236}">
                <a16:creationId xmlns:a16="http://schemas.microsoft.com/office/drawing/2014/main" id="{BF2709C4-3B3A-4E01-91F8-7863D4DED6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22"/>
          <a:stretch/>
        </p:blipFill>
        <p:spPr>
          <a:xfrm>
            <a:off x="3875724" y="13834"/>
            <a:ext cx="8316276" cy="6300788"/>
          </a:xfrm>
          <a:prstGeom prst="rect">
            <a:avLst/>
          </a:prstGeom>
        </p:spPr>
      </p:pic>
      <p:sp>
        <p:nvSpPr>
          <p:cNvPr id="33" name="Title Placeholder 1"/>
          <p:cNvSpPr>
            <a:spLocks noGrp="1"/>
          </p:cNvSpPr>
          <p:nvPr>
            <p:ph type="title" hasCustomPrompt="1"/>
          </p:nvPr>
        </p:nvSpPr>
        <p:spPr>
          <a:xfrm>
            <a:off x="726506" y="644535"/>
            <a:ext cx="10709993" cy="620880"/>
          </a:xfrm>
          <a:prstGeom prst="rect">
            <a:avLst/>
          </a:prstGeom>
        </p:spPr>
        <p:txBody>
          <a:bodyPr vert="horz" lIns="91440" tIns="45720" rIns="91440" bIns="45720" rtlCol="0" anchor="t">
            <a:normAutofit/>
          </a:bodyPr>
          <a:lstStyle>
            <a:lvl1pPr>
              <a:defRPr/>
            </a:lvl1pPr>
          </a:lstStyle>
          <a:p>
            <a:r>
              <a:rPr lang="en-US" dirty="0"/>
              <a:t>Contacts</a:t>
            </a:r>
          </a:p>
        </p:txBody>
      </p:sp>
      <p:sp>
        <p:nvSpPr>
          <p:cNvPr id="34" name="Text Placeholder 10"/>
          <p:cNvSpPr>
            <a:spLocks noGrp="1"/>
          </p:cNvSpPr>
          <p:nvPr>
            <p:ph type="body" sz="quarter" idx="11" hasCustomPrompt="1"/>
          </p:nvPr>
        </p:nvSpPr>
        <p:spPr>
          <a:xfrm>
            <a:off x="726505" y="1558039"/>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5" name="Text Placeholder 64"/>
          <p:cNvSpPr>
            <a:spLocks noGrp="1"/>
          </p:cNvSpPr>
          <p:nvPr>
            <p:ph type="body" sz="quarter" idx="13" hasCustomPrompt="1"/>
          </p:nvPr>
        </p:nvSpPr>
        <p:spPr>
          <a:xfrm>
            <a:off x="726505" y="1804087"/>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37" name="Text Placeholder 64"/>
          <p:cNvSpPr>
            <a:spLocks noGrp="1"/>
          </p:cNvSpPr>
          <p:nvPr>
            <p:ph type="body" sz="quarter" idx="20" hasCustomPrompt="1"/>
          </p:nvPr>
        </p:nvSpPr>
        <p:spPr>
          <a:xfrm>
            <a:off x="1131083" y="2020330"/>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38" name="Text Placeholder 10"/>
          <p:cNvSpPr>
            <a:spLocks noGrp="1"/>
          </p:cNvSpPr>
          <p:nvPr>
            <p:ph type="body" sz="quarter" idx="21" hasCustomPrompt="1"/>
          </p:nvPr>
        </p:nvSpPr>
        <p:spPr>
          <a:xfrm>
            <a:off x="726505" y="2350052"/>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9" name="Text Placeholder 64"/>
          <p:cNvSpPr>
            <a:spLocks noGrp="1"/>
          </p:cNvSpPr>
          <p:nvPr>
            <p:ph type="body" sz="quarter" idx="22" hasCustomPrompt="1"/>
          </p:nvPr>
        </p:nvSpPr>
        <p:spPr>
          <a:xfrm>
            <a:off x="726505" y="2596100"/>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0" name="Text Placeholder 64"/>
          <p:cNvSpPr>
            <a:spLocks noGrp="1"/>
          </p:cNvSpPr>
          <p:nvPr>
            <p:ph type="body" sz="quarter" idx="23" hasCustomPrompt="1"/>
          </p:nvPr>
        </p:nvSpPr>
        <p:spPr>
          <a:xfrm>
            <a:off x="1131083" y="2812343"/>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41" name="Text Placeholder 10"/>
          <p:cNvSpPr>
            <a:spLocks noGrp="1"/>
          </p:cNvSpPr>
          <p:nvPr>
            <p:ph type="body" sz="quarter" idx="24" hasCustomPrompt="1"/>
          </p:nvPr>
        </p:nvSpPr>
        <p:spPr>
          <a:xfrm>
            <a:off x="726505" y="3161707"/>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42" name="Text Placeholder 64"/>
          <p:cNvSpPr>
            <a:spLocks noGrp="1"/>
          </p:cNvSpPr>
          <p:nvPr>
            <p:ph type="body" sz="quarter" idx="25" hasCustomPrompt="1"/>
          </p:nvPr>
        </p:nvSpPr>
        <p:spPr>
          <a:xfrm>
            <a:off x="726505" y="3407755"/>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3" name="Text Placeholder 64"/>
          <p:cNvSpPr>
            <a:spLocks noGrp="1"/>
          </p:cNvSpPr>
          <p:nvPr>
            <p:ph type="body" sz="quarter" idx="26" hasCustomPrompt="1"/>
          </p:nvPr>
        </p:nvSpPr>
        <p:spPr>
          <a:xfrm>
            <a:off x="1131083" y="3623998"/>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Tree>
    <p:extLst>
      <p:ext uri="{BB962C8B-B14F-4D97-AF65-F5344CB8AC3E}">
        <p14:creationId xmlns:p14="http://schemas.microsoft.com/office/powerpoint/2010/main" val="161369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2/16/2023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164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2/16/2023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143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16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905648"/>
            <a:ext cx="5194769" cy="557784"/>
          </a:xfrm>
        </p:spPr>
        <p:txBody>
          <a:bodyPr anchor="ctr">
            <a:no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3580809"/>
            <a:ext cx="519476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905649"/>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Edit Master text styles</a:t>
            </a:r>
          </a:p>
        </p:txBody>
      </p:sp>
      <p:sp>
        <p:nvSpPr>
          <p:cNvPr id="6" name="Content Placeholder 5"/>
          <p:cNvSpPr>
            <a:spLocks noGrp="1"/>
          </p:cNvSpPr>
          <p:nvPr>
            <p:ph sz="quarter" idx="4"/>
          </p:nvPr>
        </p:nvSpPr>
        <p:spPr>
          <a:xfrm>
            <a:off x="6416037" y="3580809"/>
            <a:ext cx="5194771"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82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010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4070D-8484-4B7B-ADE0-4CCDD6380285}"/>
              </a:ext>
              <a:ext uri="{C183D7F6-B498-43B3-948B-1728B52AA6E4}">
                <adec:decorative xmlns:adec="http://schemas.microsoft.com/office/drawing/2017/decorative" val="1"/>
              </a:ext>
            </a:extLst>
          </p:cNvPr>
          <p:cNvSpPr/>
          <p:nvPr userDrawn="1"/>
        </p:nvSpPr>
        <p:spPr>
          <a:xfrm>
            <a:off x="-8626" y="5120639"/>
            <a:ext cx="12200626" cy="173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25" name="Text Placeholder 2"/>
          <p:cNvSpPr>
            <a:spLocks noGrp="1"/>
          </p:cNvSpPr>
          <p:nvPr>
            <p:ph type="body" idx="1" hasCustomPrompt="1"/>
          </p:nvPr>
        </p:nvSpPr>
        <p:spPr>
          <a:xfrm>
            <a:off x="759402" y="5330449"/>
            <a:ext cx="1938528" cy="557784"/>
          </a:xfrm>
        </p:spPr>
        <p:txBody>
          <a:bodyPr anchor="ctr">
            <a:noAutofit/>
          </a:bodyPr>
          <a:lstStyle>
            <a:lvl1pPr marL="0" indent="0" algn="ctr" defTabSz="914400" rtl="0" eaLnBrk="1" latinLnBrk="0" hangingPunct="1">
              <a:buNone/>
              <a:defRPr lang="en-US" sz="4000" b="1" kern="1200" dirty="0">
                <a:solidFill>
                  <a:srgbClr val="465359"/>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6" name="Content Placeholder 3"/>
          <p:cNvSpPr>
            <a:spLocks noGrp="1"/>
          </p:cNvSpPr>
          <p:nvPr>
            <p:ph sz="half" idx="2" hasCustomPrompt="1"/>
          </p:nvPr>
        </p:nvSpPr>
        <p:spPr>
          <a:xfrm>
            <a:off x="759405"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27" name="Text Placeholder 2"/>
          <p:cNvSpPr>
            <a:spLocks noGrp="1"/>
          </p:cNvSpPr>
          <p:nvPr>
            <p:ph type="body" idx="10" hasCustomPrompt="1"/>
          </p:nvPr>
        </p:nvSpPr>
        <p:spPr>
          <a:xfrm>
            <a:off x="3642897" y="5330449"/>
            <a:ext cx="1938528" cy="557784"/>
          </a:xfrm>
        </p:spPr>
        <p:txBody>
          <a:bodyPr anchor="ctr">
            <a:noAutofit/>
          </a:bodyPr>
          <a:lstStyle>
            <a:lvl1pPr marL="0" indent="0" algn="ctr" defTabSz="914400" rtl="0" eaLnBrk="1" latinLnBrk="0" hangingPunct="1">
              <a:buNone/>
              <a:defRPr lang="en-US" sz="4000" b="1" kern="1200" dirty="0">
                <a:solidFill>
                  <a:schemeClr val="accent1"/>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8" name="Content Placeholder 3"/>
          <p:cNvSpPr>
            <a:spLocks noGrp="1"/>
          </p:cNvSpPr>
          <p:nvPr>
            <p:ph sz="half" idx="11" hasCustomPrompt="1"/>
          </p:nvPr>
        </p:nvSpPr>
        <p:spPr>
          <a:xfrm>
            <a:off x="3642900"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29" name="Text Placeholder 2"/>
          <p:cNvSpPr>
            <a:spLocks noGrp="1"/>
          </p:cNvSpPr>
          <p:nvPr>
            <p:ph type="body" idx="12" hasCustomPrompt="1"/>
          </p:nvPr>
        </p:nvSpPr>
        <p:spPr>
          <a:xfrm>
            <a:off x="6526392" y="5330449"/>
            <a:ext cx="1938528" cy="557784"/>
          </a:xfrm>
        </p:spPr>
        <p:txBody>
          <a:bodyPr anchor="ctr">
            <a:noAutofit/>
          </a:bodyPr>
          <a:lstStyle>
            <a:lvl1pPr marL="0" indent="0" algn="ctr" defTabSz="914400" rtl="0" eaLnBrk="1" latinLnBrk="0" hangingPunct="1">
              <a:buNone/>
              <a:defRPr lang="en-US" sz="4000" b="1" kern="1200" dirty="0">
                <a:solidFill>
                  <a:schemeClr val="accent2"/>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30" name="Content Placeholder 3"/>
          <p:cNvSpPr>
            <a:spLocks noGrp="1"/>
          </p:cNvSpPr>
          <p:nvPr>
            <p:ph sz="half" idx="13" hasCustomPrompt="1"/>
          </p:nvPr>
        </p:nvSpPr>
        <p:spPr>
          <a:xfrm>
            <a:off x="6526395"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31" name="Text Placeholder 2"/>
          <p:cNvSpPr>
            <a:spLocks noGrp="1"/>
          </p:cNvSpPr>
          <p:nvPr>
            <p:ph type="body" idx="14" hasCustomPrompt="1"/>
          </p:nvPr>
        </p:nvSpPr>
        <p:spPr>
          <a:xfrm>
            <a:off x="9409888" y="5330449"/>
            <a:ext cx="1938528" cy="557784"/>
          </a:xfrm>
        </p:spPr>
        <p:txBody>
          <a:bodyPr anchor="ctr">
            <a:noAutofit/>
          </a:bodyPr>
          <a:lstStyle>
            <a:lvl1pPr marL="0" indent="0" algn="ctr" defTabSz="914400" rtl="0" eaLnBrk="1" latinLnBrk="0" hangingPunct="1">
              <a:buNone/>
              <a:defRPr lang="en-US" sz="4000" b="1" kern="1200" dirty="0">
                <a:solidFill>
                  <a:schemeClr val="accent2"/>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32" name="Content Placeholder 3"/>
          <p:cNvSpPr>
            <a:spLocks noGrp="1"/>
          </p:cNvSpPr>
          <p:nvPr>
            <p:ph sz="half" idx="15" hasCustomPrompt="1"/>
          </p:nvPr>
        </p:nvSpPr>
        <p:spPr>
          <a:xfrm>
            <a:off x="9409891"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42553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fld id="{5DB4ED54-5B5E-4A04-93D3-5772E3CE3818}" type="datetime1">
              <a:rPr lang="en-US" smtClean="0"/>
              <a:pPr/>
              <a:t>2/16/2023</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9" name="Picture Placeholder 5"/>
          <p:cNvSpPr>
            <a:spLocks noGrp="1"/>
          </p:cNvSpPr>
          <p:nvPr>
            <p:ph type="pic" sz="quarter" idx="13"/>
          </p:nvPr>
        </p:nvSpPr>
        <p:spPr>
          <a:xfrm>
            <a:off x="0" y="5245130"/>
            <a:ext cx="12192000" cy="1612870"/>
          </a:xfrm>
        </p:spPr>
        <p:txBody>
          <a:bodyPr/>
          <a:lstStyle/>
          <a:p>
            <a:r>
              <a:rPr lang="en-US" dirty="0"/>
              <a:t>Click icon to add picture</a:t>
            </a:r>
          </a:p>
        </p:txBody>
      </p:sp>
      <p:sp>
        <p:nvSpPr>
          <p:cNvPr id="10" name="Rectangle 9"/>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9529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2/16/2023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4448909"/>
      </p:ext>
    </p:extLst>
  </p:cSld>
  <p:clrMap bg1="lt1" tx1="dk1" bg2="lt2" tx2="dk2" accent1="accent1" accent2="accent2" accent3="accent3" accent4="accent4" accent5="accent5" accent6="accent6" hlink="hlink" folHlink="folHlink"/>
  <p:sldLayoutIdLst>
    <p:sldLayoutId id="2147483674" r:id="rId1"/>
    <p:sldLayoutId id="2147483687" r:id="rId2"/>
    <p:sldLayoutId id="2147483675" r:id="rId3"/>
    <p:sldLayoutId id="2147483676" r:id="rId4"/>
    <p:sldLayoutId id="2147483677" r:id="rId5"/>
    <p:sldLayoutId id="2147483684" r:id="rId6"/>
    <p:sldLayoutId id="2147483678" r:id="rId7"/>
    <p:sldLayoutId id="2147483692" r:id="rId8"/>
    <p:sldLayoutId id="2147483690" r:id="rId9"/>
    <p:sldLayoutId id="2147483691" r:id="rId10"/>
    <p:sldLayoutId id="2147483679" r:id="rId11"/>
    <p:sldLayoutId id="2147483680" r:id="rId12"/>
    <p:sldLayoutId id="2147483688" r:id="rId13"/>
    <p:sldLayoutId id="2147483686" r:id="rId14"/>
    <p:sldLayoutId id="2147483689" r:id="rId15"/>
    <p:sldLayoutId id="2147483683" r:id="rId16"/>
    <p:sldLayoutId id="2147483681" r:id="rId17"/>
    <p:sldLayoutId id="2147483682" r:id="rId18"/>
    <p:sldLayoutId id="2147483693" r:id="rId19"/>
    <p:sldLayoutId id="2147483694" r:id="rId20"/>
    <p:sldLayoutId id="2147483695" r:id="rId21"/>
    <p:sldLayoutId id="2147483696" r:id="rId22"/>
    <p:sldLayoutId id="2147483697" r:id="rId23"/>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hyperlink" Target="https://gcc02.safelinks.protection.outlook.com/?url=https%3A%2F%2Fdoi.org%2F10.17226%2F26763&amp;data=05%7C01%7CSherry.Hayman%40dot.gov%7Cb3172268ba8f4099b92108dae2cd4e0c%7Cc4cd245b44f04395a1aa3848d258f78b%7C0%7C0%7C638071668645854332%7CUnknown%7CTWFpbGZsb3d8eyJWIjoiMC4wLjAwMDAiLCJQIjoiV2luMzIiLCJBTiI6Ik1haWwiLCJXVCI6Mn0%3D%7C3000%7C%7C%7C&amp;sdata=3pbv3hZMe4a4iXUJsCzyF7be5KwZu89XSyprJ8AfLJ4%3D&amp;reserved=0" TargetMode="External"/><Relationship Id="rId4" Type="http://schemas.openxmlformats.org/officeDocument/2006/relationships/hyperlink" Target="https://gcc02.safelinks.protection.outlook.com/?url=https%3A%2F%2Fwww.trb.org%2FPublications%2FBlurbs%2F182802.aspx&amp;data=05%7C01%7CSherry.Hayman%40dot.gov%7Cb3172268ba8f4099b92108dae2cd4e0c%7Cc4cd245b44f04395a1aa3848d258f78b%7C0%7C0%7C638071668645854332%7CUnknown%7CTWFpbGZsb3d8eyJWIjoiMC4wLjAwMDAiLCJQIjoiV2luMzIiLCJBTiI6Ik1haWwiLCJXVCI6Mn0%3D%7C3000%7C%7C%7C&amp;sdata=yZkRAHi9H%2FzlCue5589xGlsfEc1vS2INiFgMq5ybB%2BI%3D&amp;reserved=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ntrl.ntis.gov/NTRL/dashboard/searchResults/titleDetail/PB2012101747.xhtml"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17226/26521"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lstStyle/>
          <a:p>
            <a:r>
              <a:rPr lang="en-US" dirty="0"/>
              <a:t>Bridge Curb/Railing and Approach Treatment for Extremely Low Volume Roads</a:t>
            </a:r>
          </a:p>
        </p:txBody>
      </p:sp>
      <p:sp>
        <p:nvSpPr>
          <p:cNvPr id="2" name="Subtitle 1">
            <a:extLst>
              <a:ext uri="{FF2B5EF4-FFF2-40B4-BE49-F238E27FC236}">
                <a16:creationId xmlns:a16="http://schemas.microsoft.com/office/drawing/2014/main" id="{16745A0A-8E54-48E1-869C-4AF8C6F0507A}"/>
              </a:ext>
            </a:extLst>
          </p:cNvPr>
          <p:cNvSpPr>
            <a:spLocks noGrp="1"/>
          </p:cNvSpPr>
          <p:nvPr>
            <p:ph type="subTitle" idx="1"/>
          </p:nvPr>
        </p:nvSpPr>
        <p:spPr/>
        <p:txBody>
          <a:bodyPr/>
          <a:lstStyle/>
          <a:p>
            <a:endParaRPr lang="en-US" dirty="0"/>
          </a:p>
        </p:txBody>
      </p:sp>
      <p:pic>
        <p:nvPicPr>
          <p:cNvPr id="4" name="Picture 3" descr="Logo for U.S. Department of Transportation Federal Highway Administration">
            <a:extLst>
              <a:ext uri="{FF2B5EF4-FFF2-40B4-BE49-F238E27FC236}">
                <a16:creationId xmlns:a16="http://schemas.microsoft.com/office/drawing/2014/main" id="{2E30C673-76FB-4C6D-B667-87FE0107FA7A}"/>
              </a:ext>
            </a:extLst>
          </p:cNvPr>
          <p:cNvPicPr>
            <a:picLocks noChangeAspect="1"/>
          </p:cNvPicPr>
          <p:nvPr/>
        </p:nvPicPr>
        <p:blipFill>
          <a:blip r:embed="rId3"/>
          <a:stretch>
            <a:fillRect/>
          </a:stretch>
        </p:blipFill>
        <p:spPr>
          <a:xfrm>
            <a:off x="940774" y="4887663"/>
            <a:ext cx="2743205" cy="1060706"/>
          </a:xfrm>
          <a:prstGeom prst="rect">
            <a:avLst/>
          </a:prstGeom>
        </p:spPr>
      </p:pic>
      <p:sp>
        <p:nvSpPr>
          <p:cNvPr id="3" name="TextBox 2">
            <a:extLst>
              <a:ext uri="{FF2B5EF4-FFF2-40B4-BE49-F238E27FC236}">
                <a16:creationId xmlns:a16="http://schemas.microsoft.com/office/drawing/2014/main" id="{11227064-C6A1-08BD-D1E5-26A83079B9C4}"/>
              </a:ext>
            </a:extLst>
          </p:cNvPr>
          <p:cNvSpPr txBox="1"/>
          <p:nvPr/>
        </p:nvSpPr>
        <p:spPr>
          <a:xfrm>
            <a:off x="799551" y="6054035"/>
            <a:ext cx="3091752" cy="276999"/>
          </a:xfrm>
          <a:prstGeom prst="rect">
            <a:avLst/>
          </a:prstGeom>
          <a:noFill/>
        </p:spPr>
        <p:txBody>
          <a:bodyPr wrap="square" rtlCol="0">
            <a:spAutoFit/>
          </a:bodyPr>
          <a:lstStyle/>
          <a:p>
            <a:r>
              <a:rPr lang="en-US" sz="1200" dirty="0">
                <a:solidFill>
                  <a:schemeClr val="bg1"/>
                </a:solidFill>
                <a:effectLst/>
                <a:latin typeface="Bembo" panose="02020502050201020203" pitchFamily="18" charset="0"/>
                <a:ea typeface="Calibri" panose="020F0502020204030204" pitchFamily="34" charset="0"/>
                <a:cs typeface="Calibri" panose="020F0502020204030204" pitchFamily="34" charset="0"/>
              </a:rPr>
              <a:t> </a:t>
            </a:r>
            <a:r>
              <a:rPr lang="en-US" sz="1200" dirty="0">
                <a:solidFill>
                  <a:schemeClr val="bg1"/>
                </a:solidFill>
                <a:effectLst/>
                <a:latin typeface="Arial" panose="020B0604020202020204" pitchFamily="34" charset="0"/>
                <a:ea typeface="Calibri" panose="020F0502020204030204" pitchFamily="34" charset="0"/>
              </a:rPr>
              <a:t>FHWA-FLH-23-003c</a:t>
            </a:r>
            <a:endParaRPr lang="en-US" sz="1200" dirty="0">
              <a:solidFill>
                <a:schemeClr val="bg1"/>
              </a:solidFill>
            </a:endParaRPr>
          </a:p>
        </p:txBody>
      </p:sp>
    </p:spTree>
    <p:extLst>
      <p:ext uri="{BB962C8B-B14F-4D97-AF65-F5344CB8AC3E}">
        <p14:creationId xmlns:p14="http://schemas.microsoft.com/office/powerpoint/2010/main" val="106263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FA4E-512F-DB73-7DE4-C84C3CF7D3CF}"/>
              </a:ext>
            </a:extLst>
          </p:cNvPr>
          <p:cNvSpPr>
            <a:spLocks noGrp="1"/>
          </p:cNvSpPr>
          <p:nvPr>
            <p:ph type="title"/>
          </p:nvPr>
        </p:nvSpPr>
        <p:spPr/>
        <p:txBody>
          <a:bodyPr/>
          <a:lstStyle/>
          <a:p>
            <a:r>
              <a:rPr lang="en-US" dirty="0"/>
              <a:t>Literature review – Analysis Methods</a:t>
            </a:r>
          </a:p>
        </p:txBody>
      </p:sp>
      <p:sp>
        <p:nvSpPr>
          <p:cNvPr id="3" name="Text Placeholder 2">
            <a:extLst>
              <a:ext uri="{FF2B5EF4-FFF2-40B4-BE49-F238E27FC236}">
                <a16:creationId xmlns:a16="http://schemas.microsoft.com/office/drawing/2014/main" id="{80F61646-BB3E-D1AE-727A-1279CE552682}"/>
              </a:ext>
            </a:extLst>
          </p:cNvPr>
          <p:cNvSpPr>
            <a:spLocks noGrp="1"/>
          </p:cNvSpPr>
          <p:nvPr>
            <p:ph type="body" sz="quarter" idx="10"/>
          </p:nvPr>
        </p:nvSpPr>
        <p:spPr>
          <a:xfrm>
            <a:off x="579152" y="2116097"/>
            <a:ext cx="11031656" cy="4543415"/>
          </a:xfrm>
        </p:spPr>
        <p:txBody>
          <a:bodyPr/>
          <a:lstStyle/>
          <a:p>
            <a:r>
              <a:rPr lang="en-US" dirty="0">
                <a:latin typeface="+mn-lt"/>
              </a:rPr>
              <a:t>Encroachment-based modeling for roadside safety analysis has a long history in the literature.</a:t>
            </a:r>
          </a:p>
          <a:p>
            <a:pPr lvl="1"/>
            <a:r>
              <a:rPr lang="en-US" dirty="0">
                <a:latin typeface="+mn-lt"/>
              </a:rPr>
              <a:t>1977 Barrier Guide – hand calculation (AASHTO, 1977).</a:t>
            </a:r>
          </a:p>
          <a:p>
            <a:pPr lvl="1"/>
            <a:r>
              <a:rPr lang="en-US" dirty="0">
                <a:latin typeface="+mn-lt"/>
              </a:rPr>
              <a:t>ROADSIDE (AASHTO, 1989a).</a:t>
            </a:r>
          </a:p>
          <a:p>
            <a:pPr lvl="1"/>
            <a:r>
              <a:rPr lang="en-US" dirty="0">
                <a:latin typeface="+mn-lt"/>
              </a:rPr>
              <a:t>The Benefit-Cost Analysis Program – BCAP (AASHTO, 1989b).</a:t>
            </a:r>
          </a:p>
          <a:p>
            <a:pPr lvl="1"/>
            <a:r>
              <a:rPr lang="en-US" dirty="0">
                <a:latin typeface="+mn-lt"/>
              </a:rPr>
              <a:t>Roadside Safety Analysis Program – RSAP (Mak and </a:t>
            </a:r>
            <a:r>
              <a:rPr lang="en-US" dirty="0" err="1">
                <a:latin typeface="+mn-lt"/>
              </a:rPr>
              <a:t>Sicking</a:t>
            </a:r>
            <a:r>
              <a:rPr lang="en-US" dirty="0">
                <a:latin typeface="+mn-lt"/>
              </a:rPr>
              <a:t>, 2003).</a:t>
            </a:r>
          </a:p>
          <a:p>
            <a:pPr lvl="1"/>
            <a:r>
              <a:rPr lang="en-US" dirty="0">
                <a:latin typeface="+mn-lt"/>
              </a:rPr>
              <a:t>Roadside Safety Analysis Program third update – RSAPv3 (Ray et al., 2022).</a:t>
            </a:r>
          </a:p>
          <a:p>
            <a:pPr lvl="1"/>
            <a:r>
              <a:rPr lang="en-US" dirty="0">
                <a:latin typeface="+mn-lt"/>
              </a:rPr>
              <a:t>NCHRP Project 15-65 presents the state-of-the-practice for encroachment-based modeling. (Ray, 2021).</a:t>
            </a:r>
          </a:p>
          <a:p>
            <a:pPr lvl="2"/>
            <a:r>
              <a:rPr lang="en-US" dirty="0">
                <a:latin typeface="+mn-lt"/>
              </a:rPr>
              <a:t>Developed performance-based roadside safety guidance to address high-priority needs that support quantitative design decisions.</a:t>
            </a:r>
          </a:p>
          <a:p>
            <a:pPr lvl="2"/>
            <a:r>
              <a:rPr lang="en-US" dirty="0">
                <a:latin typeface="+mn-lt"/>
              </a:rPr>
              <a:t>Goal is to reduce KA crashes.</a:t>
            </a:r>
          </a:p>
          <a:p>
            <a:pPr lvl="1"/>
            <a:endParaRPr lang="en-US" i="1" dirty="0">
              <a:latin typeface="+mn-lt"/>
            </a:endParaRPr>
          </a:p>
          <a:p>
            <a:pPr lvl="1"/>
            <a:endParaRPr lang="en-US" dirty="0">
              <a:latin typeface="+mn-lt"/>
            </a:endParaRPr>
          </a:p>
          <a:p>
            <a:pPr lvl="1"/>
            <a:endParaRPr lang="en-US" dirty="0">
              <a:latin typeface="+mn-lt"/>
            </a:endParaRPr>
          </a:p>
          <a:p>
            <a:pPr lvl="1"/>
            <a:endParaRPr lang="en-US" dirty="0">
              <a:latin typeface="+mn-lt"/>
            </a:endParaRPr>
          </a:p>
        </p:txBody>
      </p:sp>
    </p:spTree>
    <p:extLst>
      <p:ext uri="{BB962C8B-B14F-4D97-AF65-F5344CB8AC3E}">
        <p14:creationId xmlns:p14="http://schemas.microsoft.com/office/powerpoint/2010/main" val="141999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515207-78C9-2F5E-8F13-29A7DF121708}"/>
              </a:ext>
            </a:extLst>
          </p:cNvPr>
          <p:cNvSpPr>
            <a:spLocks noGrp="1"/>
          </p:cNvSpPr>
          <p:nvPr>
            <p:ph sz="half" idx="1"/>
          </p:nvPr>
        </p:nvSpPr>
        <p:spPr>
          <a:xfrm>
            <a:off x="838199" y="1825625"/>
            <a:ext cx="10598299" cy="4351338"/>
          </a:xfrm>
        </p:spPr>
        <p:txBody>
          <a:bodyPr>
            <a:normAutofit/>
          </a:bodyPr>
          <a:lstStyle/>
          <a:p>
            <a:r>
              <a:rPr lang="en-US" dirty="0">
                <a:effectLst/>
                <a:latin typeface="+mn-lt"/>
                <a:ea typeface="Calibri" panose="020F0502020204030204" pitchFamily="34" charset="0"/>
              </a:rPr>
              <a:t>OUTCOME</a:t>
            </a:r>
            <a:r>
              <a:rPr lang="en-US" baseline="-25000" dirty="0">
                <a:effectLst/>
                <a:latin typeface="+mn-lt"/>
                <a:ea typeface="Calibri" panose="020F0502020204030204" pitchFamily="34" charset="0"/>
              </a:rPr>
              <a:t> </a:t>
            </a:r>
            <a:r>
              <a:rPr lang="en-US" dirty="0">
                <a:effectLst/>
                <a:latin typeface="+mn-lt"/>
                <a:ea typeface="Calibri" panose="020F0502020204030204" pitchFamily="34" charset="0"/>
              </a:rPr>
              <a:t>= </a:t>
            </a:r>
            <a:r>
              <a:rPr lang="en-US" dirty="0">
                <a:effectLst/>
                <a:latin typeface="+mn-lt"/>
                <a:ea typeface="Times New Roman" panose="02020603050405020304" pitchFamily="18" charset="0"/>
              </a:rPr>
              <a:t>The expected annual frequency of KA crashes for the roadside design.</a:t>
            </a:r>
          </a:p>
          <a:p>
            <a:pPr lvl="1"/>
            <a:r>
              <a:rPr lang="en-US" dirty="0">
                <a:latin typeface="+mn-lt"/>
                <a:ea typeface="Calibri" panose="020F0502020204030204" pitchFamily="34" charset="0"/>
              </a:rPr>
              <a:t>Probability of an encroachment based on roadway conditions (ENCR).</a:t>
            </a:r>
          </a:p>
          <a:p>
            <a:pPr lvl="1"/>
            <a:r>
              <a:rPr lang="en-US" dirty="0">
                <a:effectLst/>
                <a:latin typeface="+mn-lt"/>
                <a:ea typeface="Calibri" panose="020F0502020204030204" pitchFamily="34" charset="0"/>
              </a:rPr>
              <a:t>P</a:t>
            </a:r>
            <a:r>
              <a:rPr lang="en-US" dirty="0">
                <a:latin typeface="+mn-lt"/>
                <a:ea typeface="Calibri" panose="020F0502020204030204" pitchFamily="34" charset="0"/>
              </a:rPr>
              <a:t>robability of </a:t>
            </a:r>
            <a:r>
              <a:rPr lang="en-US" dirty="0">
                <a:solidFill>
                  <a:srgbClr val="404040"/>
                </a:solidFill>
                <a:latin typeface="+mn-lt"/>
                <a:ea typeface="Calibri" panose="020F0502020204030204" pitchFamily="34" charset="0"/>
              </a:rPr>
              <a:t>striking</a:t>
            </a:r>
            <a:r>
              <a:rPr lang="en-US" dirty="0">
                <a:latin typeface="+mn-lt"/>
                <a:ea typeface="Calibri" panose="020F0502020204030204" pitchFamily="34" charset="0"/>
              </a:rPr>
              <a:t> an object given an encroachment (CRASH).</a:t>
            </a:r>
          </a:p>
          <a:p>
            <a:pPr lvl="1"/>
            <a:r>
              <a:rPr lang="en-US" dirty="0">
                <a:latin typeface="+mn-lt"/>
                <a:ea typeface="Calibri" panose="020F0502020204030204" pitchFamily="34" charset="0"/>
              </a:rPr>
              <a:t>Probability of observing the severity of interest given that there is a crash (SEV).</a:t>
            </a:r>
          </a:p>
          <a:p>
            <a:r>
              <a:rPr lang="en-US" dirty="0">
                <a:effectLst/>
                <a:latin typeface="+mn-lt"/>
                <a:ea typeface="Times New Roman" panose="02020603050405020304" pitchFamily="18" charset="0"/>
              </a:rPr>
              <a:t>Relative risk can be used to determine if the risk of the null alternative (i.e., no change, existing conditions) is greater or less than the risk of the alternatives under consideration (e.g., installing bridge rail or improving other roadside features).</a:t>
            </a:r>
            <a:endParaRPr lang="en-US" dirty="0">
              <a:latin typeface="+mn-lt"/>
            </a:endParaRPr>
          </a:p>
        </p:txBody>
      </p:sp>
      <p:sp>
        <p:nvSpPr>
          <p:cNvPr id="2" name="Title 1">
            <a:extLst>
              <a:ext uri="{FF2B5EF4-FFF2-40B4-BE49-F238E27FC236}">
                <a16:creationId xmlns:a16="http://schemas.microsoft.com/office/drawing/2014/main" id="{DB3FFA4E-512F-DB73-7DE4-C84C3CF7D3CF}"/>
              </a:ext>
            </a:extLst>
          </p:cNvPr>
          <p:cNvSpPr>
            <a:spLocks noGrp="1"/>
          </p:cNvSpPr>
          <p:nvPr>
            <p:ph type="title"/>
          </p:nvPr>
        </p:nvSpPr>
        <p:spPr/>
        <p:txBody>
          <a:bodyPr/>
          <a:lstStyle/>
          <a:p>
            <a:r>
              <a:rPr lang="en-US" dirty="0"/>
              <a:t>Literature review – Analysis Methods</a:t>
            </a:r>
          </a:p>
        </p:txBody>
      </p:sp>
    </p:spTree>
    <p:extLst>
      <p:ext uri="{BB962C8B-B14F-4D97-AF65-F5344CB8AC3E}">
        <p14:creationId xmlns:p14="http://schemas.microsoft.com/office/powerpoint/2010/main" val="345751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A5C8CA-F582-4364-9625-5FF2E8CCC539}"/>
              </a:ext>
            </a:extLst>
          </p:cNvPr>
          <p:cNvSpPr>
            <a:spLocks noGrp="1"/>
          </p:cNvSpPr>
          <p:nvPr>
            <p:ph sz="half" idx="1"/>
          </p:nvPr>
        </p:nvSpPr>
        <p:spPr>
          <a:xfrm>
            <a:off x="838200" y="1180618"/>
            <a:ext cx="5181600" cy="5578997"/>
          </a:xfrm>
        </p:spPr>
        <p:txBody>
          <a:bodyPr>
            <a:normAutofit fontScale="77500" lnSpcReduction="20000"/>
          </a:bodyPr>
          <a:lstStyle/>
          <a:p>
            <a:r>
              <a:rPr lang="en-US" sz="1800" b="0" i="0" u="none" strike="noStrike" baseline="0" dirty="0">
                <a:solidFill>
                  <a:srgbClr val="404040"/>
                </a:solidFill>
                <a:latin typeface="+mn-lt"/>
              </a:rPr>
              <a:t>OUTCOMEs = The total number of crashes with the specified outcome on the segment involving all features on the segment. </a:t>
            </a:r>
          </a:p>
          <a:p>
            <a:r>
              <a:rPr lang="en-US" sz="1800" b="0" i="0" u="none" strike="noStrike" baseline="0" dirty="0">
                <a:solidFill>
                  <a:srgbClr val="404040"/>
                </a:solidFill>
                <a:latin typeface="+mn-lt"/>
              </a:rPr>
              <a:t>OUTCOMEj = The number of crashes with the specified outcome involving feature j (e.g., the number of serious injury or fatal crashes involving impacts with a bridge curb) per edge mile per year. </a:t>
            </a:r>
          </a:p>
          <a:p>
            <a:r>
              <a:rPr lang="en-US" sz="1800" b="0" i="0" u="none" strike="noStrike" baseline="0" dirty="0">
                <a:solidFill>
                  <a:srgbClr val="404040"/>
                </a:solidFill>
                <a:latin typeface="+mn-lt"/>
              </a:rPr>
              <a:t>j = Feature number from 1 to n where n is the total number of features evaluated on the segment. </a:t>
            </a:r>
          </a:p>
          <a:p>
            <a:r>
              <a:rPr lang="en-US" sz="1800" b="0" i="0" u="none" strike="noStrike" baseline="0" dirty="0">
                <a:solidFill>
                  <a:srgbClr val="404040"/>
                </a:solidFill>
                <a:latin typeface="+mn-lt"/>
              </a:rPr>
              <a:t>BEFs = The expected annual number of encroachments expected on a segment in edge encroachments/mi/yr assuming base conditions as a function of traffic volume (AADT). </a:t>
            </a:r>
          </a:p>
          <a:p>
            <a:r>
              <a:rPr lang="en-US" sz="1800" b="0" i="0" u="none" strike="noStrike" baseline="0" dirty="0">
                <a:solidFill>
                  <a:srgbClr val="404040"/>
                </a:solidFill>
                <a:latin typeface="+mn-lt"/>
              </a:rPr>
              <a:t>EAFs = Highway and traffic characteristic encroachment adjustment factors for the highway segment of interest. </a:t>
            </a:r>
          </a:p>
          <a:p>
            <a:r>
              <a:rPr lang="en-US" sz="1800" b="0" i="0" u="none" strike="noStrike" baseline="0" dirty="0">
                <a:solidFill>
                  <a:srgbClr val="404040"/>
                </a:solidFill>
                <a:latin typeface="+mn-lt"/>
              </a:rPr>
              <a:t>L</a:t>
            </a:r>
            <a:r>
              <a:rPr lang="en-US" sz="1800" b="0" i="0" u="none" strike="noStrike" baseline="-25000" dirty="0">
                <a:solidFill>
                  <a:srgbClr val="404040"/>
                </a:solidFill>
                <a:latin typeface="+mn-lt"/>
              </a:rPr>
              <a:t>s</a:t>
            </a:r>
            <a:r>
              <a:rPr lang="en-US" sz="1800" b="0" i="0" u="none" strike="noStrike" baseline="0" dirty="0">
                <a:solidFill>
                  <a:srgbClr val="404040"/>
                </a:solidFill>
                <a:latin typeface="+mn-lt"/>
              </a:rPr>
              <a:t> = Segment length in feet. </a:t>
            </a:r>
          </a:p>
          <a:p>
            <a:r>
              <a:rPr lang="en-US" sz="1800" b="0" i="0" u="none" strike="noStrike" baseline="0" dirty="0">
                <a:solidFill>
                  <a:srgbClr val="404040"/>
                </a:solidFill>
                <a:latin typeface="+mn-lt"/>
              </a:rPr>
              <a:t>P</a:t>
            </a:r>
            <a:r>
              <a:rPr lang="en-US" sz="1800" b="0" i="0" u="none" strike="noStrike" baseline="-25000" dirty="0">
                <a:solidFill>
                  <a:srgbClr val="404040"/>
                </a:solidFill>
                <a:latin typeface="+mn-lt"/>
              </a:rPr>
              <a:t>cj</a:t>
            </a:r>
            <a:r>
              <a:rPr lang="en-US" sz="1800" b="0" i="0" u="none" strike="noStrike" baseline="0" dirty="0">
                <a:solidFill>
                  <a:srgbClr val="404040"/>
                </a:solidFill>
                <a:latin typeface="+mn-lt"/>
              </a:rPr>
              <a:t> = The conditional probability of a vehicle striking an object given an encroachment occurs. The length ratios are the probability of leaving the roadway in the given proportion of the roadway under the assumption that encroachments are equally likely anywhere on the segment. </a:t>
            </a:r>
          </a:p>
          <a:p>
            <a:r>
              <a:rPr lang="en-US" sz="1800" dirty="0" err="1">
                <a:solidFill>
                  <a:srgbClr val="404040"/>
                </a:solidFill>
                <a:effectLst/>
                <a:latin typeface="Times New Roman" panose="02020603050405020304" pitchFamily="18" charset="0"/>
                <a:ea typeface="Times New Roman" panose="02020603050405020304" pitchFamily="18" charset="0"/>
              </a:rPr>
              <a:t>THR</a:t>
            </a:r>
            <a:r>
              <a:rPr lang="en-US" sz="1800" baseline="-25000" dirty="0" err="1">
                <a:solidFill>
                  <a:srgbClr val="404040"/>
                </a:solidFill>
                <a:effectLst/>
                <a:latin typeface="Times New Roman" panose="02020603050405020304" pitchFamily="18" charset="0"/>
                <a:ea typeface="Times New Roman" panose="02020603050405020304" pitchFamily="18" charset="0"/>
              </a:rPr>
              <a:t>j</a:t>
            </a:r>
            <a:r>
              <a:rPr lang="en-US" sz="1800" dirty="0">
                <a:solidFill>
                  <a:srgbClr val="404040"/>
                </a:solidFill>
                <a:effectLst/>
                <a:latin typeface="Times New Roman" panose="02020603050405020304" pitchFamily="18" charset="0"/>
                <a:ea typeface="Times New Roman" panose="02020603050405020304" pitchFamily="18" charset="0"/>
              </a:rPr>
              <a:t> = The conditional probability of passing through feature j given the vehicle interacts with feature j.</a:t>
            </a:r>
          </a:p>
          <a:p>
            <a:r>
              <a:rPr lang="en-US" sz="1800" dirty="0">
                <a:solidFill>
                  <a:srgbClr val="404040"/>
                </a:solidFill>
                <a:effectLst/>
                <a:latin typeface="Times New Roman" panose="02020603050405020304" pitchFamily="18" charset="0"/>
                <a:ea typeface="Times New Roman" panose="02020603050405020304" pitchFamily="18" charset="0"/>
              </a:rPr>
              <a:t>PSL</a:t>
            </a:r>
            <a:r>
              <a:rPr lang="en-US" sz="1800" baseline="-25000" dirty="0">
                <a:solidFill>
                  <a:srgbClr val="404040"/>
                </a:solidFill>
                <a:effectLst/>
                <a:latin typeface="Times New Roman" panose="02020603050405020304" pitchFamily="18" charset="0"/>
                <a:ea typeface="Times New Roman" panose="02020603050405020304" pitchFamily="18" charset="0"/>
              </a:rPr>
              <a:t>s</a:t>
            </a:r>
            <a:r>
              <a:rPr lang="en-US" sz="1800" dirty="0">
                <a:solidFill>
                  <a:srgbClr val="404040"/>
                </a:solidFill>
                <a:effectLst/>
                <a:latin typeface="Times New Roman" panose="02020603050405020304" pitchFamily="18" charset="0"/>
                <a:ea typeface="Times New Roman" panose="02020603050405020304" pitchFamily="18" charset="0"/>
              </a:rPr>
              <a:t> = Posted speed limit on the segment in mi/hr.</a:t>
            </a:r>
          </a:p>
          <a:p>
            <a:r>
              <a:rPr lang="en-US" sz="1800" dirty="0" err="1">
                <a:solidFill>
                  <a:srgbClr val="404040"/>
                </a:solidFill>
                <a:effectLst/>
                <a:latin typeface="Times New Roman" panose="02020603050405020304" pitchFamily="18" charset="0"/>
                <a:ea typeface="Times New Roman" panose="02020603050405020304" pitchFamily="18" charset="0"/>
              </a:rPr>
              <a:t>P</a:t>
            </a:r>
            <a:r>
              <a:rPr lang="en-US" sz="1800" baseline="-25000" dirty="0" err="1">
                <a:solidFill>
                  <a:srgbClr val="404040"/>
                </a:solidFill>
                <a:effectLst/>
                <a:latin typeface="Times New Roman" panose="02020603050405020304" pitchFamily="18" charset="0"/>
                <a:ea typeface="Times New Roman" panose="02020603050405020304" pitchFamily="18" charset="0"/>
              </a:rPr>
              <a:t>SEVj</a:t>
            </a:r>
            <a:r>
              <a:rPr lang="en-US" sz="1800" baseline="-25000" dirty="0">
                <a:solidFill>
                  <a:srgbClr val="404040"/>
                </a:solidFill>
                <a:effectLst/>
                <a:latin typeface="Times New Roman" panose="02020603050405020304" pitchFamily="18" charset="0"/>
                <a:ea typeface="Times New Roman" panose="02020603050405020304" pitchFamily="18" charset="0"/>
              </a:rPr>
              <a:t> </a:t>
            </a:r>
            <a:r>
              <a:rPr lang="en-US" sz="1800" dirty="0">
                <a:solidFill>
                  <a:srgbClr val="404040"/>
                </a:solidFill>
                <a:effectLst/>
                <a:latin typeface="Times New Roman" panose="02020603050405020304" pitchFamily="18" charset="0"/>
                <a:ea typeface="Times New Roman" panose="02020603050405020304" pitchFamily="18" charset="0"/>
              </a:rPr>
              <a:t>= </a:t>
            </a:r>
            <a:r>
              <a:rPr lang="en-US" sz="1800" dirty="0">
                <a:solidFill>
                  <a:srgbClr val="404040"/>
                </a:solidFill>
                <a:effectLst/>
                <a:latin typeface="Times New Roman" panose="02020603050405020304" pitchFamily="18" charset="0"/>
                <a:ea typeface="Times New Roman" panose="02020603050405020304" pitchFamily="18" charset="0"/>
                <a:cs typeface="Arial" panose="020B0604020202020204" pitchFamily="34" charset="0"/>
              </a:rPr>
              <a:t>The conditional probability of observing the severity of interest given that there is an interaction with roadside feature j.</a:t>
            </a:r>
            <a:endParaRPr lang="en-US" sz="1800" b="0" i="0" u="none" strike="noStrike" baseline="0" dirty="0">
              <a:solidFill>
                <a:srgbClr val="404040"/>
              </a:solidFill>
              <a:latin typeface="+mn-lt"/>
            </a:endParaRPr>
          </a:p>
        </p:txBody>
      </p:sp>
      <p:sp>
        <p:nvSpPr>
          <p:cNvPr id="4" name="Title 3">
            <a:extLst>
              <a:ext uri="{FF2B5EF4-FFF2-40B4-BE49-F238E27FC236}">
                <a16:creationId xmlns:a16="http://schemas.microsoft.com/office/drawing/2014/main" id="{4BE2E584-387E-40D1-9134-788A4E565056}"/>
              </a:ext>
            </a:extLst>
          </p:cNvPr>
          <p:cNvSpPr>
            <a:spLocks noGrp="1"/>
          </p:cNvSpPr>
          <p:nvPr>
            <p:ph type="title"/>
          </p:nvPr>
        </p:nvSpPr>
        <p:spPr/>
        <p:txBody>
          <a:bodyPr/>
          <a:lstStyle/>
          <a:p>
            <a:r>
              <a:rPr lang="en-US" dirty="0"/>
              <a:t>Literature review – analysis Methods </a:t>
            </a:r>
          </a:p>
        </p:txBody>
      </p:sp>
      <p:pic>
        <p:nvPicPr>
          <p:cNvPr id="7" name="Content Placeholder 9" descr="OUTCOME subscript j is equal to [BEF subscript S multiplied by EAF subscript S multipled by L subscript S divided by 5,280] multiplied by [P subscript cJ multiplied by pi j minus 1 and i equals 1 multiplied by THR subscript j] multiplied by P subscript SEV subscript j multiplied by (1 minus THR subscript j multiplied by delta subscript j) multiplied by (PSL superscript 3 divided by 65 superscript 3)]. OUTCOME subscript S equals the summation N to j equals 1 multiplied by OUTCOME subscript j. ">
            <a:extLst>
              <a:ext uri="{FF2B5EF4-FFF2-40B4-BE49-F238E27FC236}">
                <a16:creationId xmlns:a16="http://schemas.microsoft.com/office/drawing/2014/main" id="{74CC7314-43FB-4BEC-834D-0166B47F6616}"/>
              </a:ext>
            </a:extLst>
          </p:cNvPr>
          <p:cNvPicPr>
            <a:picLocks noGrp="1" noChangeAspect="1"/>
          </p:cNvPicPr>
          <p:nvPr>
            <p:ph sz="half" idx="2"/>
          </p:nvPr>
        </p:nvPicPr>
        <p:blipFill>
          <a:blip r:embed="rId3"/>
          <a:stretch>
            <a:fillRect/>
          </a:stretch>
        </p:blipFill>
        <p:spPr>
          <a:xfrm>
            <a:off x="6009670" y="2182464"/>
            <a:ext cx="6182330" cy="2958248"/>
          </a:xfrm>
        </p:spPr>
      </p:pic>
      <p:sp>
        <p:nvSpPr>
          <p:cNvPr id="3" name="TextBox 2">
            <a:extLst>
              <a:ext uri="{FF2B5EF4-FFF2-40B4-BE49-F238E27FC236}">
                <a16:creationId xmlns:a16="http://schemas.microsoft.com/office/drawing/2014/main" id="{5882E167-7A82-428A-B1BE-2EAEB1B8A427}"/>
              </a:ext>
            </a:extLst>
          </p:cNvPr>
          <p:cNvSpPr txBox="1"/>
          <p:nvPr/>
        </p:nvSpPr>
        <p:spPr>
          <a:xfrm>
            <a:off x="6019800" y="5677382"/>
            <a:ext cx="6172200" cy="830997"/>
          </a:xfrm>
          <a:prstGeom prst="rect">
            <a:avLst/>
          </a:prstGeom>
          <a:noFill/>
        </p:spPr>
        <p:txBody>
          <a:bodyPr wrap="square" rtlCol="0">
            <a:spAutoFit/>
          </a:bodyPr>
          <a:lstStyle/>
          <a:p>
            <a:pPr marL="0" marR="0">
              <a:spcBef>
                <a:spcPts val="0"/>
              </a:spcBef>
              <a:spcAft>
                <a:spcPts val="0"/>
              </a:spcAft>
            </a:pPr>
            <a:r>
              <a:rPr lang="en-US" sz="1200" u="sng" dirty="0">
                <a:solidFill>
                  <a:srgbClr val="0563C1"/>
                </a:solidFill>
                <a:effectLst/>
                <a:ea typeface="Calibri" panose="020F0502020204030204" pitchFamily="34" charset="0"/>
                <a:hlinkClick r:id="rId4"/>
              </a:rPr>
              <a:t>Source:  https://www.trb.org/Publications/Blurbs/182802.aspx</a:t>
            </a:r>
            <a:r>
              <a:rPr lang="en-US" sz="1200" dirty="0">
                <a:effectLst/>
                <a:ea typeface="Calibri" panose="020F0502020204030204" pitchFamily="34" charset="0"/>
              </a:rPr>
              <a:t> </a:t>
            </a:r>
          </a:p>
          <a:p>
            <a:pPr marL="0" marR="0">
              <a:spcBef>
                <a:spcPts val="0"/>
              </a:spcBef>
              <a:spcAft>
                <a:spcPts val="0"/>
              </a:spcAft>
            </a:pPr>
            <a:r>
              <a:rPr lang="en-US" sz="1200" dirty="0">
                <a:solidFill>
                  <a:srgbClr val="000000"/>
                </a:solidFill>
                <a:effectLst/>
                <a:ea typeface="Calibri" panose="020F0502020204030204" pitchFamily="34" charset="0"/>
                <a:cs typeface="Calibri" panose="020F0502020204030204" pitchFamily="34" charset="0"/>
              </a:rPr>
              <a:t>National Research Council. 2022.</a:t>
            </a:r>
          </a:p>
          <a:p>
            <a:pPr marL="0" marR="0">
              <a:spcBef>
                <a:spcPts val="0"/>
              </a:spcBef>
              <a:spcAft>
                <a:spcPts val="0"/>
              </a:spcAft>
            </a:pPr>
            <a:r>
              <a:rPr lang="en-US" sz="1200" i="1" dirty="0">
                <a:solidFill>
                  <a:srgbClr val="000000"/>
                </a:solidFill>
                <a:effectLst/>
                <a:ea typeface="Calibri" panose="020F0502020204030204" pitchFamily="34" charset="0"/>
                <a:cs typeface="Calibri" panose="020F0502020204030204" pitchFamily="34" charset="0"/>
              </a:rPr>
              <a:t>Development of Safety Performance-Based Guidelines for the Roadside Design Guide</a:t>
            </a:r>
            <a:r>
              <a:rPr lang="en-US" sz="1200" dirty="0">
                <a:solidFill>
                  <a:srgbClr val="000000"/>
                </a:solidFill>
                <a:effectLst/>
                <a:ea typeface="Calibri" panose="020F0502020204030204" pitchFamily="34" charset="0"/>
                <a:cs typeface="Calibri" panose="020F0502020204030204" pitchFamily="34" charset="0"/>
              </a:rPr>
              <a:t>. Washington, DC: The National Academies Press. </a:t>
            </a:r>
            <a:r>
              <a:rPr lang="en-US" sz="1200" u="sng" dirty="0">
                <a:solidFill>
                  <a:srgbClr val="000000"/>
                </a:solidFill>
                <a:effectLst/>
                <a:ea typeface="Calibri" panose="020F0502020204030204" pitchFamily="34" charset="0"/>
                <a:cs typeface="Calibri" panose="020F0502020204030204" pitchFamily="34" charset="0"/>
                <a:hlinkClick r:id="rId5"/>
              </a:rPr>
              <a:t>https://doi.org/10.17226/26763</a:t>
            </a:r>
            <a:r>
              <a:rPr lang="en-US" sz="1200" dirty="0">
                <a:solidFill>
                  <a:srgbClr val="000000"/>
                </a:solidFill>
                <a:effectLst/>
                <a:ea typeface="Calibri" panose="020F0502020204030204" pitchFamily="34" charset="0"/>
                <a:cs typeface="Calibri" panose="020F0502020204030204" pitchFamily="34" charset="0"/>
              </a:rPr>
              <a:t>.</a:t>
            </a:r>
            <a:endParaRPr lang="en-US" sz="1200" dirty="0"/>
          </a:p>
        </p:txBody>
      </p:sp>
    </p:spTree>
    <p:extLst>
      <p:ext uri="{BB962C8B-B14F-4D97-AF65-F5344CB8AC3E}">
        <p14:creationId xmlns:p14="http://schemas.microsoft.com/office/powerpoint/2010/main" val="96023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271B-A5C2-49F2-AC18-DC94544A2A13}"/>
              </a:ext>
            </a:extLst>
          </p:cNvPr>
          <p:cNvSpPr>
            <a:spLocks noGrp="1"/>
          </p:cNvSpPr>
          <p:nvPr>
            <p:ph type="title"/>
          </p:nvPr>
        </p:nvSpPr>
        <p:spPr/>
        <p:txBody>
          <a:bodyPr/>
          <a:lstStyle/>
          <a:p>
            <a:r>
              <a:rPr lang="en-US" dirty="0"/>
              <a:t>Performance goals and parameters for use of bridge rail and terminals/transitions</a:t>
            </a:r>
          </a:p>
        </p:txBody>
      </p:sp>
      <p:sp>
        <p:nvSpPr>
          <p:cNvPr id="3" name="Text Placeholder 2">
            <a:extLst>
              <a:ext uri="{FF2B5EF4-FFF2-40B4-BE49-F238E27FC236}">
                <a16:creationId xmlns:a16="http://schemas.microsoft.com/office/drawing/2014/main" id="{01551A81-55C6-40B0-A559-3FFD7143D9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3780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9B66-1B76-CC5C-11CC-6E059CBDEA95}"/>
              </a:ext>
            </a:extLst>
          </p:cNvPr>
          <p:cNvSpPr>
            <a:spLocks noGrp="1"/>
          </p:cNvSpPr>
          <p:nvPr>
            <p:ph type="title"/>
          </p:nvPr>
        </p:nvSpPr>
        <p:spPr/>
        <p:txBody>
          <a:bodyPr/>
          <a:lstStyle/>
          <a:p>
            <a:r>
              <a:rPr lang="en-US" dirty="0"/>
              <a:t>Establishing Performance Goals</a:t>
            </a:r>
          </a:p>
        </p:txBody>
      </p:sp>
      <p:sp>
        <p:nvSpPr>
          <p:cNvPr id="3" name="Text Placeholder 2">
            <a:extLst>
              <a:ext uri="{FF2B5EF4-FFF2-40B4-BE49-F238E27FC236}">
                <a16:creationId xmlns:a16="http://schemas.microsoft.com/office/drawing/2014/main" id="{E1EDBEF4-E44C-0A7A-6360-08F6C6B31347}"/>
              </a:ext>
            </a:extLst>
          </p:cNvPr>
          <p:cNvSpPr>
            <a:spLocks noGrp="1"/>
          </p:cNvSpPr>
          <p:nvPr>
            <p:ph type="body" sz="quarter" idx="10"/>
          </p:nvPr>
        </p:nvSpPr>
        <p:spPr>
          <a:xfrm>
            <a:off x="900981" y="1660718"/>
            <a:ext cx="10802083" cy="4413509"/>
          </a:xfrm>
        </p:spPr>
        <p:txBody>
          <a:bodyPr>
            <a:normAutofit/>
          </a:bodyPr>
          <a:lstStyle/>
          <a:p>
            <a:r>
              <a:rPr lang="en-US" dirty="0">
                <a:latin typeface="+mn-lt"/>
              </a:rPr>
              <a:t>A safety performance goal (PG) measures the reduction in risk to passenger vehicle occupants resulting from installing or improving a roadside feature. </a:t>
            </a:r>
          </a:p>
          <a:p>
            <a:r>
              <a:rPr lang="en-US" dirty="0">
                <a:latin typeface="+mn-lt"/>
              </a:rPr>
              <a:t>Roadside hardware should only be installed if it results in a reduced risk of KA outcomes for passenger vehicle crashes.</a:t>
            </a:r>
          </a:p>
          <a:p>
            <a:r>
              <a:rPr lang="en-US" dirty="0">
                <a:latin typeface="+mn-lt"/>
              </a:rPr>
              <a:t>A PG is the amount of risk reduction necessary to justify implementing a proposed improvement.</a:t>
            </a:r>
          </a:p>
        </p:txBody>
      </p:sp>
    </p:spTree>
    <p:extLst>
      <p:ext uri="{BB962C8B-B14F-4D97-AF65-F5344CB8AC3E}">
        <p14:creationId xmlns:p14="http://schemas.microsoft.com/office/powerpoint/2010/main" val="333459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D5E6B9-0112-3029-A02A-D946B7407529}"/>
              </a:ext>
            </a:extLst>
          </p:cNvPr>
          <p:cNvSpPr>
            <a:spLocks noGrp="1"/>
          </p:cNvSpPr>
          <p:nvPr>
            <p:ph sz="half" idx="1"/>
          </p:nvPr>
        </p:nvSpPr>
        <p:spPr/>
        <p:txBody>
          <a:bodyPr>
            <a:normAutofit/>
          </a:bodyPr>
          <a:lstStyle/>
          <a:p>
            <a:r>
              <a:rPr lang="en-US" dirty="0">
                <a:latin typeface="+mn-lt"/>
              </a:rPr>
              <a:t>The 15-65 governing equation is shown in the top equation.</a:t>
            </a:r>
          </a:p>
          <a:p>
            <a:r>
              <a:rPr lang="en-US" dirty="0">
                <a:latin typeface="+mn-lt"/>
              </a:rPr>
              <a:t>The ENCR and CRASH terms are the same for both numerator and denominator and can be canceled out.</a:t>
            </a:r>
          </a:p>
          <a:p>
            <a:r>
              <a:rPr lang="en-US" dirty="0">
                <a:latin typeface="+mn-lt"/>
              </a:rPr>
              <a:t>The simplified version of the equation results in a ratio, known as relative risk (RR), shown in the middle equation.</a:t>
            </a:r>
          </a:p>
          <a:p>
            <a:r>
              <a:rPr lang="en-US" dirty="0">
                <a:latin typeface="+mn-lt"/>
              </a:rPr>
              <a:t>The relative risk reduction (RRR) can be calculated using similar terms as seen on the bottom equation.</a:t>
            </a:r>
          </a:p>
        </p:txBody>
      </p:sp>
      <p:sp>
        <p:nvSpPr>
          <p:cNvPr id="2" name="Title 1">
            <a:extLst>
              <a:ext uri="{FF2B5EF4-FFF2-40B4-BE49-F238E27FC236}">
                <a16:creationId xmlns:a16="http://schemas.microsoft.com/office/drawing/2014/main" id="{11E99B66-1B76-CC5C-11CC-6E059CBDEA95}"/>
              </a:ext>
            </a:extLst>
          </p:cNvPr>
          <p:cNvSpPr>
            <a:spLocks noGrp="1"/>
          </p:cNvSpPr>
          <p:nvPr>
            <p:ph type="title"/>
          </p:nvPr>
        </p:nvSpPr>
        <p:spPr/>
        <p:txBody>
          <a:bodyPr/>
          <a:lstStyle/>
          <a:p>
            <a:r>
              <a:rPr lang="en-US" dirty="0"/>
              <a:t>Parameters for Use of Bridge Railings</a:t>
            </a:r>
          </a:p>
        </p:txBody>
      </p:sp>
      <p:pic>
        <p:nvPicPr>
          <p:cNvPr id="1026" name="Picture 5" descr="3 equations:&#10;1 is greater than OUTCOME subscript PROPOSED divided by OUTCOME subscript EXISTING equals ENCR subscript PROPOSED multiplied by CRASH subscript PROPOSED multiplied by SEVERITY subscript PROPOSED divided by ENCR subscript EXISTING multiplied by CRASH subscript EXISTING multiplied by SEVERITY subscript EXISTING. &#10;&#10;SEVERITY subscript BRIDGE RAILING divided by SEVERITY subscript NO BRIDGE RAILING is equal to RR subscript BR | NO BR. &#10;&#10;RRR subscript BR | NO BR is equal to SEVERITY subscript NO BRIDGE RAILING minus SEVERITY subscript BRIDGE RAILING all divided by SEVERITY subscript NO BRIDGE RAILING">
            <a:extLst>
              <a:ext uri="{FF2B5EF4-FFF2-40B4-BE49-F238E27FC236}">
                <a16:creationId xmlns:a16="http://schemas.microsoft.com/office/drawing/2014/main" id="{24829744-5BB3-FB1C-7F36-D16BCF04C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85449"/>
            <a:ext cx="5495081" cy="230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61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9B66-1B76-CC5C-11CC-6E059CBDEA95}"/>
              </a:ext>
            </a:extLst>
          </p:cNvPr>
          <p:cNvSpPr>
            <a:spLocks noGrp="1"/>
          </p:cNvSpPr>
          <p:nvPr>
            <p:ph type="title"/>
          </p:nvPr>
        </p:nvSpPr>
        <p:spPr/>
        <p:txBody>
          <a:bodyPr/>
          <a:lstStyle/>
          <a:p>
            <a:r>
              <a:rPr lang="en-US" dirty="0"/>
              <a:t>Parameters for Use of Bridge Railings</a:t>
            </a:r>
          </a:p>
        </p:txBody>
      </p:sp>
      <p:sp>
        <p:nvSpPr>
          <p:cNvPr id="3" name="Text Placeholder 2">
            <a:extLst>
              <a:ext uri="{FF2B5EF4-FFF2-40B4-BE49-F238E27FC236}">
                <a16:creationId xmlns:a16="http://schemas.microsoft.com/office/drawing/2014/main" id="{E1EDBEF4-E44C-0A7A-6360-08F6C6B31347}"/>
              </a:ext>
            </a:extLst>
          </p:cNvPr>
          <p:cNvSpPr>
            <a:spLocks noGrp="1"/>
          </p:cNvSpPr>
          <p:nvPr>
            <p:ph type="body" sz="quarter" idx="10"/>
          </p:nvPr>
        </p:nvSpPr>
        <p:spPr/>
        <p:txBody>
          <a:bodyPr>
            <a:normAutofit/>
          </a:bodyPr>
          <a:lstStyle/>
          <a:p>
            <a:r>
              <a:rPr lang="en-US" dirty="0">
                <a:latin typeface="+mn-lt"/>
              </a:rPr>
              <a:t>The PG is the value of RRR needed to justify the construction of a bridge railing. </a:t>
            </a:r>
          </a:p>
          <a:p>
            <a:r>
              <a:rPr lang="en-US" dirty="0">
                <a:latin typeface="+mn-lt"/>
              </a:rPr>
              <a:t>Calculating the RRR for evaluating bridge railing need involves calculating the crash severity of the following:</a:t>
            </a:r>
          </a:p>
          <a:p>
            <a:pPr lvl="1"/>
            <a:r>
              <a:rPr lang="en-US" dirty="0">
                <a:latin typeface="+mn-lt"/>
              </a:rPr>
              <a:t>A vehicle </a:t>
            </a:r>
            <a:r>
              <a:rPr lang="en-US" b="1" dirty="0">
                <a:latin typeface="+mn-lt"/>
              </a:rPr>
              <a:t>falling from an unshielded bridge deck </a:t>
            </a:r>
            <a:r>
              <a:rPr lang="en-US" dirty="0">
                <a:latin typeface="+mn-lt"/>
              </a:rPr>
              <a:t>onto a dry or water-covered surface below the bridge from various heights.</a:t>
            </a:r>
          </a:p>
          <a:p>
            <a:pPr lvl="1"/>
            <a:r>
              <a:rPr lang="en-US" dirty="0">
                <a:latin typeface="+mn-lt"/>
              </a:rPr>
              <a:t>A vehicle striking a crash tested bridge railing.</a:t>
            </a:r>
          </a:p>
          <a:p>
            <a:pPr lvl="1"/>
            <a:r>
              <a:rPr lang="en-US" dirty="0">
                <a:latin typeface="+mn-lt"/>
              </a:rPr>
              <a:t>A vehicle </a:t>
            </a:r>
            <a:r>
              <a:rPr lang="en-US" b="1" dirty="0">
                <a:latin typeface="+mn-lt"/>
              </a:rPr>
              <a:t>penetrating through a bridge railing </a:t>
            </a:r>
            <a:r>
              <a:rPr lang="en-US" dirty="0">
                <a:latin typeface="+mn-lt"/>
              </a:rPr>
              <a:t>and falling onto a dry or water-covered surface below the bridge from various heights.</a:t>
            </a:r>
          </a:p>
        </p:txBody>
      </p:sp>
    </p:spTree>
    <p:extLst>
      <p:ext uri="{BB962C8B-B14F-4D97-AF65-F5344CB8AC3E}">
        <p14:creationId xmlns:p14="http://schemas.microsoft.com/office/powerpoint/2010/main" val="3599524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86AD-2BC0-D26D-FA30-819252A5FF79}"/>
              </a:ext>
            </a:extLst>
          </p:cNvPr>
          <p:cNvSpPr>
            <a:spLocks noGrp="1"/>
          </p:cNvSpPr>
          <p:nvPr>
            <p:ph type="title"/>
          </p:nvPr>
        </p:nvSpPr>
        <p:spPr/>
        <p:txBody>
          <a:bodyPr/>
          <a:lstStyle/>
          <a:p>
            <a:r>
              <a:rPr lang="en-US" dirty="0"/>
              <a:t>Parameters for Use of Approach Terminals and Transitions</a:t>
            </a:r>
          </a:p>
        </p:txBody>
      </p:sp>
      <p:sp>
        <p:nvSpPr>
          <p:cNvPr id="3" name="Text Placeholder 2">
            <a:extLst>
              <a:ext uri="{FF2B5EF4-FFF2-40B4-BE49-F238E27FC236}">
                <a16:creationId xmlns:a16="http://schemas.microsoft.com/office/drawing/2014/main" id="{138508EC-923C-23B0-6AD1-B1648F628751}"/>
              </a:ext>
            </a:extLst>
          </p:cNvPr>
          <p:cNvSpPr>
            <a:spLocks noGrp="1"/>
          </p:cNvSpPr>
          <p:nvPr>
            <p:ph type="body" sz="quarter" idx="10"/>
          </p:nvPr>
        </p:nvSpPr>
        <p:spPr>
          <a:xfrm>
            <a:off x="808891" y="1670049"/>
            <a:ext cx="10802083" cy="4842718"/>
          </a:xfrm>
        </p:spPr>
        <p:txBody>
          <a:bodyPr>
            <a:normAutofit/>
          </a:bodyPr>
          <a:lstStyle/>
          <a:p>
            <a:r>
              <a:rPr lang="en-US" dirty="0">
                <a:latin typeface="+mn-lt"/>
              </a:rPr>
              <a:t>Establishing PGs for terminals and transitions on the approach to an extremely low-volume, low-speed bridges follows a similar path to bridge railing PG development. </a:t>
            </a:r>
          </a:p>
          <a:p>
            <a:r>
              <a:rPr lang="en-US" dirty="0">
                <a:latin typeface="+mn-lt"/>
              </a:rPr>
              <a:t>There are only a few Manual of Assessing Safety Hardware (MASH) test level (TL)-1 and TL-2 guardrail terminals</a:t>
            </a:r>
          </a:p>
          <a:p>
            <a:pPr lvl="1"/>
            <a:r>
              <a:rPr lang="en-US" dirty="0">
                <a:latin typeface="+mn-lt"/>
              </a:rPr>
              <a:t>There are currently no in-service performance evaluations (ISPEs) to determine the appropriate crash severity for these systems.</a:t>
            </a:r>
          </a:p>
        </p:txBody>
      </p:sp>
    </p:spTree>
    <p:extLst>
      <p:ext uri="{BB962C8B-B14F-4D97-AF65-F5344CB8AC3E}">
        <p14:creationId xmlns:p14="http://schemas.microsoft.com/office/powerpoint/2010/main" val="2659600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33413-80C9-49C5-951B-D6E647A81268}"/>
              </a:ext>
            </a:extLst>
          </p:cNvPr>
          <p:cNvSpPr>
            <a:spLocks noGrp="1"/>
          </p:cNvSpPr>
          <p:nvPr>
            <p:ph type="title"/>
          </p:nvPr>
        </p:nvSpPr>
        <p:spPr/>
        <p:txBody>
          <a:bodyPr/>
          <a:lstStyle/>
          <a:p>
            <a:r>
              <a:rPr lang="en-US" dirty="0"/>
              <a:t>Modifications to bridge curb/rail systems for use on low strength bridge structures</a:t>
            </a:r>
          </a:p>
        </p:txBody>
      </p:sp>
      <p:sp>
        <p:nvSpPr>
          <p:cNvPr id="3" name="Text Placeholder 2">
            <a:extLst>
              <a:ext uri="{FF2B5EF4-FFF2-40B4-BE49-F238E27FC236}">
                <a16:creationId xmlns:a16="http://schemas.microsoft.com/office/drawing/2014/main" id="{47AC3B87-35DD-4444-BEA7-50E8741818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6560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8654A8-E45C-A8AE-8BB4-18166B718B24}"/>
              </a:ext>
            </a:extLst>
          </p:cNvPr>
          <p:cNvSpPr>
            <a:spLocks noGrp="1"/>
          </p:cNvSpPr>
          <p:nvPr>
            <p:ph sz="half" idx="1"/>
          </p:nvPr>
        </p:nvSpPr>
        <p:spPr/>
        <p:txBody>
          <a:bodyPr>
            <a:normAutofit/>
          </a:bodyPr>
          <a:lstStyle/>
          <a:p>
            <a:r>
              <a:rPr lang="en-US" dirty="0">
                <a:latin typeface="+mn-lt"/>
              </a:rPr>
              <a:t>One task of this project was to modify the MASH TL-1 low profile West Virginia Bridge Rail (WVBR) for installation on a lower strength bridge structure and assess crash performance under MASH TL-1 conditions using finite element analysis (FEA).</a:t>
            </a:r>
          </a:p>
          <a:p>
            <a:r>
              <a:rPr lang="en-US" dirty="0">
                <a:latin typeface="+mn-lt"/>
              </a:rPr>
              <a:t>The MASH TL-1 low profile WVBR barrier was developed, and full-scale crash tested to MASH TL-1 by Midwest Roadside Safety Facility (MwRSF) in 2008.</a:t>
            </a:r>
          </a:p>
        </p:txBody>
      </p:sp>
      <p:pic>
        <p:nvPicPr>
          <p:cNvPr id="6" name="Content Placeholder 5" descr="An engineering drawing of the MASH TL-1 WVBR bridge rai cross sectionl in profile view">
            <a:extLst>
              <a:ext uri="{FF2B5EF4-FFF2-40B4-BE49-F238E27FC236}">
                <a16:creationId xmlns:a16="http://schemas.microsoft.com/office/drawing/2014/main" id="{224184B6-C9FA-1C8A-791F-EDBEF60F3F65}"/>
              </a:ext>
            </a:extLst>
          </p:cNvPr>
          <p:cNvPicPr>
            <a:picLocks noGrp="1" noChangeAspect="1"/>
          </p:cNvPicPr>
          <p:nvPr>
            <p:ph sz="half" idx="2"/>
          </p:nvPr>
        </p:nvPicPr>
        <p:blipFill>
          <a:blip r:embed="rId3"/>
          <a:stretch>
            <a:fillRect/>
          </a:stretch>
        </p:blipFill>
        <p:spPr>
          <a:xfrm>
            <a:off x="6704844" y="1253331"/>
            <a:ext cx="4035031" cy="4351338"/>
          </a:xfrm>
        </p:spPr>
      </p:pic>
      <p:sp>
        <p:nvSpPr>
          <p:cNvPr id="2" name="Title 1">
            <a:extLst>
              <a:ext uri="{FF2B5EF4-FFF2-40B4-BE49-F238E27FC236}">
                <a16:creationId xmlns:a16="http://schemas.microsoft.com/office/drawing/2014/main" id="{A993D17E-0E5A-6939-2294-FD91F2122019}"/>
              </a:ext>
            </a:extLst>
          </p:cNvPr>
          <p:cNvSpPr>
            <a:spLocks noGrp="1"/>
          </p:cNvSpPr>
          <p:nvPr>
            <p:ph type="title"/>
          </p:nvPr>
        </p:nvSpPr>
        <p:spPr/>
        <p:txBody>
          <a:bodyPr/>
          <a:lstStyle/>
          <a:p>
            <a:r>
              <a:rPr lang="en-US" dirty="0"/>
              <a:t>Modifications to WVBR Bridge Curb/Railing</a:t>
            </a:r>
          </a:p>
        </p:txBody>
      </p:sp>
      <p:sp>
        <p:nvSpPr>
          <p:cNvPr id="5" name="TextBox 4">
            <a:extLst>
              <a:ext uri="{FF2B5EF4-FFF2-40B4-BE49-F238E27FC236}">
                <a16:creationId xmlns:a16="http://schemas.microsoft.com/office/drawing/2014/main" id="{279FEA35-ADCA-49D0-A0AF-0320D9C2B919}"/>
              </a:ext>
            </a:extLst>
          </p:cNvPr>
          <p:cNvSpPr txBox="1"/>
          <p:nvPr/>
        </p:nvSpPr>
        <p:spPr>
          <a:xfrm>
            <a:off x="8508999" y="5604669"/>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109011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Presentation Outline</a:t>
            </a:r>
          </a:p>
        </p:txBody>
      </p:sp>
      <p:sp>
        <p:nvSpPr>
          <p:cNvPr id="5" name="Content Placeholder 4"/>
          <p:cNvSpPr>
            <a:spLocks noGrp="1"/>
          </p:cNvSpPr>
          <p:nvPr>
            <p:ph idx="1"/>
          </p:nvPr>
        </p:nvSpPr>
        <p:spPr>
          <a:xfrm>
            <a:off x="6265333" y="548640"/>
            <a:ext cx="5286586" cy="5826033"/>
          </a:xfrm>
        </p:spPr>
        <p:txBody>
          <a:bodyPr>
            <a:noAutofit/>
          </a:bodyPr>
          <a:lstStyle/>
          <a:p>
            <a:r>
              <a:rPr lang="en-US" sz="1600" b="1" dirty="0">
                <a:solidFill>
                  <a:schemeClr val="accent1"/>
                </a:solidFill>
              </a:rPr>
              <a:t>Project objective and background.</a:t>
            </a:r>
          </a:p>
          <a:p>
            <a:endParaRPr lang="en-US" sz="1600" b="1" dirty="0">
              <a:solidFill>
                <a:schemeClr val="accent1"/>
              </a:solidFill>
            </a:endParaRPr>
          </a:p>
          <a:p>
            <a:r>
              <a:rPr lang="en-US" sz="1600" b="1" dirty="0">
                <a:solidFill>
                  <a:schemeClr val="accent1"/>
                </a:solidFill>
              </a:rPr>
              <a:t>Literature and policy summary. </a:t>
            </a:r>
          </a:p>
          <a:p>
            <a:endParaRPr lang="en-US" sz="1600" b="1" dirty="0">
              <a:solidFill>
                <a:schemeClr val="accent1"/>
              </a:solidFill>
            </a:endParaRPr>
          </a:p>
          <a:p>
            <a:r>
              <a:rPr lang="en-US" sz="1600" b="1" dirty="0">
                <a:solidFill>
                  <a:schemeClr val="accent1"/>
                </a:solidFill>
              </a:rPr>
              <a:t>Performance goals and parameters for use of bridge rail and terminals/transitions. </a:t>
            </a:r>
          </a:p>
          <a:p>
            <a:endParaRPr lang="en-US" sz="1600" b="1" dirty="0">
              <a:solidFill>
                <a:schemeClr val="accent1"/>
              </a:solidFill>
            </a:endParaRPr>
          </a:p>
          <a:p>
            <a:r>
              <a:rPr lang="en-US" sz="1600" b="1" dirty="0">
                <a:solidFill>
                  <a:schemeClr val="accent1"/>
                </a:solidFill>
              </a:rPr>
              <a:t>Modifications to bridge curb/rail systems for use on low strength bridge structures. </a:t>
            </a:r>
          </a:p>
          <a:p>
            <a:endParaRPr lang="en-US" sz="1600" b="1" dirty="0">
              <a:solidFill>
                <a:schemeClr val="accent1"/>
              </a:solidFill>
            </a:endParaRPr>
          </a:p>
          <a:p>
            <a:r>
              <a:rPr lang="en-US" sz="1600" b="1" i="1" dirty="0">
                <a:solidFill>
                  <a:schemeClr val="accent1"/>
                </a:solidFill>
              </a:rPr>
              <a:t>Guide for Bridge Curb/Rail and Approach Treatment for Extremely Low Volume Roads (Guide).</a:t>
            </a:r>
          </a:p>
        </p:txBody>
      </p:sp>
      <p:grpSp>
        <p:nvGrpSpPr>
          <p:cNvPr id="6" name="Group 89" descr="checkmark icon with pencil"/>
          <p:cNvGrpSpPr>
            <a:grpSpLocks noChangeAspect="1"/>
          </p:cNvGrpSpPr>
          <p:nvPr/>
        </p:nvGrpSpPr>
        <p:grpSpPr bwMode="auto">
          <a:xfrm>
            <a:off x="5574954" y="4739175"/>
            <a:ext cx="589100" cy="589100"/>
            <a:chOff x="6539" y="440"/>
            <a:chExt cx="426" cy="426"/>
          </a:xfrm>
          <a:solidFill>
            <a:schemeClr val="accent1"/>
          </a:solidFill>
        </p:grpSpPr>
        <p:sp>
          <p:nvSpPr>
            <p:cNvPr id="7" name="Freeform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8" name="Freeform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9" name="Freeform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0" name="Freeform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1" name="Freeform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2" name="Freeform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3" name="Freeform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4" name="Freeform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5" name="Freeform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grpSp>
      <p:grpSp>
        <p:nvGrpSpPr>
          <p:cNvPr id="16" name="Group 40" descr="binoculars "/>
          <p:cNvGrpSpPr>
            <a:grpSpLocks noChangeAspect="1"/>
          </p:cNvGrpSpPr>
          <p:nvPr/>
        </p:nvGrpSpPr>
        <p:grpSpPr bwMode="auto">
          <a:xfrm>
            <a:off x="5547966" y="1398129"/>
            <a:ext cx="530860" cy="491076"/>
            <a:chOff x="3438" y="454"/>
            <a:chExt cx="427" cy="395"/>
          </a:xfrm>
          <a:solidFill>
            <a:schemeClr val="accent1"/>
          </a:solidFill>
        </p:grpSpPr>
        <p:sp>
          <p:nvSpPr>
            <p:cNvPr id="17" name="Freeform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8" name="Freeform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9" name="Freeform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0" name="Freeform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1" name="Freeform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2" name="Freeform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3" name="Freeform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4" name="Freeform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5" name="Freeform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grpSp>
      <p:sp>
        <p:nvSpPr>
          <p:cNvPr id="26" name="Freeform 5" descr="arrows icon"/>
          <p:cNvSpPr>
            <a:spLocks noChangeAspect="1" noEditPoints="1"/>
          </p:cNvSpPr>
          <p:nvPr/>
        </p:nvSpPr>
        <p:spPr bwMode="auto">
          <a:xfrm>
            <a:off x="5532736" y="2325432"/>
            <a:ext cx="563264" cy="609840"/>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7" name="Group 60" descr="up trending graph icon"/>
          <p:cNvGrpSpPr>
            <a:grpSpLocks noChangeAspect="1"/>
          </p:cNvGrpSpPr>
          <p:nvPr/>
        </p:nvGrpSpPr>
        <p:grpSpPr bwMode="auto">
          <a:xfrm>
            <a:off x="5524988" y="3548037"/>
            <a:ext cx="594983" cy="581018"/>
            <a:chOff x="6726" y="600"/>
            <a:chExt cx="426" cy="416"/>
          </a:xfrm>
          <a:solidFill>
            <a:schemeClr val="accent1"/>
          </a:solidFill>
        </p:grpSpPr>
        <p:sp>
          <p:nvSpPr>
            <p:cNvPr id="28" name="Freeform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9" name="Freeform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0" name="Freeform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1" name="Freeform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2" name="Freeform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3" name="Freeform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4" name="Freeform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5" name="Freeform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6" name="Freeform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7" name="Freeform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8" name="Freeform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9" name="Freeform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03022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E40A1-98F0-3070-6396-06F4750399E1}"/>
              </a:ext>
            </a:extLst>
          </p:cNvPr>
          <p:cNvSpPr>
            <a:spLocks noGrp="1"/>
          </p:cNvSpPr>
          <p:nvPr>
            <p:ph sz="half" idx="1"/>
          </p:nvPr>
        </p:nvSpPr>
        <p:spPr/>
        <p:txBody>
          <a:bodyPr/>
          <a:lstStyle/>
          <a:p>
            <a:r>
              <a:rPr lang="en-US" dirty="0">
                <a:latin typeface="+mn-lt"/>
              </a:rPr>
              <a:t>Developed a detailed FEA model of the baseline WVBR bridge rail including a portion of the bridge superstructure and deck. </a:t>
            </a:r>
          </a:p>
          <a:p>
            <a:r>
              <a:rPr lang="en-US" dirty="0">
                <a:latin typeface="+mn-lt"/>
              </a:rPr>
              <a:t>Validated the FEA model against a full-scale crash test WVBR-1 using the procedures outlined in NCHRP Web-Document 179 (</a:t>
            </a:r>
            <a:r>
              <a:rPr lang="en-US" dirty="0">
                <a:latin typeface="+mn-lt"/>
                <a:hlinkClick r:id="rId3"/>
              </a:rPr>
              <a:t>https://ntrl.ntis.gov/NTRL/dashboard/searchResults/titleDetail/PB2012101747.xhtml</a:t>
            </a:r>
            <a:r>
              <a:rPr lang="en-US" dirty="0">
                <a:latin typeface="+mn-lt"/>
              </a:rPr>
              <a:t>). </a:t>
            </a:r>
          </a:p>
        </p:txBody>
      </p:sp>
      <p:pic>
        <p:nvPicPr>
          <p:cNvPr id="6" name="Content Placeholder 5" descr="Sequential views of FEA model in 0.5 second views of bridge rail and vehicle contact. ">
            <a:extLst>
              <a:ext uri="{FF2B5EF4-FFF2-40B4-BE49-F238E27FC236}">
                <a16:creationId xmlns:a16="http://schemas.microsoft.com/office/drawing/2014/main" id="{8DC7DE15-29BB-D920-5D7A-750209746A72}"/>
              </a:ext>
            </a:extLst>
          </p:cNvPr>
          <p:cNvPicPr>
            <a:picLocks noGrp="1" noChangeAspect="1"/>
          </p:cNvPicPr>
          <p:nvPr>
            <p:ph sz="half" idx="2"/>
          </p:nvPr>
        </p:nvPicPr>
        <p:blipFill>
          <a:blip r:embed="rId4"/>
          <a:stretch>
            <a:fillRect/>
          </a:stretch>
        </p:blipFill>
        <p:spPr>
          <a:xfrm>
            <a:off x="6781120" y="1429235"/>
            <a:ext cx="3902799" cy="4351338"/>
          </a:xfrm>
        </p:spPr>
      </p:pic>
      <p:sp>
        <p:nvSpPr>
          <p:cNvPr id="4" name="Title 3">
            <a:extLst>
              <a:ext uri="{FF2B5EF4-FFF2-40B4-BE49-F238E27FC236}">
                <a16:creationId xmlns:a16="http://schemas.microsoft.com/office/drawing/2014/main" id="{CBE0EDD9-4BDC-397C-2081-92AD8D1430C7}"/>
              </a:ext>
            </a:extLst>
          </p:cNvPr>
          <p:cNvSpPr>
            <a:spLocks noGrp="1"/>
          </p:cNvSpPr>
          <p:nvPr>
            <p:ph type="title"/>
          </p:nvPr>
        </p:nvSpPr>
        <p:spPr/>
        <p:txBody>
          <a:bodyPr/>
          <a:lstStyle/>
          <a:p>
            <a:r>
              <a:rPr lang="en-US" dirty="0"/>
              <a:t>FEA Model Validation</a:t>
            </a:r>
          </a:p>
        </p:txBody>
      </p:sp>
      <p:sp>
        <p:nvSpPr>
          <p:cNvPr id="5" name="TextBox 4">
            <a:extLst>
              <a:ext uri="{FF2B5EF4-FFF2-40B4-BE49-F238E27FC236}">
                <a16:creationId xmlns:a16="http://schemas.microsoft.com/office/drawing/2014/main" id="{799DBCC3-4C72-4FC9-9BA4-32BAE3E093A8}"/>
              </a:ext>
            </a:extLst>
          </p:cNvPr>
          <p:cNvSpPr txBox="1"/>
          <p:nvPr/>
        </p:nvSpPr>
        <p:spPr>
          <a:xfrm>
            <a:off x="6781120" y="5822006"/>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321482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0EDD9-4BDC-397C-2081-92AD8D1430C7}"/>
              </a:ext>
            </a:extLst>
          </p:cNvPr>
          <p:cNvSpPr>
            <a:spLocks noGrp="1"/>
          </p:cNvSpPr>
          <p:nvPr>
            <p:ph type="title"/>
          </p:nvPr>
        </p:nvSpPr>
        <p:spPr/>
        <p:txBody>
          <a:bodyPr/>
          <a:lstStyle/>
          <a:p>
            <a:r>
              <a:rPr lang="en-US" dirty="0"/>
              <a:t>Modifications to WVBR Bridge Curb/Railing</a:t>
            </a:r>
          </a:p>
        </p:txBody>
      </p:sp>
      <p:sp>
        <p:nvSpPr>
          <p:cNvPr id="2" name="Content Placeholder 1">
            <a:extLst>
              <a:ext uri="{FF2B5EF4-FFF2-40B4-BE49-F238E27FC236}">
                <a16:creationId xmlns:a16="http://schemas.microsoft.com/office/drawing/2014/main" id="{399E40A1-98F0-3070-6396-06F4750399E1}"/>
              </a:ext>
            </a:extLst>
          </p:cNvPr>
          <p:cNvSpPr>
            <a:spLocks noGrp="1"/>
          </p:cNvSpPr>
          <p:nvPr>
            <p:ph type="body" sz="quarter" idx="10"/>
          </p:nvPr>
        </p:nvSpPr>
        <p:spPr>
          <a:xfrm>
            <a:off x="808891" y="1670049"/>
            <a:ext cx="10802083" cy="4618783"/>
          </a:xfrm>
        </p:spPr>
        <p:txBody>
          <a:bodyPr/>
          <a:lstStyle/>
          <a:p>
            <a:r>
              <a:rPr lang="en-US" dirty="0">
                <a:latin typeface="+mn-lt"/>
              </a:rPr>
              <a:t>Found the 2-by-4 laminated decks are the most common deck type among the user agencies, but that the 4-by-12 plank deck is more critical for bridge rail mounting.</a:t>
            </a:r>
          </a:p>
          <a:p>
            <a:r>
              <a:rPr lang="en-US" dirty="0">
                <a:latin typeface="+mn-lt"/>
              </a:rPr>
              <a:t>Developed a finite element model of a portion of a bridge superstructure design including a 4-by-12 timber plank deck.</a:t>
            </a:r>
          </a:p>
          <a:p>
            <a:r>
              <a:rPr lang="en-US" dirty="0">
                <a:latin typeface="+mn-lt"/>
              </a:rPr>
              <a:t>Modified the mount for the baseline WVBR to include a stiffener plate on the bottom surface of the deck to spread the forces over a larger area to prevent local damage to the bridge deck.</a:t>
            </a:r>
          </a:p>
          <a:p>
            <a:endParaRPr lang="en-US" dirty="0">
              <a:latin typeface="+mn-lt"/>
            </a:endParaRPr>
          </a:p>
        </p:txBody>
      </p:sp>
    </p:spTree>
    <p:extLst>
      <p:ext uri="{BB962C8B-B14F-4D97-AF65-F5344CB8AC3E}">
        <p14:creationId xmlns:p14="http://schemas.microsoft.com/office/powerpoint/2010/main" val="287075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E40A1-98F0-3070-6396-06F4750399E1}"/>
              </a:ext>
            </a:extLst>
          </p:cNvPr>
          <p:cNvSpPr>
            <a:spLocks noGrp="1"/>
          </p:cNvSpPr>
          <p:nvPr>
            <p:ph sz="half" idx="1"/>
          </p:nvPr>
        </p:nvSpPr>
        <p:spPr/>
        <p:txBody>
          <a:bodyPr>
            <a:normAutofit/>
          </a:bodyPr>
          <a:lstStyle/>
          <a:p>
            <a:r>
              <a:rPr lang="en-US" dirty="0">
                <a:latin typeface="+mn-lt"/>
              </a:rPr>
              <a:t>Developed three alternative mount designs which met all performance criteria for MASH TL-1.</a:t>
            </a:r>
          </a:p>
          <a:p>
            <a:r>
              <a:rPr lang="en-US" dirty="0">
                <a:latin typeface="+mn-lt"/>
              </a:rPr>
              <a:t>Concluded that the WVBR bridge rail with each of the modified mount designs is acceptable for other bridge structures with similar or greater deck-strength.</a:t>
            </a:r>
          </a:p>
          <a:p>
            <a:r>
              <a:rPr lang="en-US" dirty="0">
                <a:latin typeface="+mn-lt"/>
              </a:rPr>
              <a:t>Recommended Design 3, seen at right, for bridges with transverse plank decks as it provided the greatest strength. </a:t>
            </a:r>
          </a:p>
        </p:txBody>
      </p:sp>
      <p:sp>
        <p:nvSpPr>
          <p:cNvPr id="4" name="Title 3">
            <a:extLst>
              <a:ext uri="{FF2B5EF4-FFF2-40B4-BE49-F238E27FC236}">
                <a16:creationId xmlns:a16="http://schemas.microsoft.com/office/drawing/2014/main" id="{CBE0EDD9-4BDC-397C-2081-92AD8D1430C7}"/>
              </a:ext>
            </a:extLst>
          </p:cNvPr>
          <p:cNvSpPr>
            <a:spLocks noGrp="1"/>
          </p:cNvSpPr>
          <p:nvPr>
            <p:ph type="title"/>
          </p:nvPr>
        </p:nvSpPr>
        <p:spPr/>
        <p:txBody>
          <a:bodyPr/>
          <a:lstStyle/>
          <a:p>
            <a:r>
              <a:rPr lang="en-US" dirty="0"/>
              <a:t>Modifications to WVBR Bridge Curb/Railing</a:t>
            </a:r>
          </a:p>
        </p:txBody>
      </p:sp>
      <p:pic>
        <p:nvPicPr>
          <p:cNvPr id="11" name="Content Placeholder 10" descr="An engineering drawing of design alternative 3 for the WVBR bridge rail, consisting of a profile view on the left and elevation view on the right. This design alternative uses two 4 by 12 boards placed transversally on the underside of the bridge deck, extending from the field side of the deck, and abutting to the bridge girder. Four bolts are used to attach the rail, scupper blocks, and 4 by 12 boards to the bridge deck.">
            <a:extLst>
              <a:ext uri="{FF2B5EF4-FFF2-40B4-BE49-F238E27FC236}">
                <a16:creationId xmlns:a16="http://schemas.microsoft.com/office/drawing/2014/main" id="{93839B53-A9D1-0039-CE89-3912676E5D04}"/>
              </a:ext>
            </a:extLst>
          </p:cNvPr>
          <p:cNvPicPr>
            <a:picLocks noGrp="1" noChangeAspect="1"/>
          </p:cNvPicPr>
          <p:nvPr>
            <p:ph sz="half" idx="2"/>
          </p:nvPr>
        </p:nvPicPr>
        <p:blipFill>
          <a:blip r:embed="rId3"/>
          <a:stretch>
            <a:fillRect/>
          </a:stretch>
        </p:blipFill>
        <p:spPr>
          <a:xfrm>
            <a:off x="6172200" y="2562676"/>
            <a:ext cx="5181600" cy="2877236"/>
          </a:xfrm>
        </p:spPr>
      </p:pic>
      <p:sp>
        <p:nvSpPr>
          <p:cNvPr id="6" name="TextBox 5">
            <a:extLst>
              <a:ext uri="{FF2B5EF4-FFF2-40B4-BE49-F238E27FC236}">
                <a16:creationId xmlns:a16="http://schemas.microsoft.com/office/drawing/2014/main" id="{4498DB4E-ABCE-4B00-AED6-5F76C2620D44}"/>
              </a:ext>
            </a:extLst>
          </p:cNvPr>
          <p:cNvSpPr txBox="1"/>
          <p:nvPr/>
        </p:nvSpPr>
        <p:spPr>
          <a:xfrm>
            <a:off x="6395040" y="5439912"/>
            <a:ext cx="2915920" cy="246221"/>
          </a:xfrm>
          <a:prstGeom prst="rect">
            <a:avLst/>
          </a:prstGeom>
          <a:noFill/>
        </p:spPr>
        <p:txBody>
          <a:bodyPr wrap="square" rtlCol="0">
            <a:spAutoFit/>
          </a:bodyPr>
          <a:lstStyle/>
          <a:p>
            <a:r>
              <a:rPr lang="en-US" sz="1000" dirty="0"/>
              <a:t>Source: FHWA</a:t>
            </a:r>
          </a:p>
        </p:txBody>
      </p:sp>
      <p:sp>
        <p:nvSpPr>
          <p:cNvPr id="7" name="TextBox 6">
            <a:extLst>
              <a:ext uri="{FF2B5EF4-FFF2-40B4-BE49-F238E27FC236}">
                <a16:creationId xmlns:a16="http://schemas.microsoft.com/office/drawing/2014/main" id="{94261F66-4723-4711-BE32-994E084C2FAB}"/>
              </a:ext>
            </a:extLst>
          </p:cNvPr>
          <p:cNvSpPr txBox="1"/>
          <p:nvPr/>
        </p:nvSpPr>
        <p:spPr>
          <a:xfrm>
            <a:off x="8874420" y="5439911"/>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117960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0EDD9-4BDC-397C-2081-92AD8D1430C7}"/>
              </a:ext>
            </a:extLst>
          </p:cNvPr>
          <p:cNvSpPr>
            <a:spLocks noGrp="1"/>
          </p:cNvSpPr>
          <p:nvPr>
            <p:ph type="title"/>
          </p:nvPr>
        </p:nvSpPr>
        <p:spPr>
          <a:xfrm>
            <a:off x="581192" y="-16248"/>
            <a:ext cx="11029616" cy="1188720"/>
          </a:xfrm>
        </p:spPr>
        <p:txBody>
          <a:bodyPr/>
          <a:lstStyle/>
          <a:p>
            <a:r>
              <a:rPr lang="en-US" dirty="0"/>
              <a:t>Crash Testing WVBR Bridge Curb/Railing</a:t>
            </a:r>
          </a:p>
        </p:txBody>
      </p:sp>
      <p:sp>
        <p:nvSpPr>
          <p:cNvPr id="5" name="TextBox 4">
            <a:extLst>
              <a:ext uri="{FF2B5EF4-FFF2-40B4-BE49-F238E27FC236}">
                <a16:creationId xmlns:a16="http://schemas.microsoft.com/office/drawing/2014/main" id="{2F8B486E-8FD3-4E89-8B49-2BB4AE467A2D}"/>
              </a:ext>
            </a:extLst>
          </p:cNvPr>
          <p:cNvSpPr txBox="1"/>
          <p:nvPr/>
        </p:nvSpPr>
        <p:spPr>
          <a:xfrm>
            <a:off x="1213077" y="6504185"/>
            <a:ext cx="2915920" cy="246221"/>
          </a:xfrm>
          <a:prstGeom prst="rect">
            <a:avLst/>
          </a:prstGeom>
          <a:noFill/>
        </p:spPr>
        <p:txBody>
          <a:bodyPr wrap="square" rtlCol="0">
            <a:spAutoFit/>
          </a:bodyPr>
          <a:lstStyle/>
          <a:p>
            <a:r>
              <a:rPr lang="en-US" sz="1000" dirty="0"/>
              <a:t>© RoadSafe LLC</a:t>
            </a:r>
          </a:p>
        </p:txBody>
      </p:sp>
      <p:pic>
        <p:nvPicPr>
          <p:cNvPr id="2" name="FEA Animation 1_Audio Description">
            <a:hlinkClick r:id="" action="ppaction://media"/>
            <a:extLst>
              <a:ext uri="{FF2B5EF4-FFF2-40B4-BE49-F238E27FC236}">
                <a16:creationId xmlns:a16="http://schemas.microsoft.com/office/drawing/2014/main" id="{4E2D631D-C6A8-4E5D-851E-28F9D1CF79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077" y="1234349"/>
            <a:ext cx="9188223" cy="5168375"/>
          </a:xfrm>
          <a:prstGeom prst="rect">
            <a:avLst/>
          </a:prstGeom>
        </p:spPr>
      </p:pic>
    </p:spTree>
    <p:extLst>
      <p:ext uri="{BB962C8B-B14F-4D97-AF65-F5344CB8AC3E}">
        <p14:creationId xmlns:p14="http://schemas.microsoft.com/office/powerpoint/2010/main" val="23191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22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96F8E1-46A9-2657-9A28-E9DAF0745952}"/>
              </a:ext>
            </a:extLst>
          </p:cNvPr>
          <p:cNvSpPr>
            <a:spLocks noGrp="1"/>
          </p:cNvSpPr>
          <p:nvPr>
            <p:ph sz="half" idx="1"/>
          </p:nvPr>
        </p:nvSpPr>
        <p:spPr/>
        <p:txBody>
          <a:bodyPr>
            <a:normAutofit fontScale="92500" lnSpcReduction="10000"/>
          </a:bodyPr>
          <a:lstStyle/>
          <a:p>
            <a:r>
              <a:rPr lang="en-US" dirty="0">
                <a:latin typeface="+mn-lt"/>
              </a:rPr>
              <a:t>Low-profile railing/curbs are used on many narrow, single-lane bridges to support farming and logging industry. </a:t>
            </a:r>
          </a:p>
          <a:p>
            <a:r>
              <a:rPr lang="en-US" dirty="0">
                <a:latin typeface="+mn-lt"/>
              </a:rPr>
              <a:t>Bridges often include low-profile curbs with no other railing features. </a:t>
            </a:r>
          </a:p>
          <a:p>
            <a:r>
              <a:rPr lang="en-US" dirty="0">
                <a:latin typeface="+mn-lt"/>
              </a:rPr>
              <a:t>Taller railing designs are not applicable in these cases because they can make direct contact with the oversized loads that are often hauled across these bridges.</a:t>
            </a:r>
          </a:p>
          <a:p>
            <a:r>
              <a:rPr lang="en-US" dirty="0">
                <a:latin typeface="+mn-lt"/>
              </a:rPr>
              <a:t>The research team performed evaluations to determine the performance threshold for a 12-inch-tall timber railing.</a:t>
            </a:r>
          </a:p>
          <a:p>
            <a:r>
              <a:rPr lang="en-US" dirty="0">
                <a:latin typeface="+mn-lt"/>
              </a:rPr>
              <a:t>The team then determined the limits for impact conditions at which these low-profile barriers will successfully contain and redirect the MASH 2200P vehicle (i.e., 5,000-lb quad-cab pickup).</a:t>
            </a:r>
          </a:p>
        </p:txBody>
      </p:sp>
      <p:sp>
        <p:nvSpPr>
          <p:cNvPr id="2" name="Title 1">
            <a:extLst>
              <a:ext uri="{FF2B5EF4-FFF2-40B4-BE49-F238E27FC236}">
                <a16:creationId xmlns:a16="http://schemas.microsoft.com/office/drawing/2014/main" id="{A18BBBD3-F1B7-8CA2-954E-19F1E4035FDA}"/>
              </a:ext>
            </a:extLst>
          </p:cNvPr>
          <p:cNvSpPr>
            <a:spLocks noGrp="1"/>
          </p:cNvSpPr>
          <p:nvPr>
            <p:ph type="title"/>
          </p:nvPr>
        </p:nvSpPr>
        <p:spPr/>
        <p:txBody>
          <a:bodyPr/>
          <a:lstStyle/>
          <a:p>
            <a:r>
              <a:rPr lang="en-US" dirty="0"/>
              <a:t>Performance Thresholds for 12-inch-Tall Timber railing</a:t>
            </a:r>
          </a:p>
        </p:txBody>
      </p:sp>
      <p:pic>
        <p:nvPicPr>
          <p:cNvPr id="5" name="Content Placeholder 4" descr="An engineering drawing of a modified version of the WVBR bridge rail used for FEA analysis. The rail is modified by reducing the height of the scupper blocks to five and one quarter inch so that the total rail height is twelve inches.">
            <a:extLst>
              <a:ext uri="{FF2B5EF4-FFF2-40B4-BE49-F238E27FC236}">
                <a16:creationId xmlns:a16="http://schemas.microsoft.com/office/drawing/2014/main" id="{DDB0F5DB-DBCE-5D6F-9336-71E4C99078A9}"/>
              </a:ext>
            </a:extLst>
          </p:cNvPr>
          <p:cNvPicPr>
            <a:picLocks noGrp="1" noChangeAspect="1"/>
          </p:cNvPicPr>
          <p:nvPr>
            <p:ph sz="half" idx="2"/>
          </p:nvPr>
        </p:nvPicPr>
        <p:blipFill>
          <a:blip r:embed="rId3"/>
          <a:stretch>
            <a:fillRect/>
          </a:stretch>
        </p:blipFill>
        <p:spPr>
          <a:xfrm>
            <a:off x="6395998" y="1825625"/>
            <a:ext cx="4734003" cy="4351338"/>
          </a:xfrm>
          <a:prstGeom prst="rect">
            <a:avLst/>
          </a:prstGeom>
        </p:spPr>
      </p:pic>
      <p:sp>
        <p:nvSpPr>
          <p:cNvPr id="6" name="TextBox 5">
            <a:extLst>
              <a:ext uri="{FF2B5EF4-FFF2-40B4-BE49-F238E27FC236}">
                <a16:creationId xmlns:a16="http://schemas.microsoft.com/office/drawing/2014/main" id="{18C9B22A-0710-42EC-A4CA-D96B47FDC88F}"/>
              </a:ext>
            </a:extLst>
          </p:cNvPr>
          <p:cNvSpPr txBox="1"/>
          <p:nvPr/>
        </p:nvSpPr>
        <p:spPr>
          <a:xfrm>
            <a:off x="6649040" y="6090354"/>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3963050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EA Animation 2_Audio Description">
            <a:hlinkClick r:id="" action="ppaction://media"/>
            <a:extLst>
              <a:ext uri="{FF2B5EF4-FFF2-40B4-BE49-F238E27FC236}">
                <a16:creationId xmlns:a16="http://schemas.microsoft.com/office/drawing/2014/main" id="{7672AEFF-44D9-4579-AB37-0F49D5669DE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869"/>
          <a:stretch/>
        </p:blipFill>
        <p:spPr>
          <a:xfrm>
            <a:off x="730301" y="1264382"/>
            <a:ext cx="10146680" cy="5096210"/>
          </a:xfrm>
          <a:prstGeom prst="rect">
            <a:avLst/>
          </a:prstGeom>
        </p:spPr>
      </p:pic>
      <p:sp>
        <p:nvSpPr>
          <p:cNvPr id="5" name="Title 4">
            <a:extLst>
              <a:ext uri="{FF2B5EF4-FFF2-40B4-BE49-F238E27FC236}">
                <a16:creationId xmlns:a16="http://schemas.microsoft.com/office/drawing/2014/main" id="{6FBA74B3-F705-B426-A9A4-A7FE9B091A18}"/>
              </a:ext>
            </a:extLst>
          </p:cNvPr>
          <p:cNvSpPr>
            <a:spLocks noGrp="1"/>
          </p:cNvSpPr>
          <p:nvPr>
            <p:ph type="title"/>
          </p:nvPr>
        </p:nvSpPr>
        <p:spPr>
          <a:xfrm>
            <a:off x="581192" y="-47449"/>
            <a:ext cx="11029616" cy="1188720"/>
          </a:xfrm>
        </p:spPr>
        <p:txBody>
          <a:bodyPr/>
          <a:lstStyle/>
          <a:p>
            <a:r>
              <a:rPr lang="en-US" dirty="0"/>
              <a:t>Crash Testing 12-inch-Tall Timber railing</a:t>
            </a:r>
          </a:p>
        </p:txBody>
      </p:sp>
      <p:sp>
        <p:nvSpPr>
          <p:cNvPr id="7" name="TextBox 6">
            <a:extLst>
              <a:ext uri="{FF2B5EF4-FFF2-40B4-BE49-F238E27FC236}">
                <a16:creationId xmlns:a16="http://schemas.microsoft.com/office/drawing/2014/main" id="{89514E86-95AD-48D3-A844-222561025387}"/>
              </a:ext>
            </a:extLst>
          </p:cNvPr>
          <p:cNvSpPr txBox="1"/>
          <p:nvPr/>
        </p:nvSpPr>
        <p:spPr>
          <a:xfrm>
            <a:off x="730301" y="6469071"/>
            <a:ext cx="2915920" cy="246221"/>
          </a:xfrm>
          <a:prstGeom prst="rect">
            <a:avLst/>
          </a:prstGeom>
          <a:noFill/>
        </p:spPr>
        <p:txBody>
          <a:bodyPr wrap="square" rtlCol="0">
            <a:spAutoFit/>
          </a:bodyPr>
          <a:lstStyle/>
          <a:p>
            <a:r>
              <a:rPr lang="en-US" sz="1000" dirty="0"/>
              <a:t>© RoadSafe LLC</a:t>
            </a:r>
          </a:p>
        </p:txBody>
      </p:sp>
      <p:sp>
        <p:nvSpPr>
          <p:cNvPr id="11" name="TextBox 10">
            <a:extLst>
              <a:ext uri="{FF2B5EF4-FFF2-40B4-BE49-F238E27FC236}">
                <a16:creationId xmlns:a16="http://schemas.microsoft.com/office/drawing/2014/main" id="{20A51106-CECC-AED8-F5F4-7963AF0A1F71}"/>
              </a:ext>
            </a:extLst>
          </p:cNvPr>
          <p:cNvSpPr txBox="1"/>
          <p:nvPr/>
        </p:nvSpPr>
        <p:spPr>
          <a:xfrm>
            <a:off x="2814890" y="6376440"/>
            <a:ext cx="5403979" cy="369332"/>
          </a:xfrm>
          <a:prstGeom prst="rect">
            <a:avLst/>
          </a:prstGeom>
          <a:noFill/>
        </p:spPr>
        <p:txBody>
          <a:bodyPr wrap="square" rtlCol="0">
            <a:spAutoFit/>
          </a:bodyPr>
          <a:lstStyle/>
          <a:p>
            <a:pPr algn="ctr"/>
            <a:r>
              <a:rPr lang="en-US" sz="1800" dirty="0"/>
              <a:t>Impact at 25 degrees and 15 mph</a:t>
            </a:r>
          </a:p>
        </p:txBody>
      </p:sp>
    </p:spTree>
    <p:extLst>
      <p:ext uri="{BB962C8B-B14F-4D97-AF65-F5344CB8AC3E}">
        <p14:creationId xmlns:p14="http://schemas.microsoft.com/office/powerpoint/2010/main" val="346349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A0D1F06-C945-5F51-D4D1-49CEE214347D}"/>
              </a:ext>
            </a:extLst>
          </p:cNvPr>
          <p:cNvGraphicFramePr>
            <a:graphicFrameLocks noGrp="1"/>
          </p:cNvGraphicFramePr>
          <p:nvPr>
            <p:ph sz="half" idx="2"/>
            <p:extLst>
              <p:ext uri="{D42A27DB-BD31-4B8C-83A1-F6EECF244321}">
                <p14:modId xmlns:p14="http://schemas.microsoft.com/office/powerpoint/2010/main" val="3848385086"/>
              </p:ext>
            </p:extLst>
          </p:nvPr>
        </p:nvGraphicFramePr>
        <p:xfrm>
          <a:off x="3071812" y="1968500"/>
          <a:ext cx="6048375" cy="4130667"/>
        </p:xfrm>
        <a:graphic>
          <a:graphicData uri="http://schemas.openxmlformats.org/drawingml/2006/table">
            <a:tbl>
              <a:tblPr firstRow="1" firstCol="1" bandRow="1">
                <a:tableStyleId>{5C22544A-7EE6-4342-B048-85BDC9FD1C3A}</a:tableStyleId>
              </a:tblPr>
              <a:tblGrid>
                <a:gridCol w="2016125">
                  <a:extLst>
                    <a:ext uri="{9D8B030D-6E8A-4147-A177-3AD203B41FA5}">
                      <a16:colId xmlns:a16="http://schemas.microsoft.com/office/drawing/2014/main" val="762482119"/>
                    </a:ext>
                  </a:extLst>
                </a:gridCol>
                <a:gridCol w="2016125">
                  <a:extLst>
                    <a:ext uri="{9D8B030D-6E8A-4147-A177-3AD203B41FA5}">
                      <a16:colId xmlns:a16="http://schemas.microsoft.com/office/drawing/2014/main" val="3209587632"/>
                    </a:ext>
                  </a:extLst>
                </a:gridCol>
                <a:gridCol w="2016125">
                  <a:extLst>
                    <a:ext uri="{9D8B030D-6E8A-4147-A177-3AD203B41FA5}">
                      <a16:colId xmlns:a16="http://schemas.microsoft.com/office/drawing/2014/main" val="1293096896"/>
                    </a:ext>
                  </a:extLst>
                </a:gridCol>
              </a:tblGrid>
              <a:tr h="314834">
                <a:tc rowSpan="2">
                  <a:txBody>
                    <a:bodyPr/>
                    <a:lstStyle/>
                    <a:p>
                      <a:pPr marL="0" marR="0" algn="ctr">
                        <a:spcBef>
                          <a:spcPts val="600"/>
                        </a:spcBef>
                        <a:spcAft>
                          <a:spcPts val="600"/>
                        </a:spcAft>
                      </a:pPr>
                      <a:r>
                        <a:rPr lang="en-US" sz="1200" dirty="0">
                          <a:solidFill>
                            <a:schemeClr val="tx1"/>
                          </a:solidFill>
                          <a:effectLst/>
                        </a:rPr>
                        <a:t>Impact Speed</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gridSpan="2">
                  <a:txBody>
                    <a:bodyPr/>
                    <a:lstStyle/>
                    <a:p>
                      <a:pPr marL="0" marR="0" algn="ctr">
                        <a:spcBef>
                          <a:spcPts val="600"/>
                        </a:spcBef>
                        <a:spcAft>
                          <a:spcPts val="600"/>
                        </a:spcAft>
                      </a:pPr>
                      <a:r>
                        <a:rPr lang="en-US" sz="1200" dirty="0">
                          <a:solidFill>
                            <a:schemeClr val="tx1"/>
                          </a:solidFill>
                          <a:effectLst/>
                        </a:rPr>
                        <a:t>Impact Angle</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hMerge="1">
                  <a:txBody>
                    <a:bodyPr/>
                    <a:lstStyle/>
                    <a:p>
                      <a:endParaRPr lang="en-US"/>
                    </a:p>
                  </a:txBody>
                  <a:tcPr/>
                </a:tc>
                <a:extLst>
                  <a:ext uri="{0D108BD9-81ED-4DB2-BD59-A6C34878D82A}">
                    <a16:rowId xmlns:a16="http://schemas.microsoft.com/office/drawing/2014/main" val="3641670962"/>
                  </a:ext>
                </a:extLst>
              </a:tr>
              <a:tr h="314834">
                <a:tc vMerge="1">
                  <a:txBody>
                    <a:bodyPr/>
                    <a:lstStyle/>
                    <a:p>
                      <a:endParaRPr lang="en-US"/>
                    </a:p>
                  </a:txBody>
                  <a:tcPr/>
                </a:tc>
                <a:tc>
                  <a:txBody>
                    <a:bodyPr/>
                    <a:lstStyle/>
                    <a:p>
                      <a:pPr marL="0" marR="0" algn="ctr">
                        <a:spcBef>
                          <a:spcPts val="600"/>
                        </a:spcBef>
                        <a:spcAft>
                          <a:spcPts val="600"/>
                        </a:spcAft>
                      </a:pPr>
                      <a:r>
                        <a:rPr lang="en-US" sz="1200" b="1" dirty="0">
                          <a:solidFill>
                            <a:schemeClr val="tx1"/>
                          </a:solidFill>
                          <a:effectLst/>
                        </a:rPr>
                        <a:t>15 Degrees</a:t>
                      </a:r>
                      <a:endParaRPr lang="en-US" sz="12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a:txBody>
                    <a:bodyPr/>
                    <a:lstStyle/>
                    <a:p>
                      <a:pPr marL="0" marR="0" algn="ctr">
                        <a:spcBef>
                          <a:spcPts val="600"/>
                        </a:spcBef>
                        <a:spcAft>
                          <a:spcPts val="600"/>
                        </a:spcAft>
                      </a:pPr>
                      <a:r>
                        <a:rPr lang="en-US" sz="1200" b="1" dirty="0">
                          <a:solidFill>
                            <a:schemeClr val="tx1"/>
                          </a:solidFill>
                          <a:effectLst/>
                        </a:rPr>
                        <a:t>25 Degrees</a:t>
                      </a:r>
                      <a:endParaRPr lang="en-US" sz="12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extLst>
                  <a:ext uri="{0D108BD9-81ED-4DB2-BD59-A6C34878D82A}">
                    <a16:rowId xmlns:a16="http://schemas.microsoft.com/office/drawing/2014/main" val="1533965140"/>
                  </a:ext>
                </a:extLst>
              </a:tr>
              <a:tr h="637233">
                <a:tc>
                  <a:txBody>
                    <a:bodyPr/>
                    <a:lstStyle/>
                    <a:p>
                      <a:pPr marL="0" marR="0" algn="ctr">
                        <a:spcBef>
                          <a:spcPts val="600"/>
                        </a:spcBef>
                        <a:spcAft>
                          <a:spcPts val="600"/>
                        </a:spcAft>
                      </a:pPr>
                      <a:r>
                        <a:rPr lang="en-US" sz="1200" dirty="0">
                          <a:solidFill>
                            <a:schemeClr val="tx1"/>
                          </a:solidFill>
                          <a:effectLst/>
                        </a:rPr>
                        <a:t>10 mph</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a:txBody>
                    <a:bodyPr/>
                    <a:lstStyle/>
                    <a:p>
                      <a:pPr marL="0" marR="0" algn="ctr">
                        <a:spcBef>
                          <a:spcPts val="600"/>
                        </a:spcBef>
                        <a:spcAft>
                          <a:spcPts val="600"/>
                        </a:spcAft>
                      </a:pPr>
                      <a:r>
                        <a:rPr lang="en-US" sz="1200" dirty="0">
                          <a:effectLst/>
                        </a:rPr>
                        <a:t>Pass Expected*</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tc>
                  <a:txBody>
                    <a:bodyPr/>
                    <a:lstStyle/>
                    <a:p>
                      <a:pPr marL="0" marR="0" algn="ctr">
                        <a:spcBef>
                          <a:spcPts val="0"/>
                        </a:spcBef>
                        <a:spcAft>
                          <a:spcPts val="0"/>
                        </a:spcAft>
                      </a:pPr>
                      <a:r>
                        <a:rPr lang="en-US" sz="1200" dirty="0">
                          <a:effectLst/>
                        </a:rPr>
                        <a:t>Partial Redirection/</a:t>
                      </a:r>
                    </a:p>
                    <a:p>
                      <a:pPr marL="0" marR="0" algn="ctr">
                        <a:spcBef>
                          <a:spcPts val="0"/>
                        </a:spcBef>
                        <a:spcAft>
                          <a:spcPts val="0"/>
                        </a:spcAft>
                      </a:pPr>
                      <a:r>
                        <a:rPr lang="en-US" sz="1200" dirty="0">
                          <a:effectLst/>
                        </a:rPr>
                        <a:t>Partial Override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extLst>
                  <a:ext uri="{0D108BD9-81ED-4DB2-BD59-A6C34878D82A}">
                    <a16:rowId xmlns:a16="http://schemas.microsoft.com/office/drawing/2014/main" val="3078442383"/>
                  </a:ext>
                </a:extLst>
              </a:tr>
              <a:tr h="637233">
                <a:tc>
                  <a:txBody>
                    <a:bodyPr/>
                    <a:lstStyle/>
                    <a:p>
                      <a:pPr marL="0" marR="0" algn="ctr">
                        <a:spcBef>
                          <a:spcPts val="600"/>
                        </a:spcBef>
                        <a:spcAft>
                          <a:spcPts val="600"/>
                        </a:spcAft>
                      </a:pPr>
                      <a:r>
                        <a:rPr lang="en-US" sz="1200" dirty="0">
                          <a:solidFill>
                            <a:schemeClr val="tx1"/>
                          </a:solidFill>
                          <a:effectLst/>
                        </a:rPr>
                        <a:t>15 mph</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a:txBody>
                    <a:bodyPr/>
                    <a:lstStyle/>
                    <a:p>
                      <a:pPr marL="0" marR="0" algn="ctr">
                        <a:spcBef>
                          <a:spcPts val="600"/>
                        </a:spcBef>
                        <a:spcAft>
                          <a:spcPts val="600"/>
                        </a:spcAft>
                      </a:pPr>
                      <a:r>
                        <a:rPr lang="en-US" sz="1200" dirty="0">
                          <a:effectLst/>
                        </a:rPr>
                        <a:t>Pass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tc>
                  <a:txBody>
                    <a:bodyPr/>
                    <a:lstStyle/>
                    <a:p>
                      <a:pPr marL="0" marR="0" algn="ctr">
                        <a:spcBef>
                          <a:spcPts val="600"/>
                        </a:spcBef>
                        <a:spcAft>
                          <a:spcPts val="600"/>
                        </a:spcAft>
                      </a:pPr>
                      <a:r>
                        <a:rPr lang="en-US" sz="1200" dirty="0">
                          <a:effectLst/>
                        </a:rPr>
                        <a:t>Complete Override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extLst>
                  <a:ext uri="{0D108BD9-81ED-4DB2-BD59-A6C34878D82A}">
                    <a16:rowId xmlns:a16="http://schemas.microsoft.com/office/drawing/2014/main" val="1863479196"/>
                  </a:ext>
                </a:extLst>
              </a:tr>
              <a:tr h="637233">
                <a:tc>
                  <a:txBody>
                    <a:bodyPr/>
                    <a:lstStyle/>
                    <a:p>
                      <a:pPr marL="0" marR="0" algn="ctr">
                        <a:spcBef>
                          <a:spcPts val="600"/>
                        </a:spcBef>
                        <a:spcAft>
                          <a:spcPts val="600"/>
                        </a:spcAft>
                      </a:pPr>
                      <a:r>
                        <a:rPr lang="en-US" sz="1200" dirty="0">
                          <a:solidFill>
                            <a:schemeClr val="tx1"/>
                          </a:solidFill>
                          <a:effectLst/>
                        </a:rPr>
                        <a:t>20 mph</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a:txBody>
                    <a:bodyPr/>
                    <a:lstStyle/>
                    <a:p>
                      <a:pPr marL="0" marR="0" algn="ctr">
                        <a:spcBef>
                          <a:spcPts val="600"/>
                        </a:spcBef>
                        <a:spcAft>
                          <a:spcPts val="600"/>
                        </a:spcAft>
                      </a:pPr>
                      <a:r>
                        <a:rPr lang="en-US" sz="1200" dirty="0">
                          <a:effectLst/>
                        </a:rPr>
                        <a:t>Pass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tc>
                  <a:txBody>
                    <a:bodyPr/>
                    <a:lstStyle/>
                    <a:p>
                      <a:pPr marL="0" marR="0" algn="ctr">
                        <a:spcBef>
                          <a:spcPts val="600"/>
                        </a:spcBef>
                        <a:spcAft>
                          <a:spcPts val="600"/>
                        </a:spcAft>
                      </a:pPr>
                      <a:r>
                        <a:rPr lang="en-US" sz="1200" dirty="0">
                          <a:effectLst/>
                        </a:rPr>
                        <a:t>Complete Override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extLst>
                  <a:ext uri="{0D108BD9-81ED-4DB2-BD59-A6C34878D82A}">
                    <a16:rowId xmlns:a16="http://schemas.microsoft.com/office/drawing/2014/main" val="2044184574"/>
                  </a:ext>
                </a:extLst>
              </a:tr>
              <a:tr h="637233">
                <a:tc>
                  <a:txBody>
                    <a:bodyPr/>
                    <a:lstStyle/>
                    <a:p>
                      <a:pPr marL="0" marR="0" algn="ctr">
                        <a:spcBef>
                          <a:spcPts val="600"/>
                        </a:spcBef>
                        <a:spcAft>
                          <a:spcPts val="600"/>
                        </a:spcAft>
                      </a:pPr>
                      <a:r>
                        <a:rPr lang="en-US" sz="1200" dirty="0">
                          <a:solidFill>
                            <a:schemeClr val="tx1"/>
                          </a:solidFill>
                          <a:effectLst/>
                        </a:rPr>
                        <a:t>25 mph</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a:txBody>
                    <a:bodyPr/>
                    <a:lstStyle/>
                    <a:p>
                      <a:pPr marL="0" marR="0" algn="ctr">
                        <a:spcBef>
                          <a:spcPts val="600"/>
                        </a:spcBef>
                        <a:spcAft>
                          <a:spcPts val="600"/>
                        </a:spcAft>
                      </a:pPr>
                      <a:r>
                        <a:rPr lang="en-US" sz="1200" dirty="0">
                          <a:effectLst/>
                        </a:rPr>
                        <a:t>Borderline Pass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tc>
                  <a:txBody>
                    <a:bodyPr/>
                    <a:lstStyle/>
                    <a:p>
                      <a:pPr marL="0" marR="0" algn="ctr">
                        <a:spcBef>
                          <a:spcPts val="600"/>
                        </a:spcBef>
                        <a:spcAft>
                          <a:spcPts val="600"/>
                        </a:spcAft>
                      </a:pPr>
                      <a:r>
                        <a:rPr lang="en-US" sz="1200" dirty="0">
                          <a:effectLst/>
                        </a:rPr>
                        <a:t>Complete Override Expected*</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extLst>
                  <a:ext uri="{0D108BD9-81ED-4DB2-BD59-A6C34878D82A}">
                    <a16:rowId xmlns:a16="http://schemas.microsoft.com/office/drawing/2014/main" val="3730012373"/>
                  </a:ext>
                </a:extLst>
              </a:tr>
              <a:tr h="637233">
                <a:tc>
                  <a:txBody>
                    <a:bodyPr/>
                    <a:lstStyle/>
                    <a:p>
                      <a:pPr marL="0" marR="0" algn="ctr">
                        <a:spcBef>
                          <a:spcPts val="600"/>
                        </a:spcBef>
                        <a:spcAft>
                          <a:spcPts val="600"/>
                        </a:spcAft>
                      </a:pPr>
                      <a:r>
                        <a:rPr lang="en-US" sz="1200" dirty="0">
                          <a:solidFill>
                            <a:schemeClr val="tx1"/>
                          </a:solidFill>
                          <a:effectLst/>
                        </a:rPr>
                        <a:t>30 mph</a:t>
                      </a:r>
                      <a:endParaRPr lang="en-US" sz="12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solidFill>
                      <a:schemeClr val="accent2"/>
                    </a:solidFill>
                  </a:tcPr>
                </a:tc>
                <a:tc>
                  <a:txBody>
                    <a:bodyPr/>
                    <a:lstStyle/>
                    <a:p>
                      <a:pPr marL="0" marR="0" algn="ctr">
                        <a:spcBef>
                          <a:spcPts val="600"/>
                        </a:spcBef>
                        <a:spcAft>
                          <a:spcPts val="600"/>
                        </a:spcAft>
                      </a:pPr>
                      <a:r>
                        <a:rPr lang="en-US" sz="1200" dirty="0">
                          <a:effectLst/>
                        </a:rPr>
                        <a:t>Override Expected*</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tc>
                  <a:txBody>
                    <a:bodyPr/>
                    <a:lstStyle/>
                    <a:p>
                      <a:pPr marL="0" marR="0" algn="ctr">
                        <a:spcBef>
                          <a:spcPts val="600"/>
                        </a:spcBef>
                        <a:spcAft>
                          <a:spcPts val="600"/>
                        </a:spcAft>
                      </a:pPr>
                      <a:r>
                        <a:rPr lang="en-US" sz="1200" dirty="0">
                          <a:effectLst/>
                        </a:rPr>
                        <a:t>Complete Override Expected*</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tc>
                <a:extLst>
                  <a:ext uri="{0D108BD9-81ED-4DB2-BD59-A6C34878D82A}">
                    <a16:rowId xmlns:a16="http://schemas.microsoft.com/office/drawing/2014/main" val="3463117798"/>
                  </a:ext>
                </a:extLst>
              </a:tr>
              <a:tr h="314834">
                <a:tc gridSpan="3">
                  <a:txBody>
                    <a:bodyPr/>
                    <a:lstStyle/>
                    <a:p>
                      <a:pPr marL="0" marR="0">
                        <a:spcBef>
                          <a:spcPts val="600"/>
                        </a:spcBef>
                        <a:spcAft>
                          <a:spcPts val="600"/>
                        </a:spcAft>
                      </a:pPr>
                      <a:r>
                        <a:rPr lang="en-US" sz="1200" b="0" dirty="0">
                          <a:solidFill>
                            <a:schemeClr val="tx1"/>
                          </a:solidFill>
                          <a:effectLst/>
                        </a:rPr>
                        <a:t>* Analysis not conducted</a:t>
                      </a:r>
                      <a:endParaRPr lang="en-US" sz="1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59845" marR="59845" marT="0" marB="0" anchor="c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1529671"/>
                  </a:ext>
                </a:extLst>
              </a:tr>
            </a:tbl>
          </a:graphicData>
        </a:graphic>
      </p:graphicFrame>
      <p:sp>
        <p:nvSpPr>
          <p:cNvPr id="4" name="Title 3">
            <a:extLst>
              <a:ext uri="{FF2B5EF4-FFF2-40B4-BE49-F238E27FC236}">
                <a16:creationId xmlns:a16="http://schemas.microsoft.com/office/drawing/2014/main" id="{B19C3603-035B-2D38-AA86-81EFA7CD32BB}"/>
              </a:ext>
            </a:extLst>
          </p:cNvPr>
          <p:cNvSpPr>
            <a:spLocks noGrp="1"/>
          </p:cNvSpPr>
          <p:nvPr>
            <p:ph type="title"/>
          </p:nvPr>
        </p:nvSpPr>
        <p:spPr/>
        <p:txBody>
          <a:bodyPr/>
          <a:lstStyle/>
          <a:p>
            <a:r>
              <a:rPr lang="en-US" dirty="0"/>
              <a:t>Performance Thresholds for 12-inch-Tall Timber railing</a:t>
            </a:r>
          </a:p>
        </p:txBody>
      </p:sp>
    </p:spTree>
    <p:extLst>
      <p:ext uri="{BB962C8B-B14F-4D97-AF65-F5344CB8AC3E}">
        <p14:creationId xmlns:p14="http://schemas.microsoft.com/office/powerpoint/2010/main" val="3863143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6B98-CB6A-48D7-B1DF-705FF044E84E}"/>
              </a:ext>
            </a:extLst>
          </p:cNvPr>
          <p:cNvSpPr>
            <a:spLocks noGrp="1"/>
          </p:cNvSpPr>
          <p:nvPr>
            <p:ph type="title"/>
          </p:nvPr>
        </p:nvSpPr>
        <p:spPr/>
        <p:txBody>
          <a:bodyPr>
            <a:normAutofit/>
          </a:bodyPr>
          <a:lstStyle/>
          <a:p>
            <a:r>
              <a:rPr lang="en-US" i="1" dirty="0"/>
              <a:t>Guide for Bridge Curb/Rail and Approach Treatment for Extremely Low Volume Roads </a:t>
            </a:r>
            <a:r>
              <a:rPr lang="en-US" dirty="0"/>
              <a:t>(Guide)</a:t>
            </a:r>
          </a:p>
        </p:txBody>
      </p:sp>
      <p:sp>
        <p:nvSpPr>
          <p:cNvPr id="3" name="Text Placeholder 2">
            <a:extLst>
              <a:ext uri="{FF2B5EF4-FFF2-40B4-BE49-F238E27FC236}">
                <a16:creationId xmlns:a16="http://schemas.microsoft.com/office/drawing/2014/main" id="{8A0E6BEA-9A43-4FA1-AAEC-9DBEA7B80D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71796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C29A81-0899-390C-0D84-C49EC2FB5163}"/>
              </a:ext>
            </a:extLst>
          </p:cNvPr>
          <p:cNvSpPr>
            <a:spLocks noGrp="1"/>
          </p:cNvSpPr>
          <p:nvPr>
            <p:ph type="title"/>
          </p:nvPr>
        </p:nvSpPr>
        <p:spPr/>
        <p:txBody>
          <a:bodyPr/>
          <a:lstStyle/>
          <a:p>
            <a:r>
              <a:rPr lang="en-US" dirty="0"/>
              <a:t>Applicability of the Guide</a:t>
            </a:r>
          </a:p>
        </p:txBody>
      </p:sp>
      <p:sp>
        <p:nvSpPr>
          <p:cNvPr id="8" name="Text Placeholder 7">
            <a:extLst>
              <a:ext uri="{FF2B5EF4-FFF2-40B4-BE49-F238E27FC236}">
                <a16:creationId xmlns:a16="http://schemas.microsoft.com/office/drawing/2014/main" id="{9AE0298B-EC83-A361-E6C2-0F4C9F9E5EA2}"/>
              </a:ext>
            </a:extLst>
          </p:cNvPr>
          <p:cNvSpPr>
            <a:spLocks noGrp="1"/>
          </p:cNvSpPr>
          <p:nvPr>
            <p:ph type="body" sz="quarter" idx="10"/>
          </p:nvPr>
        </p:nvSpPr>
        <p:spPr>
          <a:xfrm>
            <a:off x="808891" y="1670049"/>
            <a:ext cx="10802083" cy="4543415"/>
          </a:xfrm>
        </p:spPr>
        <p:txBody>
          <a:bodyPr>
            <a:normAutofit/>
          </a:bodyPr>
          <a:lstStyle/>
          <a:p>
            <a:r>
              <a:rPr lang="en-US" dirty="0">
                <a:latin typeface="+mn-lt"/>
              </a:rPr>
              <a:t>Leads inspectors and engineers to practical, low-cost solutions based on the characteristics of the bridge, anticipated traffic, and the intended use of the bridge. </a:t>
            </a:r>
          </a:p>
          <a:p>
            <a:r>
              <a:rPr lang="en-US" dirty="0">
                <a:latin typeface="+mn-lt"/>
              </a:rPr>
              <a:t>Use the Guide to determine: </a:t>
            </a:r>
          </a:p>
          <a:p>
            <a:pPr lvl="1"/>
            <a:r>
              <a:rPr lang="en-US" dirty="0">
                <a:latin typeface="+mn-lt"/>
              </a:rPr>
              <a:t>If the existing bridge rails, associated roadside hardware, and other conditions can be left as-is.</a:t>
            </a:r>
          </a:p>
          <a:p>
            <a:pPr lvl="1"/>
            <a:r>
              <a:rPr lang="en-US" dirty="0">
                <a:latin typeface="+mn-lt"/>
              </a:rPr>
              <a:t>Improvements should be considered to achieve the safety PG.</a:t>
            </a:r>
          </a:p>
          <a:p>
            <a:r>
              <a:rPr lang="en-US" dirty="0">
                <a:latin typeface="+mn-lt"/>
              </a:rPr>
              <a:t>Follows a two-step process:</a:t>
            </a:r>
          </a:p>
          <a:p>
            <a:pPr marL="914400" indent="-457200">
              <a:buFont typeface="+mj-lt"/>
              <a:buAutoNum type="arabicPeriod"/>
            </a:pPr>
            <a:r>
              <a:rPr lang="en-US" dirty="0">
                <a:latin typeface="+mn-lt"/>
              </a:rPr>
              <a:t>Inspect and evaluate the existing conditions at the bridge site.</a:t>
            </a:r>
          </a:p>
          <a:p>
            <a:pPr marL="914400" indent="-457200">
              <a:buFont typeface="+mj-lt"/>
              <a:buAutoNum type="arabicPeriod"/>
            </a:pPr>
            <a:r>
              <a:rPr lang="en-US" dirty="0">
                <a:latin typeface="+mn-lt"/>
              </a:rPr>
              <a:t>Consider possible improvements to the bridge rails and approach hardware.</a:t>
            </a:r>
          </a:p>
        </p:txBody>
      </p:sp>
    </p:spTree>
    <p:extLst>
      <p:ext uri="{BB962C8B-B14F-4D97-AF65-F5344CB8AC3E}">
        <p14:creationId xmlns:p14="http://schemas.microsoft.com/office/powerpoint/2010/main" val="3449985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885C-FCB2-599B-5DDB-F8D8D1507A83}"/>
              </a:ext>
            </a:extLst>
          </p:cNvPr>
          <p:cNvSpPr>
            <a:spLocks noGrp="1"/>
          </p:cNvSpPr>
          <p:nvPr>
            <p:ph type="title"/>
          </p:nvPr>
        </p:nvSpPr>
        <p:spPr>
          <a:xfrm>
            <a:off x="581192" y="186513"/>
            <a:ext cx="11029616" cy="1188720"/>
          </a:xfrm>
        </p:spPr>
        <p:txBody>
          <a:bodyPr/>
          <a:lstStyle/>
          <a:p>
            <a:r>
              <a:rPr lang="en-US" dirty="0"/>
              <a:t>Guide Decision Matrix</a:t>
            </a:r>
          </a:p>
        </p:txBody>
      </p:sp>
      <p:sp>
        <p:nvSpPr>
          <p:cNvPr id="4" name="TextBox 3">
            <a:extLst>
              <a:ext uri="{FF2B5EF4-FFF2-40B4-BE49-F238E27FC236}">
                <a16:creationId xmlns:a16="http://schemas.microsoft.com/office/drawing/2014/main" id="{ED54C3B9-C1FE-449E-B018-B6A771712259}"/>
              </a:ext>
            </a:extLst>
          </p:cNvPr>
          <p:cNvSpPr txBox="1"/>
          <p:nvPr/>
        </p:nvSpPr>
        <p:spPr>
          <a:xfrm>
            <a:off x="1715819" y="6182439"/>
            <a:ext cx="2915920" cy="246221"/>
          </a:xfrm>
          <a:prstGeom prst="rect">
            <a:avLst/>
          </a:prstGeom>
          <a:noFill/>
        </p:spPr>
        <p:txBody>
          <a:bodyPr wrap="square" rtlCol="0">
            <a:spAutoFit/>
          </a:bodyPr>
          <a:lstStyle/>
          <a:p>
            <a:r>
              <a:rPr lang="en-US" sz="1000" dirty="0"/>
              <a:t>Source: FHWA</a:t>
            </a:r>
          </a:p>
        </p:txBody>
      </p:sp>
      <p:pic>
        <p:nvPicPr>
          <p:cNvPr id="3" name="Picture 2" descr="Start leads to, Is there a crashworthy bridge rail present? (Section 4.2). If not, Continue to Figure 10. If yes, Are crashworthy transitions and terminals provided? (Section 3.3). If yes, Is delineation provided? (Section 3.4). If delineation is provided, Stop. If delineation is not provided, Delineate in accordance with Section 4.5. If crashworthy transitions and terminals are not provided, Does installing a crashworthy transition and terminal meet the performance goal? (Section 4.1). If yes, Can a crashworthy transition and terminal be accommodated? (Section 4.4.). If yes, provide a crashworthy transition and terminal and delineate (Section 4.4.). If a crashworthy transition and terminal cannot be accommodated, Delineate the bridge in accordance with Section 4.5 and reevaluate when future reconstruction of this bridge is under consideration. If installing the crashworthy transition and terminal does not meet the performance goal, Is the bridge rail end delineated in accordance with this Guide (Section 4.5)? If yes, Stop. If the bridge rail end does not delineate in accordance with this guide, Delineate the bridge in accordance with Section 4.5 and reevaluate when future reconstruction of this bridge is under consideration. ">
            <a:extLst>
              <a:ext uri="{FF2B5EF4-FFF2-40B4-BE49-F238E27FC236}">
                <a16:creationId xmlns:a16="http://schemas.microsoft.com/office/drawing/2014/main" id="{F2755C1B-678F-65E8-F575-81BF0717A3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188" y="634808"/>
            <a:ext cx="8229600" cy="6196492"/>
          </a:xfrm>
          <a:prstGeom prst="rect">
            <a:avLst/>
          </a:prstGeom>
          <a:noFill/>
        </p:spPr>
      </p:pic>
    </p:spTree>
    <p:extLst>
      <p:ext uri="{BB962C8B-B14F-4D97-AF65-F5344CB8AC3E}">
        <p14:creationId xmlns:p14="http://schemas.microsoft.com/office/powerpoint/2010/main" val="13478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7E0AE3-218E-4412-9DE5-8C38A5E0BDD7}"/>
              </a:ext>
            </a:extLst>
          </p:cNvPr>
          <p:cNvSpPr>
            <a:spLocks noGrp="1"/>
          </p:cNvSpPr>
          <p:nvPr>
            <p:ph type="title"/>
          </p:nvPr>
        </p:nvSpPr>
        <p:spPr/>
        <p:txBody>
          <a:bodyPr/>
          <a:lstStyle/>
          <a:p>
            <a:r>
              <a:rPr lang="en-US" dirty="0"/>
              <a:t>Project Objective and Background</a:t>
            </a:r>
          </a:p>
        </p:txBody>
      </p:sp>
      <p:sp>
        <p:nvSpPr>
          <p:cNvPr id="6" name="Text Placeholder 5">
            <a:extLst>
              <a:ext uri="{FF2B5EF4-FFF2-40B4-BE49-F238E27FC236}">
                <a16:creationId xmlns:a16="http://schemas.microsoft.com/office/drawing/2014/main" id="{6611C0D9-C5B7-4D2D-8DD9-F37C1D96A5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2643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885C-FCB2-599B-5DDB-F8D8D1507A83}"/>
              </a:ext>
            </a:extLst>
          </p:cNvPr>
          <p:cNvSpPr>
            <a:spLocks noGrp="1"/>
          </p:cNvSpPr>
          <p:nvPr>
            <p:ph type="title"/>
          </p:nvPr>
        </p:nvSpPr>
        <p:spPr>
          <a:xfrm>
            <a:off x="581192" y="186513"/>
            <a:ext cx="11029616" cy="1188720"/>
          </a:xfrm>
        </p:spPr>
        <p:txBody>
          <a:bodyPr/>
          <a:lstStyle/>
          <a:p>
            <a:r>
              <a:rPr lang="en-US" dirty="0"/>
              <a:t>Guide Decision Matrix</a:t>
            </a:r>
          </a:p>
        </p:txBody>
      </p:sp>
      <p:sp>
        <p:nvSpPr>
          <p:cNvPr id="4" name="TextBox 3">
            <a:extLst>
              <a:ext uri="{FF2B5EF4-FFF2-40B4-BE49-F238E27FC236}">
                <a16:creationId xmlns:a16="http://schemas.microsoft.com/office/drawing/2014/main" id="{ED54C3B9-C1FE-449E-B018-B6A771712259}"/>
              </a:ext>
            </a:extLst>
          </p:cNvPr>
          <p:cNvSpPr txBox="1"/>
          <p:nvPr/>
        </p:nvSpPr>
        <p:spPr>
          <a:xfrm>
            <a:off x="1715819" y="6182439"/>
            <a:ext cx="2915920" cy="246221"/>
          </a:xfrm>
          <a:prstGeom prst="rect">
            <a:avLst/>
          </a:prstGeom>
          <a:noFill/>
        </p:spPr>
        <p:txBody>
          <a:bodyPr wrap="square" rtlCol="0">
            <a:spAutoFit/>
          </a:bodyPr>
          <a:lstStyle/>
          <a:p>
            <a:r>
              <a:rPr lang="en-US" sz="1000" dirty="0"/>
              <a:t>Source: FHWA</a:t>
            </a:r>
          </a:p>
        </p:txBody>
      </p:sp>
      <p:pic>
        <p:nvPicPr>
          <p:cNvPr id="5" name="Picture 4" descr="Continued from Figure 9. Does installing a crashworthy bridge rail meet the performance goal? (Section 4.1). If not, Stop. If yes, Is new bridge construction or replacement planned? If yes, Can a crashworthy transition and terminal be accommodated? (Section 4.4). If not, provide a bridge rail and delineation. If a new bridge construction or replacement is not planned, Can the existing bridge accommodate a crashworthy bridge rail? (Section 4.3). If yes, Can a crashworthy transition and terminal be accommodated? (Section 4.4). If yes, Provide bridge rail, transition and terminal, and delineate. If no, Provide bridge rail and delineate. If the existing bridge cannot accommodate a crashworthy bridge rail, Reevaluate when replacement of the bridge is planned. ">
            <a:extLst>
              <a:ext uri="{FF2B5EF4-FFF2-40B4-BE49-F238E27FC236}">
                <a16:creationId xmlns:a16="http://schemas.microsoft.com/office/drawing/2014/main" id="{22E944E7-99FA-CBF8-A7ED-9A5EE30641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1754" y="764540"/>
            <a:ext cx="6348787" cy="6044132"/>
          </a:xfrm>
          <a:prstGeom prst="rect">
            <a:avLst/>
          </a:prstGeom>
          <a:noFill/>
        </p:spPr>
      </p:pic>
    </p:spTree>
    <p:extLst>
      <p:ext uri="{BB962C8B-B14F-4D97-AF65-F5344CB8AC3E}">
        <p14:creationId xmlns:p14="http://schemas.microsoft.com/office/powerpoint/2010/main" val="1032915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3D74-72C3-9DA0-9E32-6F3C003C77C2}"/>
              </a:ext>
            </a:extLst>
          </p:cNvPr>
          <p:cNvSpPr>
            <a:spLocks noGrp="1"/>
          </p:cNvSpPr>
          <p:nvPr>
            <p:ph type="title"/>
          </p:nvPr>
        </p:nvSpPr>
        <p:spPr/>
        <p:txBody>
          <a:bodyPr/>
          <a:lstStyle/>
          <a:p>
            <a:r>
              <a:rPr lang="en-US" dirty="0"/>
              <a:t>Inspecting and Assessing the Existing Conditions</a:t>
            </a:r>
          </a:p>
        </p:txBody>
      </p:sp>
      <p:sp>
        <p:nvSpPr>
          <p:cNvPr id="3" name="Text Placeholder 2">
            <a:extLst>
              <a:ext uri="{FF2B5EF4-FFF2-40B4-BE49-F238E27FC236}">
                <a16:creationId xmlns:a16="http://schemas.microsoft.com/office/drawing/2014/main" id="{90071068-8570-4AAC-D12D-90169F0F336E}"/>
              </a:ext>
            </a:extLst>
          </p:cNvPr>
          <p:cNvSpPr>
            <a:spLocks noGrp="1"/>
          </p:cNvSpPr>
          <p:nvPr>
            <p:ph type="body" sz="quarter" idx="10"/>
          </p:nvPr>
        </p:nvSpPr>
        <p:spPr/>
        <p:txBody>
          <a:bodyPr/>
          <a:lstStyle/>
          <a:p>
            <a:r>
              <a:rPr lang="en-US" dirty="0">
                <a:latin typeface="+mn-lt"/>
              </a:rPr>
              <a:t>Determine the present bridge safety feature conditions by:</a:t>
            </a:r>
          </a:p>
          <a:p>
            <a:pPr lvl="1"/>
            <a:r>
              <a:rPr lang="en-US" dirty="0">
                <a:latin typeface="+mn-lt"/>
              </a:rPr>
              <a:t>Documenting the features of the bridge and determining if there is a crashworthy bridge rail present.</a:t>
            </a:r>
          </a:p>
          <a:p>
            <a:pPr lvl="1"/>
            <a:r>
              <a:rPr lang="en-US" dirty="0">
                <a:latin typeface="+mn-lt"/>
              </a:rPr>
              <a:t>Documenting and assessing the deck material, condition, and thickness.</a:t>
            </a:r>
          </a:p>
          <a:p>
            <a:pPr lvl="1"/>
            <a:r>
              <a:rPr lang="en-US" dirty="0">
                <a:latin typeface="+mn-lt"/>
              </a:rPr>
              <a:t>Determining if terminals and/or transitions are present and if so if they are crashworthy.</a:t>
            </a:r>
          </a:p>
          <a:p>
            <a:pPr lvl="1"/>
            <a:r>
              <a:rPr lang="en-US" dirty="0">
                <a:latin typeface="+mn-lt"/>
              </a:rPr>
              <a:t>Determining if delineation is present on the bridge.</a:t>
            </a:r>
          </a:p>
          <a:p>
            <a:r>
              <a:rPr lang="en-US" b="1" dirty="0">
                <a:latin typeface="+mn-lt"/>
              </a:rPr>
              <a:t>The Guide provides worksheets to assist the collection of the required data for the above conditions.</a:t>
            </a:r>
          </a:p>
          <a:p>
            <a:pPr marL="0" indent="0">
              <a:buNone/>
            </a:pPr>
            <a:endParaRPr lang="en-US" dirty="0">
              <a:latin typeface="+mn-lt"/>
            </a:endParaRPr>
          </a:p>
        </p:txBody>
      </p:sp>
    </p:spTree>
    <p:extLst>
      <p:ext uri="{BB962C8B-B14F-4D97-AF65-F5344CB8AC3E}">
        <p14:creationId xmlns:p14="http://schemas.microsoft.com/office/powerpoint/2010/main" val="1616153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366E-1AB6-27C9-1BA8-0728E4888EDE}"/>
              </a:ext>
            </a:extLst>
          </p:cNvPr>
          <p:cNvSpPr>
            <a:spLocks noGrp="1"/>
          </p:cNvSpPr>
          <p:nvPr>
            <p:ph type="title"/>
          </p:nvPr>
        </p:nvSpPr>
        <p:spPr/>
        <p:txBody>
          <a:bodyPr/>
          <a:lstStyle/>
          <a:p>
            <a:r>
              <a:rPr lang="en-US" dirty="0"/>
              <a:t>Consider Improvements – Is a Bridge Rail Present?</a:t>
            </a:r>
          </a:p>
        </p:txBody>
      </p:sp>
      <p:sp>
        <p:nvSpPr>
          <p:cNvPr id="3" name="Text Placeholder 2">
            <a:extLst>
              <a:ext uri="{FF2B5EF4-FFF2-40B4-BE49-F238E27FC236}">
                <a16:creationId xmlns:a16="http://schemas.microsoft.com/office/drawing/2014/main" id="{C7417DBD-6C14-C950-658A-9EDE77AD9CA0}"/>
              </a:ext>
            </a:extLst>
          </p:cNvPr>
          <p:cNvSpPr>
            <a:spLocks noGrp="1"/>
          </p:cNvSpPr>
          <p:nvPr>
            <p:ph type="body" sz="quarter" idx="10"/>
          </p:nvPr>
        </p:nvSpPr>
        <p:spPr>
          <a:xfrm>
            <a:off x="808891" y="1670049"/>
            <a:ext cx="10802083" cy="4543415"/>
          </a:xfrm>
        </p:spPr>
        <p:txBody>
          <a:bodyPr>
            <a:normAutofit/>
          </a:bodyPr>
          <a:lstStyle/>
          <a:p>
            <a:r>
              <a:rPr lang="en-US" dirty="0">
                <a:latin typeface="+mn-lt"/>
              </a:rPr>
              <a:t>Determine if the bridge rail crash performance has been verified.</a:t>
            </a:r>
          </a:p>
          <a:p>
            <a:r>
              <a:rPr lang="en-US" dirty="0">
                <a:latin typeface="+mn-lt"/>
              </a:rPr>
              <a:t>Determine the bridge rail’s test level.</a:t>
            </a:r>
          </a:p>
          <a:p>
            <a:r>
              <a:rPr lang="en-US" dirty="0">
                <a:latin typeface="+mn-lt"/>
              </a:rPr>
              <a:t>Resume the evaluation, if the bridge rail is determined adequate, of whether terminals or transitions are necessary.</a:t>
            </a:r>
          </a:p>
        </p:txBody>
      </p:sp>
    </p:spTree>
    <p:extLst>
      <p:ext uri="{BB962C8B-B14F-4D97-AF65-F5344CB8AC3E}">
        <p14:creationId xmlns:p14="http://schemas.microsoft.com/office/powerpoint/2010/main" val="173857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ection of a low-speed, low-volume bridge rail inspection checklist used to collect information and assess the need for bridge rails and approach hardware.">
            <a:extLst>
              <a:ext uri="{FF2B5EF4-FFF2-40B4-BE49-F238E27FC236}">
                <a16:creationId xmlns:a16="http://schemas.microsoft.com/office/drawing/2014/main" id="{779A757E-77A8-52D5-B286-C0FB9B500C23}"/>
              </a:ext>
            </a:extLst>
          </p:cNvPr>
          <p:cNvPicPr>
            <a:picLocks noGrp="1" noChangeAspect="1"/>
          </p:cNvPicPr>
          <p:nvPr>
            <p:ph idx="1"/>
          </p:nvPr>
        </p:nvPicPr>
        <p:blipFill>
          <a:blip r:embed="rId3"/>
          <a:stretch>
            <a:fillRect/>
          </a:stretch>
        </p:blipFill>
        <p:spPr>
          <a:xfrm>
            <a:off x="3106503" y="1324244"/>
            <a:ext cx="5978994" cy="4852719"/>
          </a:xfrm>
        </p:spPr>
      </p:pic>
      <p:sp>
        <p:nvSpPr>
          <p:cNvPr id="2" name="Title 1">
            <a:extLst>
              <a:ext uri="{FF2B5EF4-FFF2-40B4-BE49-F238E27FC236}">
                <a16:creationId xmlns:a16="http://schemas.microsoft.com/office/drawing/2014/main" id="{7D747371-AE48-8483-A10C-72E75BE4B2B7}"/>
              </a:ext>
            </a:extLst>
          </p:cNvPr>
          <p:cNvSpPr>
            <a:spLocks noGrp="1"/>
          </p:cNvSpPr>
          <p:nvPr>
            <p:ph type="title"/>
          </p:nvPr>
        </p:nvSpPr>
        <p:spPr>
          <a:xfrm>
            <a:off x="581192" y="86677"/>
            <a:ext cx="11029616" cy="1188720"/>
          </a:xfrm>
        </p:spPr>
        <p:txBody>
          <a:bodyPr/>
          <a:lstStyle/>
          <a:p>
            <a:r>
              <a:rPr lang="en-US" dirty="0"/>
              <a:t>Bridge Rail Inspection Checklist</a:t>
            </a:r>
          </a:p>
        </p:txBody>
      </p:sp>
      <p:sp>
        <p:nvSpPr>
          <p:cNvPr id="4" name="TextBox 3">
            <a:extLst>
              <a:ext uri="{FF2B5EF4-FFF2-40B4-BE49-F238E27FC236}">
                <a16:creationId xmlns:a16="http://schemas.microsoft.com/office/drawing/2014/main" id="{EFD4BFE3-901F-47EA-9EA9-DD6DC8BAB8AE}"/>
              </a:ext>
            </a:extLst>
          </p:cNvPr>
          <p:cNvSpPr txBox="1"/>
          <p:nvPr/>
        </p:nvSpPr>
        <p:spPr>
          <a:xfrm>
            <a:off x="3045543" y="6143161"/>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100560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17DBD-6C14-C950-658A-9EDE77AD9CA0}"/>
              </a:ext>
            </a:extLst>
          </p:cNvPr>
          <p:cNvSpPr>
            <a:spLocks noGrp="1"/>
          </p:cNvSpPr>
          <p:nvPr>
            <p:ph sz="half" idx="1"/>
          </p:nvPr>
        </p:nvSpPr>
        <p:spPr/>
        <p:txBody>
          <a:bodyPr>
            <a:normAutofit/>
          </a:bodyPr>
          <a:lstStyle/>
          <a:p>
            <a:r>
              <a:rPr lang="en-US" dirty="0">
                <a:latin typeface="+mn-lt"/>
              </a:rPr>
              <a:t>If a bridge rail is not present on the bridge, the information on the form from the previous slide can be used to determine if a bridge rail satisfied the performance goal.  </a:t>
            </a:r>
          </a:p>
          <a:p>
            <a:r>
              <a:rPr lang="en-US" dirty="0">
                <a:latin typeface="+mn-lt"/>
              </a:rPr>
              <a:t>Posted speed limit, bridge height, and conditions which the bridge crosses are considerations when evaluating the need for a bridge rail, transitions, and terminals.</a:t>
            </a:r>
          </a:p>
        </p:txBody>
      </p:sp>
      <p:pic>
        <p:nvPicPr>
          <p:cNvPr id="7" name="Content Placeholder 6" descr="Gravel rural road with wooden bridge rail">
            <a:extLst>
              <a:ext uri="{FF2B5EF4-FFF2-40B4-BE49-F238E27FC236}">
                <a16:creationId xmlns:a16="http://schemas.microsoft.com/office/drawing/2014/main" id="{97A8AA20-C115-3D2F-FC38-29E150838ECC}"/>
              </a:ext>
            </a:extLst>
          </p:cNvPr>
          <p:cNvPicPr>
            <a:picLocks noGrp="1" noChangeAspect="1"/>
          </p:cNvPicPr>
          <p:nvPr>
            <p:ph sz="half" idx="2"/>
          </p:nvPr>
        </p:nvPicPr>
        <p:blipFill>
          <a:blip r:embed="rId3"/>
          <a:stretch>
            <a:fillRect/>
          </a:stretch>
        </p:blipFill>
        <p:spPr>
          <a:xfrm>
            <a:off x="7131249" y="1265415"/>
            <a:ext cx="3683660" cy="4911548"/>
          </a:xfrm>
        </p:spPr>
      </p:pic>
      <p:sp>
        <p:nvSpPr>
          <p:cNvPr id="2" name="Title 1">
            <a:extLst>
              <a:ext uri="{FF2B5EF4-FFF2-40B4-BE49-F238E27FC236}">
                <a16:creationId xmlns:a16="http://schemas.microsoft.com/office/drawing/2014/main" id="{F1C8366E-1AB6-27C9-1BA8-0728E4888EDE}"/>
              </a:ext>
            </a:extLst>
          </p:cNvPr>
          <p:cNvSpPr>
            <a:spLocks noGrp="1"/>
          </p:cNvSpPr>
          <p:nvPr>
            <p:ph type="title"/>
          </p:nvPr>
        </p:nvSpPr>
        <p:spPr/>
        <p:txBody>
          <a:bodyPr/>
          <a:lstStyle/>
          <a:p>
            <a:r>
              <a:rPr lang="en-US" dirty="0"/>
              <a:t>Consider Improvements – Install Bridge Rail to meet PG?</a:t>
            </a:r>
          </a:p>
        </p:txBody>
      </p:sp>
      <p:sp>
        <p:nvSpPr>
          <p:cNvPr id="5" name="TextBox 4">
            <a:extLst>
              <a:ext uri="{FF2B5EF4-FFF2-40B4-BE49-F238E27FC236}">
                <a16:creationId xmlns:a16="http://schemas.microsoft.com/office/drawing/2014/main" id="{CE96C109-10FD-4157-B59F-0CB50792CAFE}"/>
              </a:ext>
            </a:extLst>
          </p:cNvPr>
          <p:cNvSpPr txBox="1"/>
          <p:nvPr/>
        </p:nvSpPr>
        <p:spPr>
          <a:xfrm>
            <a:off x="7080449" y="6130994"/>
            <a:ext cx="2915920" cy="246221"/>
          </a:xfrm>
          <a:prstGeom prst="rect">
            <a:avLst/>
          </a:prstGeom>
          <a:noFill/>
        </p:spPr>
        <p:txBody>
          <a:bodyPr wrap="square" rtlCol="0">
            <a:spAutoFit/>
          </a:bodyPr>
          <a:lstStyle/>
          <a:p>
            <a:r>
              <a:rPr lang="en-US" sz="1000" dirty="0"/>
              <a:t>© RoadSafe LLC</a:t>
            </a:r>
          </a:p>
        </p:txBody>
      </p:sp>
    </p:spTree>
    <p:extLst>
      <p:ext uri="{BB962C8B-B14F-4D97-AF65-F5344CB8AC3E}">
        <p14:creationId xmlns:p14="http://schemas.microsoft.com/office/powerpoint/2010/main" val="2383528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4610-ACF1-CA96-82C6-36013BA23C0B}"/>
              </a:ext>
            </a:extLst>
          </p:cNvPr>
          <p:cNvSpPr>
            <a:spLocks noGrp="1"/>
          </p:cNvSpPr>
          <p:nvPr>
            <p:ph type="title"/>
          </p:nvPr>
        </p:nvSpPr>
        <p:spPr/>
        <p:txBody>
          <a:bodyPr/>
          <a:lstStyle/>
          <a:p>
            <a:r>
              <a:rPr lang="en-US" dirty="0"/>
              <a:t>Parameters for Use of Bridge Railings</a:t>
            </a:r>
          </a:p>
        </p:txBody>
      </p:sp>
      <p:graphicFrame>
        <p:nvGraphicFramePr>
          <p:cNvPr id="7" name="Content Placeholder 7">
            <a:extLst>
              <a:ext uri="{FF2B5EF4-FFF2-40B4-BE49-F238E27FC236}">
                <a16:creationId xmlns:a16="http://schemas.microsoft.com/office/drawing/2014/main" id="{2346A343-12F7-2933-2A76-F4A20FE6D1FF}"/>
              </a:ext>
            </a:extLst>
          </p:cNvPr>
          <p:cNvGraphicFramePr>
            <a:graphicFrameLocks noGrp="1"/>
          </p:cNvGraphicFramePr>
          <p:nvPr>
            <p:ph idx="1"/>
            <p:extLst>
              <p:ext uri="{D42A27DB-BD31-4B8C-83A1-F6EECF244321}">
                <p14:modId xmlns:p14="http://schemas.microsoft.com/office/powerpoint/2010/main" val="1732629300"/>
              </p:ext>
            </p:extLst>
          </p:nvPr>
        </p:nvGraphicFramePr>
        <p:xfrm>
          <a:off x="581025" y="2341563"/>
          <a:ext cx="11029945" cy="3288743"/>
        </p:xfrm>
        <a:graphic>
          <a:graphicData uri="http://schemas.openxmlformats.org/drawingml/2006/table">
            <a:tbl>
              <a:tblPr firstRow="1" firstCol="1" bandRow="1">
                <a:tableStyleId>{5C22544A-7EE6-4342-B048-85BDC9FD1C3A}</a:tableStyleId>
              </a:tblPr>
              <a:tblGrid>
                <a:gridCol w="1190596">
                  <a:extLst>
                    <a:ext uri="{9D8B030D-6E8A-4147-A177-3AD203B41FA5}">
                      <a16:colId xmlns:a16="http://schemas.microsoft.com/office/drawing/2014/main" val="2017232121"/>
                    </a:ext>
                  </a:extLst>
                </a:gridCol>
                <a:gridCol w="1804695">
                  <a:extLst>
                    <a:ext uri="{9D8B030D-6E8A-4147-A177-3AD203B41FA5}">
                      <a16:colId xmlns:a16="http://schemas.microsoft.com/office/drawing/2014/main" val="3303368332"/>
                    </a:ext>
                  </a:extLst>
                </a:gridCol>
                <a:gridCol w="1804695">
                  <a:extLst>
                    <a:ext uri="{9D8B030D-6E8A-4147-A177-3AD203B41FA5}">
                      <a16:colId xmlns:a16="http://schemas.microsoft.com/office/drawing/2014/main" val="4096741081"/>
                    </a:ext>
                  </a:extLst>
                </a:gridCol>
                <a:gridCol w="1492634">
                  <a:extLst>
                    <a:ext uri="{9D8B030D-6E8A-4147-A177-3AD203B41FA5}">
                      <a16:colId xmlns:a16="http://schemas.microsoft.com/office/drawing/2014/main" val="2831602362"/>
                    </a:ext>
                  </a:extLst>
                </a:gridCol>
                <a:gridCol w="1804695">
                  <a:extLst>
                    <a:ext uri="{9D8B030D-6E8A-4147-A177-3AD203B41FA5}">
                      <a16:colId xmlns:a16="http://schemas.microsoft.com/office/drawing/2014/main" val="2127670554"/>
                    </a:ext>
                  </a:extLst>
                </a:gridCol>
                <a:gridCol w="1804695">
                  <a:extLst>
                    <a:ext uri="{9D8B030D-6E8A-4147-A177-3AD203B41FA5}">
                      <a16:colId xmlns:a16="http://schemas.microsoft.com/office/drawing/2014/main" val="1343751080"/>
                    </a:ext>
                  </a:extLst>
                </a:gridCol>
                <a:gridCol w="1127935">
                  <a:extLst>
                    <a:ext uri="{9D8B030D-6E8A-4147-A177-3AD203B41FA5}">
                      <a16:colId xmlns:a16="http://schemas.microsoft.com/office/drawing/2014/main" val="2501892762"/>
                    </a:ext>
                  </a:extLst>
                </a:gridCol>
              </a:tblGrid>
              <a:tr h="596858">
                <a:tc rowSpan="3">
                  <a:txBody>
                    <a:bodyPr/>
                    <a:lstStyle/>
                    <a:p>
                      <a:pPr marL="0" marR="0" algn="ctr">
                        <a:spcBef>
                          <a:spcPts val="600"/>
                        </a:spcBef>
                        <a:spcAft>
                          <a:spcPts val="600"/>
                        </a:spcAft>
                      </a:pPr>
                      <a:r>
                        <a:rPr lang="en-US" sz="1400" dirty="0">
                          <a:solidFill>
                            <a:schemeClr val="tx1"/>
                          </a:solidFill>
                          <a:effectLst/>
                        </a:rPr>
                        <a:t>Posted Speed Limit </a:t>
                      </a:r>
                      <a:r>
                        <a:rPr lang="en-US" sz="1400" b="0" dirty="0">
                          <a:solidFill>
                            <a:schemeClr val="tx1"/>
                          </a:solidFill>
                          <a:effectLst/>
                        </a:rPr>
                        <a:t>(mph)</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B w="38100" cap="flat" cmpd="sng" algn="ctr">
                      <a:solidFill>
                        <a:schemeClr val="bg1"/>
                      </a:solidFill>
                      <a:prstDash val="solid"/>
                      <a:round/>
                      <a:headEnd type="none" w="med" len="med"/>
                      <a:tailEnd type="none" w="med" len="med"/>
                    </a:lnB>
                    <a:solidFill>
                      <a:schemeClr val="accent2"/>
                    </a:solidFill>
                  </a:tcPr>
                </a:tc>
                <a:tc gridSpan="3">
                  <a:txBody>
                    <a:bodyPr/>
                    <a:lstStyle/>
                    <a:p>
                      <a:pPr marL="0" marR="0" algn="ctr">
                        <a:spcBef>
                          <a:spcPts val="0"/>
                        </a:spcBef>
                        <a:spcAft>
                          <a:spcPts val="0"/>
                        </a:spcAft>
                      </a:pPr>
                      <a:r>
                        <a:rPr lang="en-US" sz="1400" dirty="0">
                          <a:solidFill>
                            <a:schemeClr val="tx1"/>
                          </a:solidFill>
                          <a:effectLst/>
                        </a:rPr>
                        <a:t>Dry Environment Under Bridge </a:t>
                      </a:r>
                    </a:p>
                    <a:p>
                      <a:pPr marL="0" marR="0" algn="ctr">
                        <a:spcBef>
                          <a:spcPts val="0"/>
                        </a:spcBef>
                        <a:spcAft>
                          <a:spcPts val="0"/>
                        </a:spcAft>
                      </a:pPr>
                      <a:r>
                        <a:rPr lang="en-US" sz="1400" b="0" dirty="0">
                          <a:solidFill>
                            <a:schemeClr val="tx1"/>
                          </a:solidFill>
                          <a:effectLst/>
                        </a:rPr>
                        <a:t>(Condition A)</a:t>
                      </a:r>
                    </a:p>
                  </a:txBody>
                  <a:tcPr marL="44819" marR="44819" marT="0" marB="0" anchor="ctr">
                    <a:lnB w="12700" cap="flat" cmpd="sng" algn="ctr">
                      <a:solidFill>
                        <a:schemeClr val="bg1"/>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US" sz="1400" dirty="0">
                          <a:solidFill>
                            <a:schemeClr val="tx1"/>
                          </a:solidFill>
                          <a:effectLst/>
                        </a:rPr>
                        <a:t>Water Under Bridge </a:t>
                      </a:r>
                    </a:p>
                    <a:p>
                      <a:pPr marL="0" marR="0" algn="ctr">
                        <a:spcBef>
                          <a:spcPts val="0"/>
                        </a:spcBef>
                        <a:spcAft>
                          <a:spcPts val="0"/>
                        </a:spcAft>
                      </a:pPr>
                      <a:r>
                        <a:rPr lang="en-US" sz="1400" b="0" dirty="0">
                          <a:solidFill>
                            <a:schemeClr val="tx1"/>
                          </a:solidFill>
                          <a:effectLst/>
                        </a:rPr>
                        <a:t>(Condition B)</a:t>
                      </a:r>
                    </a:p>
                  </a:txBody>
                  <a:tcPr marL="44819" marR="44819" marT="0" marB="0" anchor="ctr">
                    <a:lnB w="12700" cap="flat" cmpd="sng" algn="ctr">
                      <a:solidFill>
                        <a:schemeClr val="bg1"/>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98555072"/>
                  </a:ext>
                </a:extLst>
              </a:tr>
              <a:tr h="346632">
                <a:tc vMerge="1">
                  <a:txBody>
                    <a:bodyPr/>
                    <a:lstStyle/>
                    <a:p>
                      <a:endParaRPr lang="en-US"/>
                    </a:p>
                  </a:txBody>
                  <a:tcPr/>
                </a:tc>
                <a:tc gridSpan="6">
                  <a:txBody>
                    <a:bodyPr/>
                    <a:lstStyle/>
                    <a:p>
                      <a:pPr marL="0" marR="0" algn="ctr">
                        <a:spcBef>
                          <a:spcPts val="600"/>
                        </a:spcBef>
                        <a:spcAft>
                          <a:spcPts val="600"/>
                        </a:spcAft>
                      </a:pPr>
                      <a:r>
                        <a:rPr lang="en-US" sz="1400" b="1" dirty="0">
                          <a:solidFill>
                            <a:schemeClr val="tx1"/>
                          </a:solidFill>
                          <a:effectLst/>
                        </a:rPr>
                        <a:t>Drop Height - H </a:t>
                      </a:r>
                      <a:r>
                        <a:rPr lang="en-US" sz="1400" b="0" dirty="0">
                          <a:solidFill>
                            <a:schemeClr val="tx1"/>
                          </a:solidFill>
                          <a:effectLst/>
                        </a:rPr>
                        <a:t>(ft)</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3316941"/>
                  </a:ext>
                </a:extLst>
              </a:tr>
              <a:tr h="555036">
                <a:tc vMerge="1">
                  <a:txBody>
                    <a:bodyPr/>
                    <a:lstStyle/>
                    <a:p>
                      <a:endParaRPr lang="en-US"/>
                    </a:p>
                  </a:txBody>
                  <a:tcPr/>
                </a:tc>
                <a:tc>
                  <a:txBody>
                    <a:bodyPr/>
                    <a:lstStyle/>
                    <a:p>
                      <a:pPr marL="0" marR="0" algn="ctr">
                        <a:spcBef>
                          <a:spcPts val="600"/>
                        </a:spcBef>
                        <a:spcAft>
                          <a:spcPts val="600"/>
                        </a:spcAft>
                      </a:pPr>
                      <a:r>
                        <a:rPr lang="en-US" sz="1400" b="1" dirty="0">
                          <a:solidFill>
                            <a:schemeClr val="tx1"/>
                          </a:solidFill>
                          <a:effectLst/>
                        </a:rPr>
                        <a:t>H ≤ 20</a:t>
                      </a:r>
                      <a:endParaRPr lang="en-US" sz="14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600"/>
                        </a:spcBef>
                        <a:spcAft>
                          <a:spcPts val="600"/>
                        </a:spcAft>
                      </a:pPr>
                      <a:r>
                        <a:rPr lang="en-US" sz="1400" b="1" dirty="0">
                          <a:solidFill>
                            <a:schemeClr val="tx1"/>
                          </a:solidFill>
                          <a:effectLst/>
                        </a:rPr>
                        <a:t>20 &lt; H ≤ 50</a:t>
                      </a:r>
                      <a:endParaRPr lang="en-US" sz="14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600"/>
                        </a:spcBef>
                        <a:spcAft>
                          <a:spcPts val="600"/>
                        </a:spcAft>
                      </a:pPr>
                      <a:r>
                        <a:rPr lang="en-US" sz="1400" b="1" dirty="0">
                          <a:solidFill>
                            <a:schemeClr val="tx1"/>
                          </a:solidFill>
                          <a:effectLst/>
                        </a:rPr>
                        <a:t>H &gt; 50</a:t>
                      </a:r>
                      <a:endParaRPr lang="en-US" sz="14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600"/>
                        </a:spcBef>
                        <a:spcAft>
                          <a:spcPts val="600"/>
                        </a:spcAft>
                      </a:pPr>
                      <a:r>
                        <a:rPr lang="en-US" sz="1400" b="1" dirty="0">
                          <a:solidFill>
                            <a:schemeClr val="tx1"/>
                          </a:solidFill>
                          <a:effectLst/>
                        </a:rPr>
                        <a:t>H ≤ 20</a:t>
                      </a:r>
                      <a:endParaRPr lang="en-US" sz="14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600"/>
                        </a:spcBef>
                        <a:spcAft>
                          <a:spcPts val="600"/>
                        </a:spcAft>
                      </a:pPr>
                      <a:r>
                        <a:rPr lang="en-US" sz="1400" b="1" dirty="0">
                          <a:solidFill>
                            <a:schemeClr val="tx1"/>
                          </a:solidFill>
                          <a:effectLst/>
                        </a:rPr>
                        <a:t>20 &lt; H ≤ 50</a:t>
                      </a:r>
                      <a:endParaRPr lang="en-US" sz="14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600"/>
                        </a:spcBef>
                        <a:spcAft>
                          <a:spcPts val="600"/>
                        </a:spcAft>
                      </a:pPr>
                      <a:r>
                        <a:rPr lang="en-US" sz="1400" b="1" dirty="0">
                          <a:solidFill>
                            <a:schemeClr val="tx1"/>
                          </a:solidFill>
                          <a:effectLst/>
                        </a:rPr>
                        <a:t>H &gt; 50</a:t>
                      </a:r>
                      <a:endParaRPr lang="en-US" sz="14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66909499"/>
                  </a:ext>
                </a:extLst>
              </a:tr>
              <a:tr h="596739">
                <a:tc>
                  <a:txBody>
                    <a:bodyPr/>
                    <a:lstStyle/>
                    <a:p>
                      <a:pPr marL="0" marR="0" algn="ctr">
                        <a:spcBef>
                          <a:spcPts val="600"/>
                        </a:spcBef>
                        <a:spcAft>
                          <a:spcPts val="600"/>
                        </a:spcAft>
                      </a:pPr>
                      <a:r>
                        <a:rPr lang="en-US" sz="1400" b="0" dirty="0">
                          <a:solidFill>
                            <a:schemeClr val="tx1"/>
                          </a:solidFill>
                          <a:effectLst/>
                        </a:rPr>
                        <a:t>  5 - 15</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lnT w="38100" cap="flat" cmpd="sng" algn="ctr">
                      <a:solidFill>
                        <a:schemeClr val="bg1"/>
                      </a:solidFill>
                      <a:prstDash val="solid"/>
                      <a:round/>
                      <a:headEnd type="none" w="med" len="med"/>
                      <a:tailEnd type="none" w="med" len="med"/>
                    </a:lnT>
                    <a:solidFill>
                      <a:schemeClr val="accent2"/>
                    </a:solidFill>
                  </a:tcPr>
                </a:tc>
                <a:tc>
                  <a:txBody>
                    <a:bodyPr/>
                    <a:lstStyle/>
                    <a:p>
                      <a:pPr marL="0" marR="0" algn="ctr">
                        <a:spcBef>
                          <a:spcPts val="600"/>
                        </a:spcBef>
                        <a:spcAft>
                          <a:spcPts val="600"/>
                        </a:spcAft>
                      </a:pPr>
                      <a:r>
                        <a:rPr lang="en-US" sz="1400" dirty="0">
                          <a:effectLst/>
                          <a:latin typeface="+mn-lt"/>
                          <a:ea typeface="Times New Roman" panose="02020603050405020304" pitchFamily="18" charset="0"/>
                          <a:cs typeface="Arial" panose="020B0604020202020204" pitchFamily="34" charset="0"/>
                        </a:rPr>
                        <a:t>NRB</a:t>
                      </a:r>
                    </a:p>
                  </a:txBody>
                  <a:tcPr marL="68580" marR="68580" marT="0" marB="0" anchor="ctr">
                    <a:lnT w="38100" cap="flat" cmpd="sng" algn="ctr">
                      <a:solidFill>
                        <a:schemeClr val="bg1"/>
                      </a:solidFill>
                      <a:prstDash val="solid"/>
                      <a:round/>
                      <a:headEnd type="none" w="med" len="med"/>
                      <a:tailEnd type="none" w="med" len="med"/>
                    </a:lnT>
                  </a:tcPr>
                </a:tc>
                <a:tc gridSpan="5">
                  <a:txBody>
                    <a:bodyPr/>
                    <a:lstStyle/>
                    <a:p>
                      <a:pPr marL="0" marR="0" algn="ctr">
                        <a:spcBef>
                          <a:spcPts val="600"/>
                        </a:spcBef>
                        <a:spcAft>
                          <a:spcPts val="600"/>
                        </a:spcAft>
                      </a:pPr>
                      <a:r>
                        <a:rPr lang="en-US" sz="1400" dirty="0">
                          <a:effectLst/>
                          <a:latin typeface="+mn-lt"/>
                          <a:cs typeface="Arial" panose="020B0604020202020204" pitchFamily="34" charset="0"/>
                        </a:rPr>
                        <a:t>12-in curb rail or TL-1</a:t>
                      </a:r>
                    </a:p>
                  </a:txBody>
                  <a:tcPr marL="68580" marR="68580" marT="0" marB="0" anchor="ctr">
                    <a:lnT w="38100" cap="flat" cmpd="sng" algn="ctr">
                      <a:solidFill>
                        <a:schemeClr val="bg1"/>
                      </a:solidFill>
                      <a:prstDash val="solid"/>
                      <a:round/>
                      <a:headEnd type="none" w="med" len="med"/>
                      <a:tailEnd type="none" w="med" len="med"/>
                    </a:lnT>
                  </a:tcPr>
                </a:tc>
                <a:tc hMerge="1">
                  <a:txBody>
                    <a:bodyPr/>
                    <a:lstStyle/>
                    <a:p>
                      <a:pPr marL="0" marR="0" algn="ctr">
                        <a:spcBef>
                          <a:spcPts val="600"/>
                        </a:spcBef>
                        <a:spcAft>
                          <a:spcPts val="600"/>
                        </a:spcAft>
                      </a:pPr>
                      <a:r>
                        <a:rPr lang="en-US" sz="1200" dirty="0">
                          <a:effectLst/>
                          <a:latin typeface="+mn-lt"/>
                          <a:ea typeface="Times New Roman" panose="02020603050405020304" pitchFamily="18" charset="0"/>
                          <a:cs typeface="Arial" panose="020B0604020202020204" pitchFamily="34" charset="0"/>
                        </a:rPr>
                        <a:t>100%</a:t>
                      </a:r>
                    </a:p>
                  </a:txBody>
                  <a:tcPr marL="68580" marR="68580" marT="0" marB="0" anchor="ctr">
                    <a:lnT w="38100" cap="flat" cmpd="sng" algn="ctr">
                      <a:solidFill>
                        <a:schemeClr val="bg1"/>
                      </a:solidFill>
                      <a:prstDash val="solid"/>
                      <a:round/>
                      <a:headEnd type="none" w="med" len="med"/>
                      <a:tailEnd type="none" w="med" len="med"/>
                    </a:lnT>
                  </a:tcPr>
                </a:tc>
                <a:tc hMerge="1">
                  <a:txBody>
                    <a:bodyPr/>
                    <a:lstStyle/>
                    <a:p>
                      <a:pPr marL="0" marR="0" algn="ctr">
                        <a:spcBef>
                          <a:spcPts val="600"/>
                        </a:spcBef>
                        <a:spcAft>
                          <a:spcPts val="600"/>
                        </a:spcAft>
                      </a:pPr>
                      <a:r>
                        <a:rPr lang="en-US" sz="1200" dirty="0">
                          <a:effectLst/>
                          <a:latin typeface="+mn-lt"/>
                          <a:ea typeface="Times New Roman" panose="02020603050405020304" pitchFamily="18" charset="0"/>
                          <a:cs typeface="Arial" panose="020B0604020202020204" pitchFamily="34" charset="0"/>
                        </a:rPr>
                        <a:t>88%</a:t>
                      </a:r>
                    </a:p>
                  </a:txBody>
                  <a:tcPr marL="68580" marR="68580" marT="0" marB="0" anchor="ctr">
                    <a:lnT w="38100" cap="flat" cmpd="sng" algn="ctr">
                      <a:solidFill>
                        <a:schemeClr val="bg1"/>
                      </a:solidFill>
                      <a:prstDash val="solid"/>
                      <a:round/>
                      <a:headEnd type="none" w="med" len="med"/>
                      <a:tailEnd type="none" w="med" len="med"/>
                    </a:lnT>
                  </a:tcPr>
                </a:tc>
                <a:tc hMerge="1">
                  <a:txBody>
                    <a:bodyPr/>
                    <a:lstStyle/>
                    <a:p>
                      <a:pPr marL="0" marR="0" algn="ctr">
                        <a:spcBef>
                          <a:spcPts val="600"/>
                        </a:spcBef>
                        <a:spcAft>
                          <a:spcPts val="600"/>
                        </a:spcAft>
                      </a:pPr>
                      <a:r>
                        <a:rPr lang="en-US" sz="1200" dirty="0">
                          <a:effectLst/>
                          <a:latin typeface="+mn-lt"/>
                          <a:ea typeface="Times New Roman" panose="02020603050405020304" pitchFamily="18" charset="0"/>
                          <a:cs typeface="Arial" panose="020B0604020202020204" pitchFamily="34" charset="0"/>
                        </a:rPr>
                        <a:t>100%</a:t>
                      </a:r>
                    </a:p>
                  </a:txBody>
                  <a:tcPr marL="68580" marR="68580" marT="0" marB="0" anchor="ctr">
                    <a:lnT w="38100" cap="flat" cmpd="sng" algn="ctr">
                      <a:solidFill>
                        <a:schemeClr val="bg1"/>
                      </a:solidFill>
                      <a:prstDash val="solid"/>
                      <a:round/>
                      <a:headEnd type="none" w="med" len="med"/>
                      <a:tailEnd type="none" w="med" len="med"/>
                    </a:lnT>
                  </a:tcPr>
                </a:tc>
                <a:tc hMerge="1">
                  <a:txBody>
                    <a:bodyPr/>
                    <a:lstStyle/>
                    <a:p>
                      <a:pPr marL="0" marR="0" algn="ctr">
                        <a:spcBef>
                          <a:spcPts val="600"/>
                        </a:spcBef>
                        <a:spcAft>
                          <a:spcPts val="600"/>
                        </a:spcAft>
                      </a:pPr>
                      <a:r>
                        <a:rPr lang="en-US" sz="1200" dirty="0">
                          <a:effectLst/>
                          <a:latin typeface="+mn-lt"/>
                          <a:ea typeface="Times New Roman" panose="02020603050405020304" pitchFamily="18" charset="0"/>
                          <a:cs typeface="Arial" panose="020B0604020202020204" pitchFamily="34" charset="0"/>
                        </a:rPr>
                        <a:t>100%</a:t>
                      </a:r>
                    </a:p>
                  </a:txBody>
                  <a:tcPr marL="68580" marR="68580"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66365326"/>
                  </a:ext>
                </a:extLst>
              </a:tr>
              <a:tr h="596739">
                <a:tc>
                  <a:txBody>
                    <a:bodyPr/>
                    <a:lstStyle/>
                    <a:p>
                      <a:pPr marL="0" marR="0" algn="ctr">
                        <a:spcBef>
                          <a:spcPts val="600"/>
                        </a:spcBef>
                        <a:spcAft>
                          <a:spcPts val="600"/>
                        </a:spcAft>
                      </a:pPr>
                      <a:r>
                        <a:rPr lang="en-US" sz="1400" b="0" dirty="0">
                          <a:solidFill>
                            <a:schemeClr val="tx1"/>
                          </a:solidFill>
                          <a:effectLst/>
                        </a:rPr>
                        <a:t>16 - 30</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solidFill>
                      <a:schemeClr val="accent2"/>
                    </a:solidFill>
                  </a:tcPr>
                </a:tc>
                <a:tc gridSpan="6">
                  <a:txBody>
                    <a:bodyPr/>
                    <a:lstStyle/>
                    <a:p>
                      <a:pPr marL="0" marR="0" algn="ctr">
                        <a:spcBef>
                          <a:spcPts val="600"/>
                        </a:spcBef>
                        <a:spcAft>
                          <a:spcPts val="600"/>
                        </a:spcAft>
                      </a:pPr>
                      <a:r>
                        <a:rPr lang="en-US" sz="1400" dirty="0">
                          <a:effectLst/>
                          <a:latin typeface="+mn-lt"/>
                          <a:ea typeface="Times New Roman" panose="02020603050405020304" pitchFamily="18" charset="0"/>
                          <a:cs typeface="Arial" panose="020B0604020202020204" pitchFamily="34" charset="0"/>
                        </a:rPr>
                        <a:t>TL-1 or higher bridge rail</a:t>
                      </a: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17541019"/>
                  </a:ext>
                </a:extLst>
              </a:tr>
              <a:tr h="596739">
                <a:tc>
                  <a:txBody>
                    <a:bodyPr/>
                    <a:lstStyle/>
                    <a:p>
                      <a:pPr marL="0" marR="0" algn="ctr">
                        <a:spcBef>
                          <a:spcPts val="600"/>
                        </a:spcBef>
                        <a:spcAft>
                          <a:spcPts val="600"/>
                        </a:spcAft>
                      </a:pPr>
                      <a:r>
                        <a:rPr lang="en-US" sz="1400" b="0" dirty="0">
                          <a:solidFill>
                            <a:schemeClr val="tx1"/>
                          </a:solidFill>
                          <a:effectLst/>
                        </a:rPr>
                        <a:t>31 - 45</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4819" marR="44819" marT="0" marB="0" anchor="ctr">
                    <a:solidFill>
                      <a:schemeClr val="accent2"/>
                    </a:solidFill>
                  </a:tcPr>
                </a:tc>
                <a:tc gridSpan="6">
                  <a:txBody>
                    <a:bodyPr/>
                    <a:lstStyle/>
                    <a:p>
                      <a:pPr marL="0" marR="0" algn="ctr">
                        <a:spcBef>
                          <a:spcPts val="600"/>
                        </a:spcBef>
                        <a:spcAft>
                          <a:spcPts val="600"/>
                        </a:spcAft>
                      </a:pPr>
                      <a:r>
                        <a:rPr lang="en-US" sz="1400" dirty="0">
                          <a:effectLst/>
                          <a:latin typeface="+mn-lt"/>
                          <a:ea typeface="Times New Roman" panose="02020603050405020304" pitchFamily="18" charset="0"/>
                          <a:cs typeface="Arial" panose="020B0604020202020204" pitchFamily="34" charset="0"/>
                        </a:rPr>
                        <a:t>TL-2 or higher bridge rail</a:t>
                      </a: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tc hMerge="1">
                  <a:txBody>
                    <a:bodyPr/>
                    <a:lstStyle/>
                    <a:p>
                      <a:pPr marL="0" marR="0" algn="ctr">
                        <a:spcBef>
                          <a:spcPts val="600"/>
                        </a:spcBef>
                        <a:spcAft>
                          <a:spcPts val="600"/>
                        </a:spcAft>
                      </a:pPr>
                      <a:endParaRPr lang="en-US" sz="12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10693074"/>
                  </a:ext>
                </a:extLst>
              </a:tr>
            </a:tbl>
          </a:graphicData>
        </a:graphic>
      </p:graphicFrame>
      <p:sp>
        <p:nvSpPr>
          <p:cNvPr id="3" name="TextBox 2">
            <a:extLst>
              <a:ext uri="{FF2B5EF4-FFF2-40B4-BE49-F238E27FC236}">
                <a16:creationId xmlns:a16="http://schemas.microsoft.com/office/drawing/2014/main" id="{F0338D6F-03B4-D942-FF9B-CE521F8948A3}"/>
              </a:ext>
            </a:extLst>
          </p:cNvPr>
          <p:cNvSpPr txBox="1"/>
          <p:nvPr/>
        </p:nvSpPr>
        <p:spPr>
          <a:xfrm>
            <a:off x="507796" y="5630306"/>
            <a:ext cx="11103011" cy="954107"/>
          </a:xfrm>
          <a:prstGeom prst="rect">
            <a:avLst/>
          </a:prstGeom>
          <a:noFill/>
        </p:spPr>
        <p:txBody>
          <a:bodyPr wrap="square" rtlCol="0">
            <a:spAutoFit/>
          </a:bodyPr>
          <a:lstStyle/>
          <a:p>
            <a:pPr marL="625475" indent="-625475">
              <a:tabLst>
                <a:tab pos="625475" algn="l"/>
              </a:tabLst>
            </a:pPr>
            <a:r>
              <a:rPr lang="en-US" sz="1400" dirty="0"/>
              <a:t>A =	An ephemeral or intermittent stream channel with water depth less than 6 inches during most of the time the bridge is in use. </a:t>
            </a:r>
          </a:p>
          <a:p>
            <a:pPr marL="625475" indent="-625475">
              <a:tabLst>
                <a:tab pos="625475" algn="l"/>
              </a:tabLst>
            </a:pPr>
            <a:r>
              <a:rPr lang="en-US" sz="1400" dirty="0"/>
              <a:t>B =	Any stream channel with year-round flow or ephemeral or intermittent stream channels with water depths greater than or equal to 6 inches for at least 3 months.</a:t>
            </a:r>
          </a:p>
          <a:p>
            <a:pPr marL="625475" indent="-625475">
              <a:tabLst>
                <a:tab pos="625475" algn="l"/>
              </a:tabLst>
            </a:pPr>
            <a:r>
              <a:rPr lang="en-US" sz="1400" dirty="0"/>
              <a:t>NRB =	Not risk beneficial.</a:t>
            </a:r>
          </a:p>
        </p:txBody>
      </p:sp>
    </p:spTree>
    <p:extLst>
      <p:ext uri="{BB962C8B-B14F-4D97-AF65-F5344CB8AC3E}">
        <p14:creationId xmlns:p14="http://schemas.microsoft.com/office/powerpoint/2010/main" val="1404154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366E-1AB6-27C9-1BA8-0728E4888EDE}"/>
              </a:ext>
            </a:extLst>
          </p:cNvPr>
          <p:cNvSpPr>
            <a:spLocks noGrp="1"/>
          </p:cNvSpPr>
          <p:nvPr>
            <p:ph type="title"/>
          </p:nvPr>
        </p:nvSpPr>
        <p:spPr/>
        <p:txBody>
          <a:bodyPr/>
          <a:lstStyle/>
          <a:p>
            <a:r>
              <a:rPr lang="en-US" dirty="0"/>
              <a:t>Consider Improvements – Install Bridge Rail to meet PG?</a:t>
            </a:r>
          </a:p>
        </p:txBody>
      </p:sp>
      <p:sp>
        <p:nvSpPr>
          <p:cNvPr id="3" name="Text Placeholder 2">
            <a:extLst>
              <a:ext uri="{FF2B5EF4-FFF2-40B4-BE49-F238E27FC236}">
                <a16:creationId xmlns:a16="http://schemas.microsoft.com/office/drawing/2014/main" id="{C7417DBD-6C14-C950-658A-9EDE77AD9CA0}"/>
              </a:ext>
            </a:extLst>
          </p:cNvPr>
          <p:cNvSpPr>
            <a:spLocks noGrp="1"/>
          </p:cNvSpPr>
          <p:nvPr>
            <p:ph type="body" sz="quarter" idx="10"/>
          </p:nvPr>
        </p:nvSpPr>
        <p:spPr>
          <a:xfrm>
            <a:off x="808891" y="1670049"/>
            <a:ext cx="10802083" cy="4898702"/>
          </a:xfrm>
        </p:spPr>
        <p:txBody>
          <a:bodyPr>
            <a:normAutofit/>
          </a:bodyPr>
          <a:lstStyle/>
          <a:p>
            <a:r>
              <a:rPr lang="en-US" dirty="0">
                <a:latin typeface="+mn-lt"/>
              </a:rPr>
              <a:t>Using the bridge rail selection table discussed on the previous slide, determine if there are potential safety improvements by installing a bridge curb/railing.</a:t>
            </a:r>
          </a:p>
          <a:p>
            <a:pPr marL="344488" indent="-342900"/>
            <a:r>
              <a:rPr lang="en-US" dirty="0">
                <a:latin typeface="+mn-lt"/>
              </a:rPr>
              <a:t>If it is determined that bridge rail installation will improve safety (i.e., reduces risk) the bridge deck is evaluated.</a:t>
            </a:r>
          </a:p>
          <a:p>
            <a:pPr marL="344488" indent="-342900"/>
            <a:r>
              <a:rPr lang="en-US" dirty="0">
                <a:latin typeface="+mn-lt"/>
              </a:rPr>
              <a:t>Users of the guide can refer to the Guide appendices for a variety of crashworthy curbs and bridge railings. </a:t>
            </a:r>
          </a:p>
          <a:p>
            <a:pPr marL="344488" indent="-342900"/>
            <a:r>
              <a:rPr lang="en-US" dirty="0">
                <a:latin typeface="+mn-lt"/>
              </a:rPr>
              <a:t>It is anticipated additional MASH TL-1 and TL-2 bridge railings will be developed in the future.</a:t>
            </a:r>
          </a:p>
        </p:txBody>
      </p:sp>
    </p:spTree>
    <p:extLst>
      <p:ext uri="{BB962C8B-B14F-4D97-AF65-F5344CB8AC3E}">
        <p14:creationId xmlns:p14="http://schemas.microsoft.com/office/powerpoint/2010/main" val="1825761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17DBD-6C14-C950-658A-9EDE77AD9CA0}"/>
              </a:ext>
            </a:extLst>
          </p:cNvPr>
          <p:cNvSpPr>
            <a:spLocks noGrp="1"/>
          </p:cNvSpPr>
          <p:nvPr>
            <p:ph sz="half" idx="1"/>
          </p:nvPr>
        </p:nvSpPr>
        <p:spPr>
          <a:xfrm>
            <a:off x="800878" y="1671718"/>
            <a:ext cx="5181600" cy="4659151"/>
          </a:xfrm>
        </p:spPr>
        <p:txBody>
          <a:bodyPr>
            <a:normAutofit/>
          </a:bodyPr>
          <a:lstStyle/>
          <a:p>
            <a:r>
              <a:rPr lang="en-US" dirty="0">
                <a:latin typeface="+mn-lt"/>
              </a:rPr>
              <a:t>The bridge rail mounting point on the bridge structure must be capable of supporting the design impact loads (e.g., moment, shear, bearing, etc.) for the bridge rail. </a:t>
            </a:r>
          </a:p>
          <a:p>
            <a:r>
              <a:rPr lang="en-US" dirty="0">
                <a:latin typeface="+mn-lt"/>
              </a:rPr>
              <a:t>Article A13.4 of the American Association of State Highway and Transportation Officials (AASHTO) Local and Resistance Factor Design (LRFD) Bridge Design Specification (BDS) provides assessment criteria for the bridge deck overhang for supporting transverse, longitudinal, and vertical design forces for bridge rail. </a:t>
            </a:r>
          </a:p>
          <a:p>
            <a:r>
              <a:rPr lang="en-US" dirty="0">
                <a:latin typeface="+mn-lt"/>
              </a:rPr>
              <a:t>The Guide provides specific guidance for a variety of bridge rail mounting configurations.</a:t>
            </a:r>
          </a:p>
        </p:txBody>
      </p:sp>
      <p:pic>
        <p:nvPicPr>
          <p:cNvPr id="6" name="Content Placeholder 5" descr="A. Subfigure top mounted deck attachment. The bridge rail post is mounted on top of the bridge deck. &#10;B. Subfigure side mounted deck attachment. The bridge rail post is mounted to the side of the bridge deck. &#10;C. Subfigure fascia beam attachment (without overhang). The bridge rail post is mounted to the outer facia beam of the bridge which is flush with the bride deck. &#10;D. Subfigure fascia beam attachment (with overhang). The bridge rail post is mounted to the outer fascia beam, however, in this case the bridge deck overhangs the fascia beam and so the post is mounted using a structural extension to reach and mount to the fascia beam.  &#10;">
            <a:extLst>
              <a:ext uri="{FF2B5EF4-FFF2-40B4-BE49-F238E27FC236}">
                <a16:creationId xmlns:a16="http://schemas.microsoft.com/office/drawing/2014/main" id="{2821E825-A27A-214A-735E-852D4100B768}"/>
              </a:ext>
            </a:extLst>
          </p:cNvPr>
          <p:cNvPicPr>
            <a:picLocks noGrp="1" noChangeAspect="1"/>
          </p:cNvPicPr>
          <p:nvPr>
            <p:ph sz="half" idx="2"/>
          </p:nvPr>
        </p:nvPicPr>
        <p:blipFill>
          <a:blip r:embed="rId3"/>
          <a:stretch>
            <a:fillRect/>
          </a:stretch>
        </p:blipFill>
        <p:spPr>
          <a:xfrm>
            <a:off x="6759836" y="1671718"/>
            <a:ext cx="4024987" cy="4351338"/>
          </a:xfrm>
        </p:spPr>
      </p:pic>
      <p:sp>
        <p:nvSpPr>
          <p:cNvPr id="2" name="Title 1">
            <a:extLst>
              <a:ext uri="{FF2B5EF4-FFF2-40B4-BE49-F238E27FC236}">
                <a16:creationId xmlns:a16="http://schemas.microsoft.com/office/drawing/2014/main" id="{F1C8366E-1AB6-27C9-1BA8-0728E4888EDE}"/>
              </a:ext>
            </a:extLst>
          </p:cNvPr>
          <p:cNvSpPr>
            <a:spLocks noGrp="1"/>
          </p:cNvSpPr>
          <p:nvPr>
            <p:ph type="title"/>
          </p:nvPr>
        </p:nvSpPr>
        <p:spPr>
          <a:xfrm>
            <a:off x="627481" y="930285"/>
            <a:ext cx="10709993" cy="620880"/>
          </a:xfrm>
        </p:spPr>
        <p:txBody>
          <a:bodyPr/>
          <a:lstStyle/>
          <a:p>
            <a:r>
              <a:rPr lang="en-US" dirty="0"/>
              <a:t>Consider Improvements – Can Bridge Deck Accommodate a Bridge rail?</a:t>
            </a:r>
          </a:p>
        </p:txBody>
      </p:sp>
      <p:sp>
        <p:nvSpPr>
          <p:cNvPr id="5" name="TextBox 4">
            <a:extLst>
              <a:ext uri="{FF2B5EF4-FFF2-40B4-BE49-F238E27FC236}">
                <a16:creationId xmlns:a16="http://schemas.microsoft.com/office/drawing/2014/main" id="{63544B9F-BBB9-4863-B5FD-9E389B2D5C6D}"/>
              </a:ext>
            </a:extLst>
          </p:cNvPr>
          <p:cNvSpPr txBox="1"/>
          <p:nvPr/>
        </p:nvSpPr>
        <p:spPr>
          <a:xfrm>
            <a:off x="6759836" y="5967244"/>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2974816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ection of a low-speed, low-volume bridge rail inspection checklist used to collect information and assess the need for bridge rails and approach hardware.">
            <a:extLst>
              <a:ext uri="{FF2B5EF4-FFF2-40B4-BE49-F238E27FC236}">
                <a16:creationId xmlns:a16="http://schemas.microsoft.com/office/drawing/2014/main" id="{C9F88F6B-B82F-98C3-1EF3-419513A4E205}"/>
              </a:ext>
            </a:extLst>
          </p:cNvPr>
          <p:cNvPicPr>
            <a:picLocks noGrp="1" noChangeAspect="1"/>
          </p:cNvPicPr>
          <p:nvPr>
            <p:ph idx="1"/>
          </p:nvPr>
        </p:nvPicPr>
        <p:blipFill>
          <a:blip r:embed="rId3"/>
          <a:stretch>
            <a:fillRect/>
          </a:stretch>
        </p:blipFill>
        <p:spPr>
          <a:xfrm>
            <a:off x="3951960" y="1249155"/>
            <a:ext cx="4288080" cy="4927808"/>
          </a:xfrm>
        </p:spPr>
      </p:pic>
      <p:sp>
        <p:nvSpPr>
          <p:cNvPr id="5" name="Title 4">
            <a:extLst>
              <a:ext uri="{FF2B5EF4-FFF2-40B4-BE49-F238E27FC236}">
                <a16:creationId xmlns:a16="http://schemas.microsoft.com/office/drawing/2014/main" id="{1F60ACC4-0C73-1991-AB97-7D87234C8414}"/>
              </a:ext>
            </a:extLst>
          </p:cNvPr>
          <p:cNvSpPr>
            <a:spLocks noGrp="1"/>
          </p:cNvSpPr>
          <p:nvPr>
            <p:ph type="title"/>
          </p:nvPr>
        </p:nvSpPr>
        <p:spPr>
          <a:xfrm>
            <a:off x="581192" y="86677"/>
            <a:ext cx="11029616" cy="1188720"/>
          </a:xfrm>
        </p:spPr>
        <p:txBody>
          <a:bodyPr/>
          <a:lstStyle/>
          <a:p>
            <a:r>
              <a:rPr lang="en-US" dirty="0"/>
              <a:t>Bridge Deck Inspection Checklist</a:t>
            </a:r>
          </a:p>
        </p:txBody>
      </p:sp>
      <p:sp>
        <p:nvSpPr>
          <p:cNvPr id="4" name="TextBox 3">
            <a:extLst>
              <a:ext uri="{FF2B5EF4-FFF2-40B4-BE49-F238E27FC236}">
                <a16:creationId xmlns:a16="http://schemas.microsoft.com/office/drawing/2014/main" id="{17D9460E-23C7-4CF0-BCE1-003D7C3754FE}"/>
              </a:ext>
            </a:extLst>
          </p:cNvPr>
          <p:cNvSpPr txBox="1"/>
          <p:nvPr/>
        </p:nvSpPr>
        <p:spPr>
          <a:xfrm>
            <a:off x="3895680" y="6117299"/>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3080182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A62C1-D71A-F121-679F-2E33683962E7}"/>
              </a:ext>
            </a:extLst>
          </p:cNvPr>
          <p:cNvSpPr>
            <a:spLocks noGrp="1"/>
          </p:cNvSpPr>
          <p:nvPr>
            <p:ph type="title"/>
          </p:nvPr>
        </p:nvSpPr>
        <p:spPr>
          <a:xfrm>
            <a:off x="664803" y="1039161"/>
            <a:ext cx="10709993" cy="620880"/>
          </a:xfrm>
        </p:spPr>
        <p:txBody>
          <a:bodyPr/>
          <a:lstStyle/>
          <a:p>
            <a:r>
              <a:rPr lang="en-US" dirty="0"/>
              <a:t>Consider Improvements – Install Transitions and/or Terminals to meet PG?</a:t>
            </a:r>
          </a:p>
        </p:txBody>
      </p:sp>
      <p:pic>
        <p:nvPicPr>
          <p:cNvPr id="14" name="Content Placeholder 13" descr="Section of a low-speed, low-volume bridge rail inspection checklist used to collect information and assess the need for bridge rails and approach hardware.">
            <a:extLst>
              <a:ext uri="{FF2B5EF4-FFF2-40B4-BE49-F238E27FC236}">
                <a16:creationId xmlns:a16="http://schemas.microsoft.com/office/drawing/2014/main" id="{324AA1AB-9A06-4570-2EEF-F516081AB1B8}"/>
              </a:ext>
            </a:extLst>
          </p:cNvPr>
          <p:cNvPicPr>
            <a:picLocks noGrp="1" noChangeAspect="1"/>
          </p:cNvPicPr>
          <p:nvPr>
            <p:ph sz="half" idx="2"/>
          </p:nvPr>
        </p:nvPicPr>
        <p:blipFill>
          <a:blip r:embed="rId3"/>
          <a:stretch>
            <a:fillRect/>
          </a:stretch>
        </p:blipFill>
        <p:spPr>
          <a:xfrm>
            <a:off x="3898758" y="1744987"/>
            <a:ext cx="4240586" cy="4597559"/>
          </a:xfrm>
        </p:spPr>
      </p:pic>
      <p:sp>
        <p:nvSpPr>
          <p:cNvPr id="6" name="TextBox 5">
            <a:extLst>
              <a:ext uri="{FF2B5EF4-FFF2-40B4-BE49-F238E27FC236}">
                <a16:creationId xmlns:a16="http://schemas.microsoft.com/office/drawing/2014/main" id="{D73E3E44-85D7-41B8-94F7-17998EE42637}"/>
              </a:ext>
            </a:extLst>
          </p:cNvPr>
          <p:cNvSpPr txBox="1"/>
          <p:nvPr/>
        </p:nvSpPr>
        <p:spPr>
          <a:xfrm>
            <a:off x="3898758" y="6219435"/>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1088849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047B32-C596-A1E9-AF79-7FC0A12E922A}"/>
              </a:ext>
            </a:extLst>
          </p:cNvPr>
          <p:cNvSpPr>
            <a:spLocks noGrp="1"/>
          </p:cNvSpPr>
          <p:nvPr>
            <p:ph sz="half" idx="1"/>
          </p:nvPr>
        </p:nvSpPr>
        <p:spPr/>
        <p:txBody>
          <a:bodyPr>
            <a:normAutofit/>
          </a:bodyPr>
          <a:lstStyle/>
          <a:p>
            <a:r>
              <a:rPr lang="en-US" dirty="0">
                <a:latin typeface="+mj-lt"/>
              </a:rPr>
              <a:t>The objective of this project was to develop a guide for bridge rails and approach treatments for extremely low-volume roads and low-speed roads.</a:t>
            </a:r>
          </a:p>
        </p:txBody>
      </p:sp>
      <p:pic>
        <p:nvPicPr>
          <p:cNvPr id="6" name="Content Placeholder 5" descr="Wooden bridge rail along rural road">
            <a:extLst>
              <a:ext uri="{FF2B5EF4-FFF2-40B4-BE49-F238E27FC236}">
                <a16:creationId xmlns:a16="http://schemas.microsoft.com/office/drawing/2014/main" id="{4386944B-814E-C738-BCA1-E03A89CE809F}"/>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rcRect/>
          <a:stretch/>
        </p:blipFill>
        <p:spPr>
          <a:xfrm>
            <a:off x="6172200" y="2058194"/>
            <a:ext cx="5181600" cy="3886200"/>
          </a:xfrm>
        </p:spPr>
      </p:pic>
      <p:sp>
        <p:nvSpPr>
          <p:cNvPr id="2" name="Title 1">
            <a:extLst>
              <a:ext uri="{FF2B5EF4-FFF2-40B4-BE49-F238E27FC236}">
                <a16:creationId xmlns:a16="http://schemas.microsoft.com/office/drawing/2014/main" id="{81E7CEAD-6982-E03F-EB07-714F191B203C}"/>
              </a:ext>
            </a:extLst>
          </p:cNvPr>
          <p:cNvSpPr>
            <a:spLocks noGrp="1"/>
          </p:cNvSpPr>
          <p:nvPr>
            <p:ph type="title"/>
          </p:nvPr>
        </p:nvSpPr>
        <p:spPr/>
        <p:txBody>
          <a:bodyPr/>
          <a:lstStyle/>
          <a:p>
            <a:r>
              <a:rPr lang="en-US" dirty="0"/>
              <a:t>Objective</a:t>
            </a:r>
          </a:p>
        </p:txBody>
      </p:sp>
      <p:sp>
        <p:nvSpPr>
          <p:cNvPr id="4" name="TextBox 3">
            <a:extLst>
              <a:ext uri="{FF2B5EF4-FFF2-40B4-BE49-F238E27FC236}">
                <a16:creationId xmlns:a16="http://schemas.microsoft.com/office/drawing/2014/main" id="{68C0D034-1809-45E7-9E82-50ACB9A60025}"/>
              </a:ext>
            </a:extLst>
          </p:cNvPr>
          <p:cNvSpPr txBox="1"/>
          <p:nvPr/>
        </p:nvSpPr>
        <p:spPr>
          <a:xfrm>
            <a:off x="6289040" y="5944394"/>
            <a:ext cx="2915920" cy="246221"/>
          </a:xfrm>
          <a:prstGeom prst="rect">
            <a:avLst/>
          </a:prstGeom>
          <a:noFill/>
        </p:spPr>
        <p:txBody>
          <a:bodyPr wrap="square" rtlCol="0">
            <a:spAutoFit/>
          </a:bodyPr>
          <a:lstStyle/>
          <a:p>
            <a:r>
              <a:rPr lang="en-US" sz="1000" dirty="0"/>
              <a:t>© RoadSafe LLC</a:t>
            </a:r>
          </a:p>
        </p:txBody>
      </p:sp>
    </p:spTree>
    <p:extLst>
      <p:ext uri="{BB962C8B-B14F-4D97-AF65-F5344CB8AC3E}">
        <p14:creationId xmlns:p14="http://schemas.microsoft.com/office/powerpoint/2010/main" val="3691523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4610-ACF1-CA96-82C6-36013BA23C0B}"/>
              </a:ext>
            </a:extLst>
          </p:cNvPr>
          <p:cNvSpPr>
            <a:spLocks noGrp="1"/>
          </p:cNvSpPr>
          <p:nvPr>
            <p:ph type="title"/>
          </p:nvPr>
        </p:nvSpPr>
        <p:spPr/>
        <p:txBody>
          <a:bodyPr/>
          <a:lstStyle/>
          <a:p>
            <a:r>
              <a:rPr lang="en-US" dirty="0"/>
              <a:t>Parameters for Use Approach Terminals and Transitions</a:t>
            </a:r>
          </a:p>
        </p:txBody>
      </p:sp>
      <p:graphicFrame>
        <p:nvGraphicFramePr>
          <p:cNvPr id="5" name="Content Placeholder 4">
            <a:extLst>
              <a:ext uri="{FF2B5EF4-FFF2-40B4-BE49-F238E27FC236}">
                <a16:creationId xmlns:a16="http://schemas.microsoft.com/office/drawing/2014/main" id="{342C225C-1683-EE40-1D94-E69831E00100}"/>
              </a:ext>
            </a:extLst>
          </p:cNvPr>
          <p:cNvGraphicFramePr>
            <a:graphicFrameLocks noGrp="1"/>
          </p:cNvGraphicFramePr>
          <p:nvPr>
            <p:ph idx="1"/>
            <p:extLst>
              <p:ext uri="{D42A27DB-BD31-4B8C-83A1-F6EECF244321}">
                <p14:modId xmlns:p14="http://schemas.microsoft.com/office/powerpoint/2010/main" val="3481596140"/>
              </p:ext>
            </p:extLst>
          </p:nvPr>
        </p:nvGraphicFramePr>
        <p:xfrm>
          <a:off x="581025" y="2341563"/>
          <a:ext cx="11029949" cy="3193782"/>
        </p:xfrm>
        <a:graphic>
          <a:graphicData uri="http://schemas.openxmlformats.org/drawingml/2006/table">
            <a:tbl>
              <a:tblPr firstRow="1" firstCol="1" bandRow="1">
                <a:tableStyleId>{5C22544A-7EE6-4342-B048-85BDC9FD1C3A}</a:tableStyleId>
              </a:tblPr>
              <a:tblGrid>
                <a:gridCol w="3030793">
                  <a:extLst>
                    <a:ext uri="{9D8B030D-6E8A-4147-A177-3AD203B41FA5}">
                      <a16:colId xmlns:a16="http://schemas.microsoft.com/office/drawing/2014/main" val="2019847960"/>
                    </a:ext>
                  </a:extLst>
                </a:gridCol>
                <a:gridCol w="3999578">
                  <a:extLst>
                    <a:ext uri="{9D8B030D-6E8A-4147-A177-3AD203B41FA5}">
                      <a16:colId xmlns:a16="http://schemas.microsoft.com/office/drawing/2014/main" val="703028297"/>
                    </a:ext>
                  </a:extLst>
                </a:gridCol>
                <a:gridCol w="3999578">
                  <a:extLst>
                    <a:ext uri="{9D8B030D-6E8A-4147-A177-3AD203B41FA5}">
                      <a16:colId xmlns:a16="http://schemas.microsoft.com/office/drawing/2014/main" val="3131675493"/>
                    </a:ext>
                  </a:extLst>
                </a:gridCol>
              </a:tblGrid>
              <a:tr h="1596891">
                <a:tc>
                  <a:txBody>
                    <a:bodyPr/>
                    <a:lstStyle/>
                    <a:p>
                      <a:pPr marL="0" marR="0" algn="ctr">
                        <a:spcBef>
                          <a:spcPts val="0"/>
                        </a:spcBef>
                        <a:spcAft>
                          <a:spcPts val="0"/>
                        </a:spcAft>
                      </a:pPr>
                      <a:r>
                        <a:rPr lang="en-US" sz="1400" dirty="0">
                          <a:solidFill>
                            <a:schemeClr val="tx1"/>
                          </a:solidFill>
                          <a:effectLst/>
                        </a:rPr>
                        <a:t>Posted Speed Limit </a:t>
                      </a:r>
                    </a:p>
                    <a:p>
                      <a:pPr marL="0" marR="0" algn="ctr">
                        <a:spcBef>
                          <a:spcPts val="0"/>
                        </a:spcBef>
                        <a:spcAft>
                          <a:spcPts val="0"/>
                        </a:spcAft>
                      </a:pPr>
                      <a:r>
                        <a:rPr lang="en-US" sz="1400" b="0" dirty="0">
                          <a:solidFill>
                            <a:schemeClr val="tx1"/>
                          </a:solidFill>
                          <a:effectLst/>
                        </a:rPr>
                        <a:t>(mi/hr)</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dirty="0">
                          <a:solidFill>
                            <a:schemeClr val="tx1"/>
                          </a:solidFill>
                          <a:effectLst/>
                        </a:rPr>
                        <a:t>Terminal</a:t>
                      </a:r>
                      <a:endParaRPr lang="en-US" sz="14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dirty="0">
                          <a:solidFill>
                            <a:schemeClr val="tx1"/>
                          </a:solidFill>
                          <a:effectLst/>
                        </a:rPr>
                        <a:t>Transition</a:t>
                      </a:r>
                      <a:endParaRPr lang="en-US" sz="14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solidFill>
                      <a:schemeClr val="accent2"/>
                    </a:solidFill>
                  </a:tcPr>
                </a:tc>
                <a:extLst>
                  <a:ext uri="{0D108BD9-81ED-4DB2-BD59-A6C34878D82A}">
                    <a16:rowId xmlns:a16="http://schemas.microsoft.com/office/drawing/2014/main" val="3317923766"/>
                  </a:ext>
                </a:extLst>
              </a:tr>
              <a:tr h="532297">
                <a:tc>
                  <a:txBody>
                    <a:bodyPr/>
                    <a:lstStyle/>
                    <a:p>
                      <a:pPr marL="0" marR="0" algn="ctr">
                        <a:spcBef>
                          <a:spcPts val="0"/>
                        </a:spcBef>
                        <a:spcAft>
                          <a:spcPts val="0"/>
                        </a:spcAft>
                      </a:pPr>
                      <a:r>
                        <a:rPr lang="en-US" sz="1400" b="0" dirty="0">
                          <a:solidFill>
                            <a:schemeClr val="tx1"/>
                          </a:solidFill>
                          <a:effectLst/>
                        </a:rPr>
                        <a:t>   5 - 15</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solidFill>
                      <a:schemeClr val="accent2"/>
                    </a:solidFill>
                  </a:tcPr>
                </a:tc>
                <a:tc gridSpan="2">
                  <a:txBody>
                    <a:bodyPr/>
                    <a:lstStyle/>
                    <a:p>
                      <a:pPr marL="0" marR="0" algn="ctr">
                        <a:spcBef>
                          <a:spcPts val="0"/>
                        </a:spcBef>
                        <a:spcAft>
                          <a:spcPts val="0"/>
                        </a:spcAft>
                      </a:pPr>
                      <a:r>
                        <a:rPr lang="en-US" sz="1400" dirty="0">
                          <a:effectLst/>
                          <a:latin typeface="+mn-lt"/>
                          <a:cs typeface="Arial" panose="020B0604020202020204" pitchFamily="34" charset="0"/>
                        </a:rPr>
                        <a:t>NRB</a:t>
                      </a:r>
                    </a:p>
                  </a:txBody>
                  <a:tcPr marL="68580" marR="68580" marT="0" marB="0" anchor="ctr"/>
                </a:tc>
                <a:tc hMerge="1">
                  <a:txBody>
                    <a:bodyPr/>
                    <a:lstStyle/>
                    <a:p>
                      <a:pPr marL="0" marR="0" algn="ctr">
                        <a:spcBef>
                          <a:spcPts val="0"/>
                        </a:spcBef>
                        <a:spcAft>
                          <a:spcPts val="0"/>
                        </a:spcAft>
                      </a:pPr>
                      <a:r>
                        <a:rPr lang="en-US" sz="1200" dirty="0">
                          <a:effectLst/>
                        </a:rPr>
                        <a:t>0.0006</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21078518"/>
                  </a:ext>
                </a:extLst>
              </a:tr>
              <a:tr h="532297">
                <a:tc>
                  <a:txBody>
                    <a:bodyPr/>
                    <a:lstStyle/>
                    <a:p>
                      <a:pPr marL="0" marR="0" algn="ctr">
                        <a:spcBef>
                          <a:spcPts val="0"/>
                        </a:spcBef>
                        <a:spcAft>
                          <a:spcPts val="0"/>
                        </a:spcAft>
                      </a:pPr>
                      <a:r>
                        <a:rPr lang="en-US" sz="1400" b="0" dirty="0">
                          <a:solidFill>
                            <a:schemeClr val="tx1"/>
                          </a:solidFill>
                          <a:effectLst/>
                        </a:rPr>
                        <a:t>16 - 30</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solidFill>
                      <a:schemeClr val="accent2"/>
                    </a:solidFill>
                  </a:tcPr>
                </a:tc>
                <a:tc gridSpan="2">
                  <a:txBody>
                    <a:bodyPr/>
                    <a:lstStyle/>
                    <a:p>
                      <a:pPr marL="0" marR="0" algn="ctr">
                        <a:spcBef>
                          <a:spcPts val="0"/>
                        </a:spcBef>
                        <a:spcAft>
                          <a:spcPts val="0"/>
                        </a:spcAft>
                      </a:pPr>
                      <a:r>
                        <a:rPr lang="en-US" sz="1400" dirty="0">
                          <a:effectLst/>
                          <a:latin typeface="+mn-lt"/>
                          <a:ea typeface="Times New Roman" panose="02020603050405020304" pitchFamily="18" charset="0"/>
                          <a:cs typeface="Arial" panose="020B0604020202020204" pitchFamily="34" charset="0"/>
                        </a:rPr>
                        <a:t>NRB</a:t>
                      </a:r>
                    </a:p>
                  </a:txBody>
                  <a:tcPr marL="68580" marR="68580"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63707341"/>
                  </a:ext>
                </a:extLst>
              </a:tr>
              <a:tr h="532297">
                <a:tc>
                  <a:txBody>
                    <a:bodyPr/>
                    <a:lstStyle/>
                    <a:p>
                      <a:pPr marL="0" marR="0" algn="ctr">
                        <a:spcBef>
                          <a:spcPts val="0"/>
                        </a:spcBef>
                        <a:spcAft>
                          <a:spcPts val="0"/>
                        </a:spcAft>
                      </a:pPr>
                      <a:r>
                        <a:rPr lang="en-US" sz="1400" b="0" dirty="0">
                          <a:solidFill>
                            <a:schemeClr val="tx1"/>
                          </a:solidFill>
                          <a:effectLst/>
                        </a:rPr>
                        <a:t>31 - 45</a:t>
                      </a:r>
                      <a:endParaRPr lang="en-US" sz="14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solidFill>
                      <a:schemeClr val="accent2"/>
                    </a:solidFill>
                  </a:tcPr>
                </a:tc>
                <a:tc gridSpan="2">
                  <a:txBody>
                    <a:bodyPr/>
                    <a:lstStyle/>
                    <a:p>
                      <a:pPr marL="0" marR="0" algn="ctr">
                        <a:spcBef>
                          <a:spcPts val="0"/>
                        </a:spcBef>
                        <a:spcAft>
                          <a:spcPts val="0"/>
                        </a:spcAft>
                      </a:pPr>
                      <a:r>
                        <a:rPr lang="en-US" sz="1400" dirty="0">
                          <a:effectLst/>
                          <a:latin typeface="+mn-lt"/>
                          <a:ea typeface="Times New Roman" panose="02020603050405020304" pitchFamily="18" charset="0"/>
                          <a:cs typeface="Arial" panose="020B0604020202020204" pitchFamily="34" charset="0"/>
                        </a:rPr>
                        <a:t>Install transition and/or terminal</a:t>
                      </a:r>
                    </a:p>
                  </a:txBody>
                  <a:tcPr marL="68580" marR="68580" marT="0" marB="0" anchor="ct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12905128"/>
                  </a:ext>
                </a:extLst>
              </a:tr>
            </a:tbl>
          </a:graphicData>
        </a:graphic>
      </p:graphicFrame>
      <p:sp>
        <p:nvSpPr>
          <p:cNvPr id="8" name="TextBox 7">
            <a:extLst>
              <a:ext uri="{FF2B5EF4-FFF2-40B4-BE49-F238E27FC236}">
                <a16:creationId xmlns:a16="http://schemas.microsoft.com/office/drawing/2014/main" id="{09899AF4-6FE2-6C8E-F53D-7879BDF8EBF5}"/>
              </a:ext>
            </a:extLst>
          </p:cNvPr>
          <p:cNvSpPr txBox="1"/>
          <p:nvPr/>
        </p:nvSpPr>
        <p:spPr>
          <a:xfrm>
            <a:off x="776459" y="5678255"/>
            <a:ext cx="4237260" cy="307777"/>
          </a:xfrm>
          <a:prstGeom prst="rect">
            <a:avLst/>
          </a:prstGeom>
          <a:noFill/>
        </p:spPr>
        <p:txBody>
          <a:bodyPr wrap="square" rtlCol="0">
            <a:spAutoFit/>
          </a:bodyPr>
          <a:lstStyle/>
          <a:p>
            <a:pPr marL="625475" indent="-625475">
              <a:tabLst>
                <a:tab pos="625475" algn="l"/>
              </a:tabLst>
            </a:pPr>
            <a:r>
              <a:rPr lang="en-US" sz="1400" dirty="0"/>
              <a:t>NRB =	Not risk beneficial.</a:t>
            </a:r>
          </a:p>
        </p:txBody>
      </p:sp>
    </p:spTree>
    <p:extLst>
      <p:ext uri="{BB962C8B-B14F-4D97-AF65-F5344CB8AC3E}">
        <p14:creationId xmlns:p14="http://schemas.microsoft.com/office/powerpoint/2010/main" val="3361124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ural road with metal bridge rails, Two vertical rectangular signs with alternative black and yellow retroreflective stripes, and a temporary wet road warning sign.">
            <a:extLst>
              <a:ext uri="{FF2B5EF4-FFF2-40B4-BE49-F238E27FC236}">
                <a16:creationId xmlns:a16="http://schemas.microsoft.com/office/drawing/2014/main" id="{7E80BCD4-8224-0B9B-6617-1B00AF4C4F8A}"/>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a:stretch/>
        </p:blipFill>
        <p:spPr>
          <a:xfrm>
            <a:off x="634482" y="1826159"/>
            <a:ext cx="5391224" cy="3734885"/>
          </a:xfrm>
        </p:spPr>
      </p:pic>
      <p:sp>
        <p:nvSpPr>
          <p:cNvPr id="4" name="Content Placeholder 3">
            <a:extLst>
              <a:ext uri="{FF2B5EF4-FFF2-40B4-BE49-F238E27FC236}">
                <a16:creationId xmlns:a16="http://schemas.microsoft.com/office/drawing/2014/main" id="{76E18502-7508-6FD0-8329-3A1D886FB70E}"/>
              </a:ext>
            </a:extLst>
          </p:cNvPr>
          <p:cNvSpPr>
            <a:spLocks noGrp="1"/>
          </p:cNvSpPr>
          <p:nvPr>
            <p:ph sz="half" idx="2"/>
          </p:nvPr>
        </p:nvSpPr>
        <p:spPr/>
        <p:txBody>
          <a:bodyPr/>
          <a:lstStyle/>
          <a:p>
            <a:r>
              <a:rPr lang="en-US" dirty="0">
                <a:latin typeface="+mn-lt"/>
              </a:rPr>
              <a:t>If the posted speed limit is 30 mph or less and the rail is terminated at a post when a post and rail bridge rail system is used, the installation of new terminals and/or transitions is generally not risk beneficial.</a:t>
            </a:r>
          </a:p>
          <a:p>
            <a:r>
              <a:rPr lang="en-US" dirty="0">
                <a:latin typeface="+mn-lt"/>
              </a:rPr>
              <a:t>Consider installing crashworthy terminals and transitions on bridge approaches where the posted speed limit is greater than 30 mph. </a:t>
            </a:r>
          </a:p>
          <a:p>
            <a:endParaRPr lang="en-US" dirty="0">
              <a:latin typeface="+mn-lt"/>
            </a:endParaRPr>
          </a:p>
        </p:txBody>
      </p:sp>
      <p:sp>
        <p:nvSpPr>
          <p:cNvPr id="2" name="Title 1">
            <a:extLst>
              <a:ext uri="{FF2B5EF4-FFF2-40B4-BE49-F238E27FC236}">
                <a16:creationId xmlns:a16="http://schemas.microsoft.com/office/drawing/2014/main" id="{F1C8366E-1AB6-27C9-1BA8-0728E4888EDE}"/>
              </a:ext>
            </a:extLst>
          </p:cNvPr>
          <p:cNvSpPr>
            <a:spLocks noGrp="1"/>
          </p:cNvSpPr>
          <p:nvPr>
            <p:ph type="title"/>
          </p:nvPr>
        </p:nvSpPr>
        <p:spPr>
          <a:xfrm>
            <a:off x="670709" y="986516"/>
            <a:ext cx="10709993" cy="620880"/>
          </a:xfrm>
        </p:spPr>
        <p:txBody>
          <a:bodyPr/>
          <a:lstStyle/>
          <a:p>
            <a:r>
              <a:rPr lang="en-US" dirty="0"/>
              <a:t>Consider Improvements – Install Transitions and/or Terminals to meet PG?</a:t>
            </a:r>
          </a:p>
        </p:txBody>
      </p:sp>
      <p:sp>
        <p:nvSpPr>
          <p:cNvPr id="5" name="TextBox 4">
            <a:extLst>
              <a:ext uri="{FF2B5EF4-FFF2-40B4-BE49-F238E27FC236}">
                <a16:creationId xmlns:a16="http://schemas.microsoft.com/office/drawing/2014/main" id="{17CFE1FD-EFB1-4EDA-85A4-9CC159C068F3}"/>
              </a:ext>
            </a:extLst>
          </p:cNvPr>
          <p:cNvSpPr txBox="1"/>
          <p:nvPr/>
        </p:nvSpPr>
        <p:spPr>
          <a:xfrm>
            <a:off x="563200" y="5561044"/>
            <a:ext cx="2915920" cy="246221"/>
          </a:xfrm>
          <a:prstGeom prst="rect">
            <a:avLst/>
          </a:prstGeom>
          <a:noFill/>
        </p:spPr>
        <p:txBody>
          <a:bodyPr wrap="square" rtlCol="0">
            <a:spAutoFit/>
          </a:bodyPr>
          <a:lstStyle/>
          <a:p>
            <a:r>
              <a:rPr lang="en-US" sz="1000" dirty="0"/>
              <a:t>© RoadSafe LLC</a:t>
            </a:r>
          </a:p>
        </p:txBody>
      </p:sp>
    </p:spTree>
    <p:extLst>
      <p:ext uri="{BB962C8B-B14F-4D97-AF65-F5344CB8AC3E}">
        <p14:creationId xmlns:p14="http://schemas.microsoft.com/office/powerpoint/2010/main" val="3744644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ection of a low-speed, low-volume bridge rail inspection checklist used to collect information and assess the need for bridge rails and approach hardware.">
            <a:extLst>
              <a:ext uri="{FF2B5EF4-FFF2-40B4-BE49-F238E27FC236}">
                <a16:creationId xmlns:a16="http://schemas.microsoft.com/office/drawing/2014/main" id="{2129AA48-C22E-6C42-ACB6-772AA7B9A999}"/>
              </a:ext>
            </a:extLst>
          </p:cNvPr>
          <p:cNvPicPr>
            <a:picLocks noGrp="1" noChangeAspect="1"/>
          </p:cNvPicPr>
          <p:nvPr>
            <p:ph idx="1"/>
          </p:nvPr>
        </p:nvPicPr>
        <p:blipFill>
          <a:blip r:embed="rId3"/>
          <a:stretch>
            <a:fillRect/>
          </a:stretch>
        </p:blipFill>
        <p:spPr>
          <a:xfrm>
            <a:off x="2857500" y="1862931"/>
            <a:ext cx="6477000" cy="4276725"/>
          </a:xfrm>
        </p:spPr>
      </p:pic>
      <p:sp>
        <p:nvSpPr>
          <p:cNvPr id="4" name="Title 3">
            <a:extLst>
              <a:ext uri="{FF2B5EF4-FFF2-40B4-BE49-F238E27FC236}">
                <a16:creationId xmlns:a16="http://schemas.microsoft.com/office/drawing/2014/main" id="{80F3C8E2-C58E-8C0F-E7DA-E2E17ED3F1E3}"/>
              </a:ext>
            </a:extLst>
          </p:cNvPr>
          <p:cNvSpPr>
            <a:spLocks noGrp="1"/>
          </p:cNvSpPr>
          <p:nvPr>
            <p:ph type="title"/>
          </p:nvPr>
        </p:nvSpPr>
        <p:spPr/>
        <p:txBody>
          <a:bodyPr/>
          <a:lstStyle/>
          <a:p>
            <a:r>
              <a:rPr lang="en-US" dirty="0"/>
              <a:t>Delineation Inspection Checklist</a:t>
            </a:r>
          </a:p>
        </p:txBody>
      </p:sp>
      <p:sp>
        <p:nvSpPr>
          <p:cNvPr id="5" name="TextBox 4">
            <a:extLst>
              <a:ext uri="{FF2B5EF4-FFF2-40B4-BE49-F238E27FC236}">
                <a16:creationId xmlns:a16="http://schemas.microsoft.com/office/drawing/2014/main" id="{0C611762-C6E6-499E-983C-2DD8AB45B7A0}"/>
              </a:ext>
            </a:extLst>
          </p:cNvPr>
          <p:cNvSpPr txBox="1"/>
          <p:nvPr/>
        </p:nvSpPr>
        <p:spPr>
          <a:xfrm>
            <a:off x="2857500" y="6090354"/>
            <a:ext cx="2915920" cy="246221"/>
          </a:xfrm>
          <a:prstGeom prst="rect">
            <a:avLst/>
          </a:prstGeom>
          <a:noFill/>
        </p:spPr>
        <p:txBody>
          <a:bodyPr wrap="square" rtlCol="0">
            <a:spAutoFit/>
          </a:bodyPr>
          <a:lstStyle/>
          <a:p>
            <a:r>
              <a:rPr lang="en-US" sz="1000" dirty="0"/>
              <a:t>Source: FHWA</a:t>
            </a:r>
          </a:p>
        </p:txBody>
      </p:sp>
    </p:spTree>
    <p:extLst>
      <p:ext uri="{BB962C8B-B14F-4D97-AF65-F5344CB8AC3E}">
        <p14:creationId xmlns:p14="http://schemas.microsoft.com/office/powerpoint/2010/main" val="2106623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17DBD-6C14-C950-658A-9EDE77AD9CA0}"/>
              </a:ext>
            </a:extLst>
          </p:cNvPr>
          <p:cNvSpPr>
            <a:spLocks noGrp="1"/>
          </p:cNvSpPr>
          <p:nvPr>
            <p:ph sz="half" idx="1"/>
          </p:nvPr>
        </p:nvSpPr>
        <p:spPr>
          <a:xfrm>
            <a:off x="4867452" y="2350877"/>
            <a:ext cx="3893993" cy="2156246"/>
          </a:xfrm>
        </p:spPr>
        <p:txBody>
          <a:bodyPr/>
          <a:lstStyle/>
          <a:p>
            <a:r>
              <a:rPr lang="en-US" dirty="0">
                <a:latin typeface="+mn-lt"/>
              </a:rPr>
              <a:t>Provide Type 3 object markers or OM1-2 object markers in accordance with Sections 2C.63, 2C.64, and 2C.65 of the MUTCD.</a:t>
            </a:r>
          </a:p>
        </p:txBody>
      </p:sp>
      <p:sp>
        <p:nvSpPr>
          <p:cNvPr id="2" name="Title 1">
            <a:extLst>
              <a:ext uri="{FF2B5EF4-FFF2-40B4-BE49-F238E27FC236}">
                <a16:creationId xmlns:a16="http://schemas.microsoft.com/office/drawing/2014/main" id="{F1C8366E-1AB6-27C9-1BA8-0728E4888EDE}"/>
              </a:ext>
            </a:extLst>
          </p:cNvPr>
          <p:cNvSpPr>
            <a:spLocks noGrp="1"/>
          </p:cNvSpPr>
          <p:nvPr>
            <p:ph type="title"/>
          </p:nvPr>
        </p:nvSpPr>
        <p:spPr>
          <a:xfrm>
            <a:off x="726506" y="644535"/>
            <a:ext cx="7641239" cy="620880"/>
          </a:xfrm>
        </p:spPr>
        <p:txBody>
          <a:bodyPr/>
          <a:lstStyle/>
          <a:p>
            <a:r>
              <a:rPr lang="en-US" dirty="0"/>
              <a:t>Consider Improvements – Delineation?</a:t>
            </a:r>
          </a:p>
        </p:txBody>
      </p:sp>
      <p:pic>
        <p:nvPicPr>
          <p:cNvPr id="8" name="Picture Placeholder 7" descr="ONE LANE BRIDGE, diamond-shaped sign with 25 MPH speed">
            <a:extLst>
              <a:ext uri="{FF2B5EF4-FFF2-40B4-BE49-F238E27FC236}">
                <a16:creationId xmlns:a16="http://schemas.microsoft.com/office/drawing/2014/main" id="{A4AFDFA7-0FAF-0EC1-B532-6663BCA33BA5}"/>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rot="5400000">
            <a:off x="7333948" y="2726456"/>
            <a:ext cx="6213466" cy="2049625"/>
          </a:xfrm>
        </p:spPr>
      </p:pic>
      <p:pic>
        <p:nvPicPr>
          <p:cNvPr id="10" name="Content Placeholder 9" descr="Rural road with object markers and vertical rectangular sign with alternative black and yellow retroreflective stripes along a small bridge.">
            <a:extLst>
              <a:ext uri="{FF2B5EF4-FFF2-40B4-BE49-F238E27FC236}">
                <a16:creationId xmlns:a16="http://schemas.microsoft.com/office/drawing/2014/main" id="{6FAA0FCF-4C7F-6DA4-7E14-74A4E0D5779F}"/>
              </a:ext>
            </a:extLst>
          </p:cNvPr>
          <p:cNvPicPr>
            <a:picLocks noGrp="1" noChangeAspect="1"/>
          </p:cNvPicPr>
          <p:nvPr>
            <p:ph sz="quarter" idx="12"/>
          </p:nvPr>
        </p:nvPicPr>
        <p:blipFill>
          <a:blip r:embed="rId4" cstate="hqprint">
            <a:extLst>
              <a:ext uri="{28A0092B-C50C-407E-A947-70E740481C1C}">
                <a14:useLocalDpi xmlns:a14="http://schemas.microsoft.com/office/drawing/2010/main"/>
              </a:ext>
            </a:extLst>
          </a:blip>
          <a:stretch>
            <a:fillRect/>
          </a:stretch>
        </p:blipFill>
        <p:spPr>
          <a:xfrm>
            <a:off x="441888" y="2094763"/>
            <a:ext cx="4099931" cy="3074948"/>
          </a:xfrm>
        </p:spPr>
      </p:pic>
      <p:sp>
        <p:nvSpPr>
          <p:cNvPr id="6" name="TextBox 5">
            <a:extLst>
              <a:ext uri="{FF2B5EF4-FFF2-40B4-BE49-F238E27FC236}">
                <a16:creationId xmlns:a16="http://schemas.microsoft.com/office/drawing/2014/main" id="{0B8ABEF8-003B-42A2-98CB-8AFE766A3861}"/>
              </a:ext>
            </a:extLst>
          </p:cNvPr>
          <p:cNvSpPr txBox="1"/>
          <p:nvPr/>
        </p:nvSpPr>
        <p:spPr>
          <a:xfrm>
            <a:off x="441888" y="5169711"/>
            <a:ext cx="2915920" cy="246221"/>
          </a:xfrm>
          <a:prstGeom prst="rect">
            <a:avLst/>
          </a:prstGeom>
          <a:noFill/>
        </p:spPr>
        <p:txBody>
          <a:bodyPr wrap="square" rtlCol="0">
            <a:spAutoFit/>
          </a:bodyPr>
          <a:lstStyle/>
          <a:p>
            <a:r>
              <a:rPr lang="en-US" sz="1000" dirty="0"/>
              <a:t>© RoadSafe LLC</a:t>
            </a:r>
          </a:p>
        </p:txBody>
      </p:sp>
      <p:sp>
        <p:nvSpPr>
          <p:cNvPr id="7" name="TextBox 6">
            <a:extLst>
              <a:ext uri="{FF2B5EF4-FFF2-40B4-BE49-F238E27FC236}">
                <a16:creationId xmlns:a16="http://schemas.microsoft.com/office/drawing/2014/main" id="{D5B39D61-CF35-42FA-BA03-033300E86CB4}"/>
              </a:ext>
            </a:extLst>
          </p:cNvPr>
          <p:cNvSpPr txBox="1"/>
          <p:nvPr/>
        </p:nvSpPr>
        <p:spPr>
          <a:xfrm>
            <a:off x="9415868" y="6611779"/>
            <a:ext cx="2049626" cy="246221"/>
          </a:xfrm>
          <a:prstGeom prst="rect">
            <a:avLst/>
          </a:prstGeom>
          <a:solidFill>
            <a:srgbClr val="FFFFFF"/>
          </a:solidFill>
        </p:spPr>
        <p:txBody>
          <a:bodyPr wrap="square" rtlCol="0">
            <a:spAutoFit/>
          </a:bodyPr>
          <a:lstStyle/>
          <a:p>
            <a:r>
              <a:rPr lang="en-US" sz="1000" dirty="0"/>
              <a:t>© RoadSafe LLC</a:t>
            </a:r>
          </a:p>
        </p:txBody>
      </p:sp>
    </p:spTree>
    <p:extLst>
      <p:ext uri="{BB962C8B-B14F-4D97-AF65-F5344CB8AC3E}">
        <p14:creationId xmlns:p14="http://schemas.microsoft.com/office/powerpoint/2010/main" val="677922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83FC55-A564-4475-BB79-A6EB77E31B73}"/>
              </a:ext>
            </a:extLst>
          </p:cNvPr>
          <p:cNvSpPr>
            <a:spLocks noGrp="1"/>
          </p:cNvSpPr>
          <p:nvPr>
            <p:ph type="title"/>
          </p:nvPr>
        </p:nvSpPr>
        <p:spPr/>
        <p:txBody>
          <a:bodyPr/>
          <a:lstStyle/>
          <a:p>
            <a:r>
              <a:rPr lang="en-US" dirty="0"/>
              <a:t>References </a:t>
            </a:r>
          </a:p>
        </p:txBody>
      </p:sp>
      <p:sp>
        <p:nvSpPr>
          <p:cNvPr id="6" name="Content Placeholder 5">
            <a:extLst>
              <a:ext uri="{FF2B5EF4-FFF2-40B4-BE49-F238E27FC236}">
                <a16:creationId xmlns:a16="http://schemas.microsoft.com/office/drawing/2014/main" id="{F9FD6B47-6047-4D06-A0FD-45769736DEF1}"/>
              </a:ext>
            </a:extLst>
          </p:cNvPr>
          <p:cNvSpPr>
            <a:spLocks noGrp="1"/>
          </p:cNvSpPr>
          <p:nvPr>
            <p:ph idx="1"/>
          </p:nvPr>
        </p:nvSpPr>
        <p:spPr/>
        <p:txBody>
          <a:bodyPr>
            <a:normAutofit fontScale="85000" lnSpcReduction="10000"/>
          </a:bodyPr>
          <a:lstStyle/>
          <a:p>
            <a:r>
              <a:rPr lang="en-US" dirty="0">
                <a:latin typeface="Segoe UI" panose="020B0502040204020203" pitchFamily="34" charset="0"/>
              </a:rPr>
              <a:t>AASHTO. (1977). </a:t>
            </a:r>
            <a:r>
              <a:rPr lang="en-US" sz="1800" dirty="0">
                <a:effectLst/>
                <a:latin typeface="Segoe UI" panose="020B0502040204020203" pitchFamily="34" charset="0"/>
              </a:rPr>
              <a:t>Guide for Selecting, Locating, and Designing Traffic Barriers. Washington, D.C. </a:t>
            </a:r>
          </a:p>
          <a:p>
            <a:r>
              <a:rPr lang="en-US" sz="1800" dirty="0">
                <a:effectLst/>
                <a:latin typeface="Segoe UI" panose="020B0502040204020203" pitchFamily="34" charset="0"/>
              </a:rPr>
              <a:t>AASHTO. (1989a). Standard Specifications for Highway Bridges. 14th edition ed. Washington, D. C.</a:t>
            </a:r>
          </a:p>
          <a:p>
            <a:r>
              <a:rPr lang="en-US" sz="1800" dirty="0">
                <a:effectLst/>
                <a:latin typeface="Segoe UI" panose="020B0502040204020203" pitchFamily="34" charset="0"/>
              </a:rPr>
              <a:t>AASHTO. (1989b). Roadside Design Guide. 1st ed. Washington, D.C.</a:t>
            </a:r>
          </a:p>
          <a:p>
            <a:r>
              <a:rPr lang="en-US" sz="1800" dirty="0">
                <a:effectLst/>
                <a:latin typeface="Segoe UI" panose="020B0502040204020203" pitchFamily="34" charset="0"/>
              </a:rPr>
              <a:t>Bigelow, J., et al. (2010). Bridge Rail and Approach Railing for Low-Volume Roads in Iowa. </a:t>
            </a:r>
            <a:r>
              <a:rPr lang="en-US" dirty="0">
                <a:latin typeface="Segoe UI" panose="020B0502040204020203" pitchFamily="34" charset="0"/>
              </a:rPr>
              <a:t>p. 223. </a:t>
            </a:r>
            <a:endParaRPr lang="en-US" sz="1800" dirty="0">
              <a:effectLst/>
              <a:latin typeface="Segoe UI" panose="020B0502040204020203" pitchFamily="34" charset="0"/>
            </a:endParaRPr>
          </a:p>
          <a:p>
            <a:r>
              <a:rPr lang="en-US" sz="1800" dirty="0">
                <a:effectLst/>
                <a:latin typeface="Segoe UI" panose="020B0502040204020203" pitchFamily="34" charset="0"/>
              </a:rPr>
              <a:t>Mak, K.K. and D.L. </a:t>
            </a:r>
            <a:r>
              <a:rPr lang="en-US" sz="1800" dirty="0" err="1">
                <a:effectLst/>
                <a:latin typeface="Segoe UI" panose="020B0502040204020203" pitchFamily="34" charset="0"/>
              </a:rPr>
              <a:t>Sicking</a:t>
            </a:r>
            <a:r>
              <a:rPr lang="en-US" sz="1800" dirty="0">
                <a:effectLst/>
                <a:latin typeface="Segoe UI" panose="020B0502040204020203" pitchFamily="34" charset="0"/>
              </a:rPr>
              <a:t>. (2003). Roadside Safety Analysis Program (RSAP) -- Engineer's Manual. Transportation Research Board, Texas Transportation Institute. Washington, D.C. </a:t>
            </a:r>
          </a:p>
          <a:p>
            <a:r>
              <a:rPr lang="en-US" dirty="0">
                <a:latin typeface="Segoe UI" panose="020B0502040204020203" pitchFamily="34" charset="0"/>
              </a:rPr>
              <a:t>Ray, </a:t>
            </a:r>
            <a:r>
              <a:rPr lang="en-US" sz="1800" dirty="0">
                <a:effectLst/>
                <a:latin typeface="Segoe UI" panose="020B0502040204020203" pitchFamily="34" charset="0"/>
              </a:rPr>
              <a:t>M. H., Carrigan, C.E., Plaxico, C.A., </a:t>
            </a:r>
            <a:r>
              <a:rPr lang="en-US" sz="1800" dirty="0" err="1">
                <a:effectLst/>
                <a:latin typeface="Segoe UI" panose="020B0502040204020203" pitchFamily="34" charset="0"/>
              </a:rPr>
              <a:t>Miaou</a:t>
            </a:r>
            <a:r>
              <a:rPr lang="en-US" sz="1800" dirty="0">
                <a:effectLst/>
                <a:latin typeface="Segoe UI" panose="020B0502040204020203" pitchFamily="34" charset="0"/>
              </a:rPr>
              <a:t>, S-P., and T. O. Johnson. (2022). Roadside Safety Analysis Program (RSAP) Update. National Cooperative Highway Research Program Web-Only Document 319, National Academy of Sciences. Washington, D.C. </a:t>
            </a:r>
            <a:r>
              <a:rPr lang="en-US" sz="1800" dirty="0">
                <a:effectLst/>
                <a:latin typeface="Segoe UI" panose="020B0502040204020203" pitchFamily="34" charset="0"/>
                <a:hlinkClick r:id="rId2"/>
              </a:rPr>
              <a:t>https://doi.org/10.17226/26521</a:t>
            </a:r>
            <a:endParaRPr lang="en-US" sz="1800" dirty="0">
              <a:effectLst/>
              <a:latin typeface="Segoe UI" panose="020B0502040204020203" pitchFamily="34" charset="0"/>
            </a:endParaRPr>
          </a:p>
          <a:p>
            <a:r>
              <a:rPr lang="en-US" sz="1800" dirty="0">
                <a:effectLst/>
                <a:latin typeface="Segoe UI" panose="020B0502040204020203" pitchFamily="34" charset="0"/>
              </a:rPr>
              <a:t>Ray, M.H. (2021). Development of Safety Performance Based Guidelines for the Roadside Design Guide [Project].</a:t>
            </a:r>
          </a:p>
          <a:p>
            <a:r>
              <a:rPr lang="en-US" sz="1800" dirty="0">
                <a:effectLst/>
                <a:latin typeface="Segoe UI" panose="020B0502040204020203" pitchFamily="34" charset="0"/>
              </a:rPr>
              <a:t>Seitz, R.J., et al. (2014). Guardrail and Bridge Rail Recommendations for Very Low-Volume Local Roads in Kansas. p. 166. </a:t>
            </a:r>
            <a:endParaRPr lang="en-US" dirty="0"/>
          </a:p>
        </p:txBody>
      </p:sp>
    </p:spTree>
    <p:extLst>
      <p:ext uri="{BB962C8B-B14F-4D97-AF65-F5344CB8AC3E}">
        <p14:creationId xmlns:p14="http://schemas.microsoft.com/office/powerpoint/2010/main" val="76287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7"/>
          <p:cNvSpPr>
            <a:spLocks noGrp="1"/>
          </p:cNvSpPr>
          <p:nvPr>
            <p:ph type="ctrTitle"/>
          </p:nvPr>
        </p:nvSpPr>
        <p:spPr>
          <a:xfrm>
            <a:off x="1893715" y="708498"/>
            <a:ext cx="7574507" cy="3330055"/>
          </a:xfrm>
        </p:spPr>
        <p:txBody>
          <a:bodyPr anchor="ctr">
            <a:normAutofit/>
          </a:bodyPr>
          <a:lstStyle/>
          <a:p>
            <a:r>
              <a:rPr lang="en-US" sz="6000" dirty="0">
                <a:solidFill>
                  <a:srgbClr val="FFFFFF"/>
                </a:solidFill>
              </a:rPr>
              <a:t>The end</a:t>
            </a:r>
          </a:p>
        </p:txBody>
      </p:sp>
      <p:sp>
        <p:nvSpPr>
          <p:cNvPr id="20" name="Rectangle 19">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89929B">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9" name="Subtitle 8"/>
          <p:cNvSpPr>
            <a:spLocks noGrp="1"/>
          </p:cNvSpPr>
          <p:nvPr>
            <p:ph type="subTitle" idx="1"/>
          </p:nvPr>
        </p:nvSpPr>
        <p:spPr>
          <a:xfrm>
            <a:off x="1893715" y="4502576"/>
            <a:ext cx="7574507" cy="1640983"/>
          </a:xfrm>
        </p:spPr>
        <p:txBody>
          <a:bodyPr anchor="t">
            <a:normAutofit/>
          </a:bodyPr>
          <a:lstStyle/>
          <a:p>
            <a:pPr>
              <a:lnSpc>
                <a:spcPct val="90000"/>
              </a:lnSpc>
            </a:pPr>
            <a:endParaRPr lang="en-US" sz="2000" dirty="0">
              <a:solidFill>
                <a:srgbClr val="FFFFFF"/>
              </a:solidFill>
            </a:endParaRPr>
          </a:p>
        </p:txBody>
      </p:sp>
    </p:spTree>
    <p:extLst>
      <p:ext uri="{BB962C8B-B14F-4D97-AF65-F5344CB8AC3E}">
        <p14:creationId xmlns:p14="http://schemas.microsoft.com/office/powerpoint/2010/main" val="9259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D6A8-3800-85D8-FB87-637E247B7938}"/>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82734A12-F759-2A64-FFBD-205FE807935C}"/>
              </a:ext>
            </a:extLst>
          </p:cNvPr>
          <p:cNvSpPr>
            <a:spLocks noGrp="1"/>
          </p:cNvSpPr>
          <p:nvPr>
            <p:ph type="body" sz="quarter" idx="10"/>
          </p:nvPr>
        </p:nvSpPr>
        <p:spPr/>
        <p:txBody>
          <a:bodyPr/>
          <a:lstStyle/>
          <a:p>
            <a:r>
              <a:rPr lang="en-US" dirty="0">
                <a:latin typeface="+mj-lt"/>
              </a:rPr>
              <a:t>The United States Bureau of Reclamation (USBR) has 315 bridges within the National Bridge Inventory (NBI).</a:t>
            </a:r>
          </a:p>
          <a:p>
            <a:r>
              <a:rPr lang="en-US" dirty="0">
                <a:latin typeface="+mj-lt"/>
              </a:rPr>
              <a:t>The USBR’s bridge inventory is mostly low-speed and low-volume bridges.</a:t>
            </a:r>
          </a:p>
        </p:txBody>
      </p:sp>
    </p:spTree>
    <p:extLst>
      <p:ext uri="{BB962C8B-B14F-4D97-AF65-F5344CB8AC3E}">
        <p14:creationId xmlns:p14="http://schemas.microsoft.com/office/powerpoint/2010/main" val="140014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7E0AE3-218E-4412-9DE5-8C38A5E0BDD7}"/>
              </a:ext>
            </a:extLst>
          </p:cNvPr>
          <p:cNvSpPr>
            <a:spLocks noGrp="1"/>
          </p:cNvSpPr>
          <p:nvPr>
            <p:ph type="title"/>
          </p:nvPr>
        </p:nvSpPr>
        <p:spPr/>
        <p:txBody>
          <a:bodyPr/>
          <a:lstStyle/>
          <a:p>
            <a:r>
              <a:rPr lang="en-US" dirty="0"/>
              <a:t>Literature and Policy Summary  </a:t>
            </a:r>
          </a:p>
        </p:txBody>
      </p:sp>
      <p:sp>
        <p:nvSpPr>
          <p:cNvPr id="6" name="Text Placeholder 5">
            <a:extLst>
              <a:ext uri="{FF2B5EF4-FFF2-40B4-BE49-F238E27FC236}">
                <a16:creationId xmlns:a16="http://schemas.microsoft.com/office/drawing/2014/main" id="{6611C0D9-C5B7-4D2D-8DD9-F37C1D96A5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319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CC32063-A238-888A-79BA-409A7BEFF187}"/>
              </a:ext>
            </a:extLst>
          </p:cNvPr>
          <p:cNvGraphicFramePr>
            <a:graphicFrameLocks noGrp="1"/>
          </p:cNvGraphicFramePr>
          <p:nvPr>
            <p:ph sz="half" idx="2"/>
            <p:extLst>
              <p:ext uri="{D42A27DB-BD31-4B8C-83A1-F6EECF244321}">
                <p14:modId xmlns:p14="http://schemas.microsoft.com/office/powerpoint/2010/main" val="1431030221"/>
              </p:ext>
            </p:extLst>
          </p:nvPr>
        </p:nvGraphicFramePr>
        <p:xfrm>
          <a:off x="702903" y="1549559"/>
          <a:ext cx="10889023" cy="4587808"/>
        </p:xfrm>
        <a:graphic>
          <a:graphicData uri="http://schemas.openxmlformats.org/drawingml/2006/table">
            <a:tbl>
              <a:tblPr firstRow="1" firstCol="1" bandRow="1">
                <a:tableStyleId>{5C22544A-7EE6-4342-B048-85BDC9FD1C3A}</a:tableStyleId>
              </a:tblPr>
              <a:tblGrid>
                <a:gridCol w="1359260">
                  <a:extLst>
                    <a:ext uri="{9D8B030D-6E8A-4147-A177-3AD203B41FA5}">
                      <a16:colId xmlns:a16="http://schemas.microsoft.com/office/drawing/2014/main" val="2226606314"/>
                    </a:ext>
                  </a:extLst>
                </a:gridCol>
                <a:gridCol w="3486150">
                  <a:extLst>
                    <a:ext uri="{9D8B030D-6E8A-4147-A177-3AD203B41FA5}">
                      <a16:colId xmlns:a16="http://schemas.microsoft.com/office/drawing/2014/main" val="3124571758"/>
                    </a:ext>
                  </a:extLst>
                </a:gridCol>
                <a:gridCol w="6043613">
                  <a:extLst>
                    <a:ext uri="{9D8B030D-6E8A-4147-A177-3AD203B41FA5}">
                      <a16:colId xmlns:a16="http://schemas.microsoft.com/office/drawing/2014/main" val="2459040619"/>
                    </a:ext>
                  </a:extLst>
                </a:gridCol>
              </a:tblGrid>
              <a:tr h="181306">
                <a:tc>
                  <a:txBody>
                    <a:bodyPr/>
                    <a:lstStyle/>
                    <a:p>
                      <a:pPr marL="0" marR="0" algn="ctr">
                        <a:spcBef>
                          <a:spcPts val="0"/>
                        </a:spcBef>
                        <a:spcAft>
                          <a:spcPts val="0"/>
                        </a:spcAft>
                      </a:pPr>
                      <a:r>
                        <a:rPr lang="en-US" sz="1500" dirty="0">
                          <a:solidFill>
                            <a:schemeClr val="tx1"/>
                          </a:solidFill>
                          <a:effectLst/>
                        </a:rPr>
                        <a:t>State</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lgn="ctr">
                        <a:spcBef>
                          <a:spcPts val="0"/>
                        </a:spcBef>
                        <a:spcAft>
                          <a:spcPts val="0"/>
                        </a:spcAft>
                      </a:pPr>
                      <a:r>
                        <a:rPr lang="en-US" sz="1500" dirty="0">
                          <a:solidFill>
                            <a:schemeClr val="tx1"/>
                          </a:solidFill>
                          <a:effectLst/>
                        </a:rPr>
                        <a:t>Option</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lgn="ctr">
                        <a:spcBef>
                          <a:spcPts val="0"/>
                        </a:spcBef>
                        <a:spcAft>
                          <a:spcPts val="0"/>
                        </a:spcAft>
                      </a:pPr>
                      <a:r>
                        <a:rPr lang="en-US" sz="1500" dirty="0">
                          <a:solidFill>
                            <a:schemeClr val="tx1"/>
                          </a:solidFill>
                          <a:effectLst/>
                        </a:rPr>
                        <a:t>Condition</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extLst>
                  <a:ext uri="{0D108BD9-81ED-4DB2-BD59-A6C34878D82A}">
                    <a16:rowId xmlns:a16="http://schemas.microsoft.com/office/drawing/2014/main" val="2290143216"/>
                  </a:ext>
                </a:extLst>
              </a:tr>
              <a:tr h="725223">
                <a:tc>
                  <a:txBody>
                    <a:bodyPr/>
                    <a:lstStyle/>
                    <a:p>
                      <a:pPr marL="0" marR="0">
                        <a:spcBef>
                          <a:spcPts val="0"/>
                        </a:spcBef>
                        <a:spcAft>
                          <a:spcPts val="0"/>
                        </a:spcAft>
                      </a:pPr>
                      <a:r>
                        <a:rPr lang="en-US" sz="1500" dirty="0">
                          <a:solidFill>
                            <a:schemeClr val="tx1"/>
                          </a:solidFill>
                          <a:effectLst/>
                        </a:rPr>
                        <a:t>Illinois</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spcBef>
                          <a:spcPts val="0"/>
                        </a:spcBef>
                        <a:spcAft>
                          <a:spcPts val="0"/>
                        </a:spcAft>
                      </a:pPr>
                      <a:r>
                        <a:rPr lang="en-US" sz="1500" dirty="0">
                          <a:effectLst/>
                        </a:rPr>
                        <a:t>Eliminate approach guardrail</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Average daily traffic (ADT) &lt; 150; tangent; and/or bridge width ≥ roadway width or owned by Township; tangent; and/or bridge width ≥ roadway width.</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3750788921"/>
                  </a:ext>
                </a:extLst>
              </a:tr>
              <a:tr h="543917">
                <a:tc rowSpan="3">
                  <a:txBody>
                    <a:bodyPr/>
                    <a:lstStyle/>
                    <a:p>
                      <a:pPr marL="0" marR="0">
                        <a:spcBef>
                          <a:spcPts val="0"/>
                        </a:spcBef>
                        <a:spcAft>
                          <a:spcPts val="0"/>
                        </a:spcAft>
                      </a:pPr>
                      <a:r>
                        <a:rPr lang="en-US" sz="1500" dirty="0">
                          <a:solidFill>
                            <a:schemeClr val="tx1"/>
                          </a:solidFill>
                          <a:effectLst/>
                        </a:rPr>
                        <a:t>Iowa</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spcBef>
                          <a:spcPts val="0"/>
                        </a:spcBef>
                        <a:spcAft>
                          <a:spcPts val="0"/>
                        </a:spcAft>
                      </a:pPr>
                      <a:r>
                        <a:rPr lang="en-US" sz="1500" dirty="0">
                          <a:effectLst/>
                        </a:rPr>
                        <a:t>Shorter approach guardrail</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ADT &lt; 400; tangent; bridge width ≥ roadway width; and bridge width ≥ 24 ft.</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189180805"/>
                  </a:ext>
                </a:extLst>
              </a:tr>
              <a:tr h="543917">
                <a:tc vMerge="1">
                  <a:txBody>
                    <a:bodyPr/>
                    <a:lstStyle/>
                    <a:p>
                      <a:endParaRPr lang="en-US"/>
                    </a:p>
                  </a:txBody>
                  <a:tcPr/>
                </a:tc>
                <a:tc>
                  <a:txBody>
                    <a:bodyPr/>
                    <a:lstStyle/>
                    <a:p>
                      <a:pPr marL="0" marR="0">
                        <a:spcBef>
                          <a:spcPts val="0"/>
                        </a:spcBef>
                        <a:spcAft>
                          <a:spcPts val="0"/>
                        </a:spcAft>
                      </a:pPr>
                      <a:r>
                        <a:rPr lang="en-US" sz="1500" dirty="0">
                          <a:effectLst/>
                        </a:rPr>
                        <a:t>Crash cushion or non-tested approach guardrail</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Above conditions and site layout does not allow shorter approach guardrail.</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4120183887"/>
                  </a:ext>
                </a:extLst>
              </a:tr>
              <a:tr h="362611">
                <a:tc vMerge="1">
                  <a:txBody>
                    <a:bodyPr/>
                    <a:lstStyle/>
                    <a:p>
                      <a:endParaRPr lang="en-US"/>
                    </a:p>
                  </a:txBody>
                  <a:tcPr/>
                </a:tc>
                <a:tc>
                  <a:txBody>
                    <a:bodyPr/>
                    <a:lstStyle/>
                    <a:p>
                      <a:pPr marL="0" marR="0">
                        <a:spcBef>
                          <a:spcPts val="0"/>
                        </a:spcBef>
                        <a:spcAft>
                          <a:spcPts val="0"/>
                        </a:spcAft>
                      </a:pPr>
                      <a:r>
                        <a:rPr lang="en-US" sz="1500" dirty="0">
                          <a:effectLst/>
                        </a:rPr>
                        <a:t>Use test level (TL)-1 and higher bridge rail or Long Span Standard Plan</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ADT &lt; 400.</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2570052050"/>
                  </a:ext>
                </a:extLst>
              </a:tr>
              <a:tr h="1087834">
                <a:tc>
                  <a:txBody>
                    <a:bodyPr/>
                    <a:lstStyle/>
                    <a:p>
                      <a:pPr marL="0" marR="0">
                        <a:spcBef>
                          <a:spcPts val="0"/>
                        </a:spcBef>
                        <a:spcAft>
                          <a:spcPts val="0"/>
                        </a:spcAft>
                      </a:pPr>
                      <a:r>
                        <a:rPr lang="en-US" sz="1500" dirty="0">
                          <a:solidFill>
                            <a:schemeClr val="tx1"/>
                          </a:solidFill>
                          <a:effectLst/>
                        </a:rPr>
                        <a:t>Kansas</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spcBef>
                          <a:spcPts val="0"/>
                        </a:spcBef>
                        <a:spcAft>
                          <a:spcPts val="0"/>
                        </a:spcAft>
                      </a:pPr>
                      <a:r>
                        <a:rPr lang="en-US" sz="1500" dirty="0">
                          <a:effectLst/>
                        </a:rPr>
                        <a:t>Non-tested bridge rail without approach railing</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ADT &lt; 100; Local road; 2-wheel path; gravel, sand or dirt approach; bridge length ≤ 100 ft bridge width ≥ 24 ft; not in proximity of curve or intersection; and use Type 3 object marker.</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2907746882"/>
                  </a:ext>
                </a:extLst>
              </a:tr>
              <a:tr h="543917">
                <a:tc>
                  <a:txBody>
                    <a:bodyPr/>
                    <a:lstStyle/>
                    <a:p>
                      <a:pPr marL="0" marR="0">
                        <a:spcBef>
                          <a:spcPts val="0"/>
                        </a:spcBef>
                        <a:spcAft>
                          <a:spcPts val="0"/>
                        </a:spcAft>
                      </a:pPr>
                      <a:r>
                        <a:rPr lang="en-US" sz="1500" dirty="0">
                          <a:solidFill>
                            <a:schemeClr val="tx1"/>
                          </a:solidFill>
                          <a:effectLst/>
                        </a:rPr>
                        <a:t>Missouri</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spcBef>
                          <a:spcPts val="0"/>
                        </a:spcBef>
                        <a:spcAft>
                          <a:spcPts val="0"/>
                        </a:spcAft>
                      </a:pPr>
                      <a:r>
                        <a:rPr lang="en-US" sz="1500" dirty="0">
                          <a:effectLst/>
                        </a:rPr>
                        <a:t>Delineation in lieu of approach guardrail</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ADT &lt; 400; Posted speed limit (PSL) &lt; 60 mph; not on National Highway System or major road; areas of poor geometry; or high crash history.</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4196873138"/>
                  </a:ext>
                </a:extLst>
              </a:tr>
              <a:tr h="362611">
                <a:tc>
                  <a:txBody>
                    <a:bodyPr/>
                    <a:lstStyle/>
                    <a:p>
                      <a:pPr marL="0" marR="0">
                        <a:spcBef>
                          <a:spcPts val="0"/>
                        </a:spcBef>
                        <a:spcAft>
                          <a:spcPts val="0"/>
                        </a:spcAft>
                      </a:pPr>
                      <a:r>
                        <a:rPr lang="en-US" sz="1500" dirty="0">
                          <a:solidFill>
                            <a:schemeClr val="tx1"/>
                          </a:solidFill>
                          <a:effectLst/>
                        </a:rPr>
                        <a:t>South Dakota</a:t>
                      </a:r>
                      <a:endParaRPr lang="en-US" sz="1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solidFill>
                      <a:schemeClr val="accent2"/>
                    </a:solidFill>
                  </a:tcPr>
                </a:tc>
                <a:tc>
                  <a:txBody>
                    <a:bodyPr/>
                    <a:lstStyle/>
                    <a:p>
                      <a:pPr marL="0" marR="0">
                        <a:spcBef>
                          <a:spcPts val="0"/>
                        </a:spcBef>
                        <a:spcAft>
                          <a:spcPts val="0"/>
                        </a:spcAft>
                      </a:pPr>
                      <a:r>
                        <a:rPr lang="en-US" sz="1500" dirty="0">
                          <a:effectLst/>
                        </a:rPr>
                        <a:t>Turn down rail end treatments and TL-2 or better bridge rail</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tc>
                  <a:txBody>
                    <a:bodyPr/>
                    <a:lstStyle/>
                    <a:p>
                      <a:pPr marL="0" marR="0">
                        <a:spcBef>
                          <a:spcPts val="0"/>
                        </a:spcBef>
                        <a:spcAft>
                          <a:spcPts val="0"/>
                        </a:spcAft>
                      </a:pPr>
                      <a:r>
                        <a:rPr lang="en-US" sz="1500" dirty="0">
                          <a:effectLst/>
                        </a:rPr>
                        <a:t>ADT &lt; 150; rural collectors and local rural roads.</a:t>
                      </a:r>
                      <a:endParaRPr lang="en-US" sz="15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990" marR="67990" marT="0" marB="0" anchor="ctr"/>
                </a:tc>
                <a:extLst>
                  <a:ext uri="{0D108BD9-81ED-4DB2-BD59-A6C34878D82A}">
                    <a16:rowId xmlns:a16="http://schemas.microsoft.com/office/drawing/2014/main" val="1530731883"/>
                  </a:ext>
                </a:extLst>
              </a:tr>
            </a:tbl>
          </a:graphicData>
        </a:graphic>
      </p:graphicFrame>
      <p:sp>
        <p:nvSpPr>
          <p:cNvPr id="2" name="Title 1">
            <a:extLst>
              <a:ext uri="{FF2B5EF4-FFF2-40B4-BE49-F238E27FC236}">
                <a16:creationId xmlns:a16="http://schemas.microsoft.com/office/drawing/2014/main" id="{FB9EB5E1-795D-2E04-BBD5-2191D8B0E719}"/>
              </a:ext>
            </a:extLst>
          </p:cNvPr>
          <p:cNvSpPr>
            <a:spLocks noGrp="1"/>
          </p:cNvSpPr>
          <p:nvPr>
            <p:ph type="title"/>
          </p:nvPr>
        </p:nvSpPr>
        <p:spPr>
          <a:xfrm>
            <a:off x="741003" y="681037"/>
            <a:ext cx="10709993" cy="620880"/>
          </a:xfrm>
        </p:spPr>
        <p:txBody>
          <a:bodyPr/>
          <a:lstStyle/>
          <a:p>
            <a:r>
              <a:rPr lang="en-US" dirty="0"/>
              <a:t>Policy Search – State Guidelines</a:t>
            </a:r>
          </a:p>
        </p:txBody>
      </p:sp>
    </p:spTree>
    <p:extLst>
      <p:ext uri="{BB962C8B-B14F-4D97-AF65-F5344CB8AC3E}">
        <p14:creationId xmlns:p14="http://schemas.microsoft.com/office/powerpoint/2010/main" val="338396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FA4E-512F-DB73-7DE4-C84C3CF7D3CF}"/>
              </a:ext>
            </a:extLst>
          </p:cNvPr>
          <p:cNvSpPr>
            <a:spLocks noGrp="1"/>
          </p:cNvSpPr>
          <p:nvPr>
            <p:ph type="title"/>
          </p:nvPr>
        </p:nvSpPr>
        <p:spPr/>
        <p:txBody>
          <a:bodyPr/>
          <a:lstStyle/>
          <a:p>
            <a:r>
              <a:rPr lang="en-US" dirty="0"/>
              <a:t>Literature review - Bridge Curb and Railing </a:t>
            </a:r>
          </a:p>
        </p:txBody>
      </p:sp>
      <p:sp>
        <p:nvSpPr>
          <p:cNvPr id="3" name="Text Placeholder 2">
            <a:extLst>
              <a:ext uri="{FF2B5EF4-FFF2-40B4-BE49-F238E27FC236}">
                <a16:creationId xmlns:a16="http://schemas.microsoft.com/office/drawing/2014/main" id="{80F61646-BB3E-D1AE-727A-1279CE552682}"/>
              </a:ext>
            </a:extLst>
          </p:cNvPr>
          <p:cNvSpPr>
            <a:spLocks noGrp="1"/>
          </p:cNvSpPr>
          <p:nvPr>
            <p:ph type="body" sz="quarter" idx="10"/>
          </p:nvPr>
        </p:nvSpPr>
        <p:spPr>
          <a:xfrm>
            <a:off x="808891" y="1670049"/>
            <a:ext cx="11031656" cy="4543415"/>
          </a:xfrm>
        </p:spPr>
        <p:txBody>
          <a:bodyPr/>
          <a:lstStyle/>
          <a:p>
            <a:r>
              <a:rPr lang="en-US" dirty="0">
                <a:latin typeface="+mn-lt"/>
              </a:rPr>
              <a:t>In Iowa over an 8-year period, approximately 10 percent of crashes on low-volume bridges resulted in fatal (K) or serious-injury (A) outcomes (Bigelow et al., 2010).</a:t>
            </a:r>
          </a:p>
          <a:p>
            <a:pPr lvl="1"/>
            <a:r>
              <a:rPr lang="en-US" dirty="0">
                <a:latin typeface="+mn-lt"/>
              </a:rPr>
              <a:t>Crash rate increased with decreasing traffic volume.</a:t>
            </a:r>
          </a:p>
          <a:p>
            <a:pPr lvl="1"/>
            <a:r>
              <a:rPr lang="en-US" dirty="0">
                <a:latin typeface="+mn-lt"/>
              </a:rPr>
              <a:t>Crash rate increased with decreasing bridge width.</a:t>
            </a:r>
          </a:p>
          <a:p>
            <a:pPr lvl="1"/>
            <a:r>
              <a:rPr lang="en-US" dirty="0">
                <a:latin typeface="+mn-lt"/>
              </a:rPr>
              <a:t>B/C analysis for bringing the rail up to standard never resulted in a B/C ratio greater than 1.</a:t>
            </a:r>
          </a:p>
          <a:p>
            <a:r>
              <a:rPr lang="en-US" dirty="0">
                <a:latin typeface="+mn-lt"/>
              </a:rPr>
              <a:t>In Kansas over a 4-year period, approximately 7 percent of crashes on bridges on rural minor collectors or rural local roads resulted in K or A outcomes (Seitz et al., 2014).</a:t>
            </a:r>
          </a:p>
          <a:p>
            <a:pPr lvl="1"/>
            <a:r>
              <a:rPr lang="en-US" dirty="0">
                <a:latin typeface="+mn-lt"/>
              </a:rPr>
              <a:t>B/C analysis for updating to w-beam bridge rail never resulted in a B/C ratio greater than 1.</a:t>
            </a:r>
          </a:p>
        </p:txBody>
      </p:sp>
    </p:spTree>
    <p:extLst>
      <p:ext uri="{BB962C8B-B14F-4D97-AF65-F5344CB8AC3E}">
        <p14:creationId xmlns:p14="http://schemas.microsoft.com/office/powerpoint/2010/main" val="78923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FA4E-512F-DB73-7DE4-C84C3CF7D3CF}"/>
              </a:ext>
            </a:extLst>
          </p:cNvPr>
          <p:cNvSpPr>
            <a:spLocks noGrp="1"/>
          </p:cNvSpPr>
          <p:nvPr>
            <p:ph type="title"/>
          </p:nvPr>
        </p:nvSpPr>
        <p:spPr/>
        <p:txBody>
          <a:bodyPr/>
          <a:lstStyle/>
          <a:p>
            <a:r>
              <a:rPr lang="en-US" dirty="0"/>
              <a:t>Literature review – Approach Guardrail</a:t>
            </a:r>
          </a:p>
        </p:txBody>
      </p:sp>
      <p:sp>
        <p:nvSpPr>
          <p:cNvPr id="3" name="Text Placeholder 2">
            <a:extLst>
              <a:ext uri="{FF2B5EF4-FFF2-40B4-BE49-F238E27FC236}">
                <a16:creationId xmlns:a16="http://schemas.microsoft.com/office/drawing/2014/main" id="{80F61646-BB3E-D1AE-727A-1279CE552682}"/>
              </a:ext>
            </a:extLst>
          </p:cNvPr>
          <p:cNvSpPr>
            <a:spLocks noGrp="1"/>
          </p:cNvSpPr>
          <p:nvPr>
            <p:ph type="body" sz="quarter" idx="10"/>
          </p:nvPr>
        </p:nvSpPr>
        <p:spPr>
          <a:xfrm>
            <a:off x="808891" y="1670049"/>
            <a:ext cx="11031656" cy="4543415"/>
          </a:xfrm>
        </p:spPr>
        <p:txBody>
          <a:bodyPr/>
          <a:lstStyle/>
          <a:p>
            <a:r>
              <a:rPr lang="en-US" dirty="0">
                <a:latin typeface="+mn-lt"/>
              </a:rPr>
              <a:t>Of 96 run-off-road crashes occurring on the approach or departure of 68 county State-aid bridges in 10 Minnesota counties over a 15-year period (Gates, 2006):</a:t>
            </a:r>
          </a:p>
          <a:p>
            <a:pPr lvl="1"/>
            <a:r>
              <a:rPr lang="en-US" dirty="0">
                <a:latin typeface="+mn-lt"/>
              </a:rPr>
              <a:t> 0 of 33 crashes with approach guardrail resulted in a K or A.</a:t>
            </a:r>
          </a:p>
          <a:p>
            <a:pPr lvl="1"/>
            <a:r>
              <a:rPr lang="en-US" dirty="0">
                <a:latin typeface="+mn-lt"/>
              </a:rPr>
              <a:t>Approximately 25 percent of the crashes with a bridge rail end resulted in a K or A.</a:t>
            </a:r>
          </a:p>
          <a:p>
            <a:pPr lvl="1"/>
            <a:r>
              <a:rPr lang="en-US" b="1" dirty="0">
                <a:latin typeface="+mn-lt"/>
              </a:rPr>
              <a:t>Conclusion of study</a:t>
            </a:r>
            <a:r>
              <a:rPr lang="en-US" dirty="0">
                <a:latin typeface="+mn-lt"/>
              </a:rPr>
              <a:t>: the presence of approach guardrails lowers the severe crash rate except at bridges with the very lowest ADTs where crashes were infrequent.</a:t>
            </a:r>
          </a:p>
        </p:txBody>
      </p:sp>
    </p:spTree>
    <p:extLst>
      <p:ext uri="{BB962C8B-B14F-4D97-AF65-F5344CB8AC3E}">
        <p14:creationId xmlns:p14="http://schemas.microsoft.com/office/powerpoint/2010/main" val="4210223927"/>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duct summary presentation.potx" id="{00B52E35-6AF0-4BFB-9A98-1B3EDFFB00B0}" vid="{2CDB370C-C82C-42E7-A0D8-8F756339E6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E8E1C9986B204F89F1F43989A60518" ma:contentTypeVersion="16" ma:contentTypeDescription="Create a new document." ma:contentTypeScope="" ma:versionID="0a5fe9fc32fa678c0299eebe9784203d">
  <xsd:schema xmlns:xsd="http://www.w3.org/2001/XMLSchema" xmlns:xs="http://www.w3.org/2001/XMLSchema" xmlns:p="http://schemas.microsoft.com/office/2006/metadata/properties" xmlns:ns2="22d54536-49ba-4944-8c63-7b85229f91d0" xmlns:ns3="ad6b3e17-237c-4172-a471-572d24ed0ae4" targetNamespace="http://schemas.microsoft.com/office/2006/metadata/properties" ma:root="true" ma:fieldsID="92ef6c8df82c941b4bb5fd6053435e76" ns2:_="" ns3:_="">
    <xsd:import namespace="22d54536-49ba-4944-8c63-7b85229f91d0"/>
    <xsd:import namespace="ad6b3e17-237c-4172-a471-572d24ed0a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d54536-49ba-4944-8c63-7b85229f91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b278cb-a730-42ac-9c83-4dada1b8a5e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6b3e17-237c-4172-a471-572d24ed0ae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8d28d4-515f-4f07-a931-1cb1f5b59b49}" ma:internalName="TaxCatchAll" ma:showField="CatchAllData" ma:web="ad6b3e17-237c-4172-a471-572d24ed0a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2d54536-49ba-4944-8c63-7b85229f91d0" xsi:nil="true"/>
    <TaxCatchAll xmlns="ad6b3e17-237c-4172-a471-572d24ed0ae4" xsi:nil="true"/>
    <lcf76f155ced4ddcb4097134ff3c332f xmlns="22d54536-49ba-4944-8c63-7b85229f91d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1DCE79-ED64-4EA8-AB26-F4FDFD9C8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d54536-49ba-4944-8c63-7b85229f91d0"/>
    <ds:schemaRef ds:uri="ad6b3e17-237c-4172-a471-572d24ed0a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43F881-A283-4804-BC69-C2CA14CA7881}">
  <ds:schemaRefs>
    <ds:schemaRef ds:uri="http://schemas.microsoft.com/sharepoint/v3/contenttype/forms"/>
  </ds:schemaRefs>
</ds:datastoreItem>
</file>

<file path=customXml/itemProps3.xml><?xml version="1.0" encoding="utf-8"?>
<ds:datastoreItem xmlns:ds="http://schemas.openxmlformats.org/officeDocument/2006/customXml" ds:itemID="{A5A6C788-C4FC-4FDC-8A35-3D0FEBD2EC4E}">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6c05727-aa75-4e4a-9b5f-8a80a1165891"/>
    <ds:schemaRef ds:uri="http://schemas.microsoft.com/office/infopath/2007/PartnerControls"/>
    <ds:schemaRef ds:uri="71af3243-3dd4-4a8d-8c0d-dd76da1f02a5"/>
    <ds:schemaRef ds:uri="http://www.w3.org/XML/1998/namespace"/>
    <ds:schemaRef ds:uri="http://purl.org/dc/dcmitype/"/>
    <ds:schemaRef ds:uri="22d54536-49ba-4944-8c63-7b85229f91d0"/>
    <ds:schemaRef ds:uri="ad6b3e17-237c-4172-a471-572d24ed0ae4"/>
  </ds:schemaRefs>
</ds:datastoreItem>
</file>

<file path=docProps/app.xml><?xml version="1.0" encoding="utf-8"?>
<Properties xmlns="http://schemas.openxmlformats.org/officeDocument/2006/extended-properties" xmlns:vt="http://schemas.openxmlformats.org/officeDocument/2006/docPropsVTypes">
  <Template>Innovation Briefing</Template>
  <TotalTime>0</TotalTime>
  <Words>5548</Words>
  <Application>Microsoft Office PowerPoint</Application>
  <PresentationFormat>Widescreen</PresentationFormat>
  <Paragraphs>411</Paragraphs>
  <Slides>45</Slides>
  <Notes>39</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DividendVTI</vt:lpstr>
      <vt:lpstr>Bridge Curb/Railing and Approach Treatment for Extremely Low Volume Roads</vt:lpstr>
      <vt:lpstr>Presentation Outline</vt:lpstr>
      <vt:lpstr>Project Objective and Background</vt:lpstr>
      <vt:lpstr>Objective</vt:lpstr>
      <vt:lpstr>Background</vt:lpstr>
      <vt:lpstr>Literature and Policy Summary  </vt:lpstr>
      <vt:lpstr>Policy Search – State Guidelines</vt:lpstr>
      <vt:lpstr>Literature review - Bridge Curb and Railing </vt:lpstr>
      <vt:lpstr>Literature review – Approach Guardrail</vt:lpstr>
      <vt:lpstr>Literature review – Analysis Methods</vt:lpstr>
      <vt:lpstr>Literature review – Analysis Methods</vt:lpstr>
      <vt:lpstr>Literature review – analysis Methods </vt:lpstr>
      <vt:lpstr>Performance goals and parameters for use of bridge rail and terminals/transitions</vt:lpstr>
      <vt:lpstr>Establishing Performance Goals</vt:lpstr>
      <vt:lpstr>Parameters for Use of Bridge Railings</vt:lpstr>
      <vt:lpstr>Parameters for Use of Bridge Railings</vt:lpstr>
      <vt:lpstr>Parameters for Use of Approach Terminals and Transitions</vt:lpstr>
      <vt:lpstr>Modifications to bridge curb/rail systems for use on low strength bridge structures</vt:lpstr>
      <vt:lpstr>Modifications to WVBR Bridge Curb/Railing</vt:lpstr>
      <vt:lpstr>FEA Model Validation</vt:lpstr>
      <vt:lpstr>Modifications to WVBR Bridge Curb/Railing</vt:lpstr>
      <vt:lpstr>Modifications to WVBR Bridge Curb/Railing</vt:lpstr>
      <vt:lpstr>Crash Testing WVBR Bridge Curb/Railing</vt:lpstr>
      <vt:lpstr>Performance Thresholds for 12-inch-Tall Timber railing</vt:lpstr>
      <vt:lpstr>Crash Testing 12-inch-Tall Timber railing</vt:lpstr>
      <vt:lpstr>Performance Thresholds for 12-inch-Tall Timber railing</vt:lpstr>
      <vt:lpstr>Guide for Bridge Curb/Rail and Approach Treatment for Extremely Low Volume Roads (Guide)</vt:lpstr>
      <vt:lpstr>Applicability of the Guide</vt:lpstr>
      <vt:lpstr>Guide Decision Matrix</vt:lpstr>
      <vt:lpstr>Guide Decision Matrix</vt:lpstr>
      <vt:lpstr>Inspecting and Assessing the Existing Conditions</vt:lpstr>
      <vt:lpstr>Consider Improvements – Is a Bridge Rail Present?</vt:lpstr>
      <vt:lpstr>Bridge Rail Inspection Checklist</vt:lpstr>
      <vt:lpstr>Consider Improvements – Install Bridge Rail to meet PG?</vt:lpstr>
      <vt:lpstr>Parameters for Use of Bridge Railings</vt:lpstr>
      <vt:lpstr>Consider Improvements – Install Bridge Rail to meet PG?</vt:lpstr>
      <vt:lpstr>Consider Improvements – Can Bridge Deck Accommodate a Bridge rail?</vt:lpstr>
      <vt:lpstr>Bridge Deck Inspection Checklist</vt:lpstr>
      <vt:lpstr>Consider Improvements – Install Transitions and/or Terminals to meet PG?</vt:lpstr>
      <vt:lpstr>Parameters for Use Approach Terminals and Transitions</vt:lpstr>
      <vt:lpstr>Consider Improvements – Install Transitions and/or Terminals to meet PG?</vt:lpstr>
      <vt:lpstr>Delineation Inspection Checklist</vt:lpstr>
      <vt:lpstr>Consider Improvements – Delineation?</vt:lpstr>
      <vt:lpstr>References </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Curb/Railing and Approach Treatment for Extremely Low Volume Roads</dc:title>
  <dc:creator/>
  <cp:lastModifiedBy/>
  <cp:revision>3</cp:revision>
  <dcterms:created xsi:type="dcterms:W3CDTF">2021-05-26T15:54:41Z</dcterms:created>
  <dcterms:modified xsi:type="dcterms:W3CDTF">2023-02-16T14:47:59Z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0x01010080E8E1C9986B204F89F1F43989A60518</vt:lpwstr>
  </property>
  <property fmtid="{D5CDD505-2E9C-101B-9397-08002B2CF9AE}" pid="3" name="MediaServiceImageTags">
    <vt:lpwstr/>
  </property>
</Properties>
</file>